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jpg" ContentType="image/jpeg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fntdata" ContentType="application/x-fontdata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69736bb4ff64038" /><Relationship Type="http://schemas.openxmlformats.org/officeDocument/2006/relationships/extended-properties" Target="/docProps/app.xml" Id="R33b0b2b117014b36" /><Relationship Type="http://schemas.openxmlformats.org/officeDocument/2006/relationships/officeDocument" Target="/ppt/presentation.xml" Id="R11095a2da9684ec0" /></Relationships>
</file>

<file path=ppt/presentation.xml><?xml version="1.0" encoding="utf-8"?>
<p:presentation xmlns:p="http://schemas.openxmlformats.org/presentationml/2006/main" xmlns:r="http://schemas.openxmlformats.org/officeDocument/2006/relationships" embedTrueTypeFonts="1" saveSubsetFonts="1">
  <p:sldMasterIdLst>
    <p:sldMasterId id="2147483648" r:id="R31d16c7457664190"/>
  </p:sldMasterIdLst>
  <p:notesMasterIdLst>
    <p:notesMasterId r:id="Rc6cc476dddca4b4e"/>
  </p:notesMasterIdLst>
  <p:sldIdLst>
    <p:sldId id="256" r:id="R8a910eab9368439c"/>
    <p:sldId id="257" r:id="Rdd4aa528b60f4bde"/>
    <p:sldId id="258" r:id="R7d3a5054685a48a9"/>
    <p:sldId id="259" r:id="R15d5581703d84ba4"/>
    <p:sldId id="260" r:id="R1ae4f3055cbd4163"/>
    <p:sldId id="261" r:id="R0e05cccbd6234393"/>
    <p:sldId id="262" r:id="R48fb689589f8442a"/>
    <p:sldId id="263" r:id="R933e0300e8dd476b"/>
    <p:sldId id="264" r:id="R4338226617344512"/>
    <p:sldId id="265" r:id="R1a695058524d4b80"/>
    <p:sldId id="266" r:id="R677afb5720e24080"/>
    <p:sldId id="267" r:id="R5fd16bf87eea42c1"/>
    <p:sldId id="268" r:id="R9156785fcd3245a1"/>
    <p:sldId id="269" r:id="Ra8678f034b0a4e4e"/>
    <p:sldId id="270" r:id="R740df46d11fd4149"/>
    <p:sldId id="271" r:id="R73a49e8bf951404a"/>
    <p:sldId id="272" r:id="R876c5071a0b74503"/>
    <p:sldId id="273" r:id="R48df273a4e7f4b2d"/>
    <p:sldId id="274" r:id="Rfe56cd0eb4384b81"/>
    <p:sldId id="292" r:id="rIdV07Slide20"/>
    <p:sldId id="293" r:id="rIdV07Slide21"/>
    <p:sldId id="294" r:id="rIdV07Slide22"/>
    <p:sldId id="295" r:id="rIdV07Slide23"/>
    <p:sldId id="296" r:id="rIdV07Slide24"/>
    <p:sldId id="297" r:id="rIdV08Example25"/>
    <p:sldId id="275" r:id="Rd8f7f228e3ab4751"/>
    <p:sldId id="276" r:id="R596e7a772fc94dc6"/>
    <p:sldId id="277" r:id="Rc5a02ca3f1584001"/>
    <p:sldId id="278" r:id="Rb16fef4169644ec7"/>
    <p:sldId id="279" r:id="R996a744261ac4a24"/>
    <p:sldId id="280" r:id="Re8270a739d6444d7"/>
    <p:sldId id="281" r:id="R82aa2042c6d64f59"/>
    <p:sldId id="282" r:id="R4a8964fac2c44bd8"/>
    <p:sldId id="283" r:id="Rb1ec5b136597487f"/>
    <p:sldId id="284" r:id="Re46dc03ab6f74f05"/>
    <p:sldId id="285" r:id="Rb0f8259f9d71437d"/>
    <p:sldId id="286" r:id="R0efcd3fe88c049c4"/>
    <p:sldId id="287" r:id="R0c44643e74a54f93"/>
    <p:sldId id="288" r:id="R7210e4dfbbed4445"/>
    <p:sldId id="289" r:id="R5d1e0637711d43b7"/>
    <p:sldId id="290" r:id="R245763aec67447fa"/>
    <p:sldId id="291" r:id="R3c908e27d72f4a82"/>
    <p:sldId id="298" r:id="rIdSlide43"/>
  </p:sldIdLst>
  <p:sldSz cx="12192000" cy="6858000"/>
  <p:notesSz cx="6858000" cy="9144000"/>
  <p:embeddedFontLst>
    <p:embeddedFont>
      <p:font typeface="Source Han Sans CN" charset="0"/>
      <p:regular r:id="rIdFontsansfntdata"/>
    </p:embeddedFont>
    <p:embeddedFont>
      <p:font typeface="Source Han Serif CN" charset="0"/>
      <p:bold r:id="rIdFontseriffntdata"/>
    </p:embeddedFont>
    <p:embeddedFont>
      <p:font typeface="Montserrat" charset="0"/>
      <p:regular r:id="rIdFontmontserratfntdata"/>
    </p:embeddedFont>
  </p:embeddedFontLst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?>
<ns0:Relationships xmlns:ns0="http://schemas.openxmlformats.org/package/2006/relationships"><ns0:Relationship Type="http://schemas.openxmlformats.org/officeDocument/2006/relationships/theme" Target="/ppt/theme/theme1.xml" Id="R25b35f0e1fe1422c" /><ns0:Relationship Type="http://schemas.openxmlformats.org/officeDocument/2006/relationships/slideMaster" Target="/ppt/slideMasters/slideMaster1.xml" Id="R31d16c7457664190" /><ns0:Relationship Type="http://schemas.openxmlformats.org/officeDocument/2006/relationships/notesMaster" Target="/ppt/notesMasters/notesMaster1.xml" Id="Rc6cc476dddca4b4e" /><ns0:Relationship Type="http://schemas.openxmlformats.org/officeDocument/2006/relationships/presProps" Target="/ppt/presProps.xml" Id="R67ab26847341463c" /><ns0:Relationship Type="http://schemas.openxmlformats.org/officeDocument/2006/relationships/tableStyles" Target="/ppt/tableStyles.xml" Id="R14afa5128fb04725" /><ns0:Relationship Type="http://schemas.openxmlformats.org/officeDocument/2006/relationships/slide" Target="/ppt/slides/slide1.xml" Id="R8a910eab9368439c" /><ns0:Relationship Type="http://schemas.openxmlformats.org/officeDocument/2006/relationships/slide" Target="/ppt/slides/slide2.xml" Id="Rdd4aa528b60f4bde" /><ns0:Relationship Type="http://schemas.openxmlformats.org/officeDocument/2006/relationships/slide" Target="/ppt/slides/slide3.xml" Id="R7d3a5054685a48a9" /><ns0:Relationship Type="http://schemas.openxmlformats.org/officeDocument/2006/relationships/slide" Target="/ppt/slides/slide4.xml" Id="R15d5581703d84ba4" /><ns0:Relationship Type="http://schemas.openxmlformats.org/officeDocument/2006/relationships/slide" Target="/ppt/slides/slide5.xml" Id="R1ae4f3055cbd4163" /><ns0:Relationship Type="http://schemas.openxmlformats.org/officeDocument/2006/relationships/slide" Target="/ppt/slides/slide6.xml" Id="R0e05cccbd6234393" /><ns0:Relationship Type="http://schemas.openxmlformats.org/officeDocument/2006/relationships/slide" Target="/ppt/slides/slide7.xml" Id="R48fb689589f8442a" /><ns0:Relationship Type="http://schemas.openxmlformats.org/officeDocument/2006/relationships/slide" Target="/ppt/slides/slide8.xml" Id="R933e0300e8dd476b" /><ns0:Relationship Type="http://schemas.openxmlformats.org/officeDocument/2006/relationships/slide" Target="/ppt/slides/slide9.xml" Id="R4338226617344512" /><ns0:Relationship Type="http://schemas.openxmlformats.org/officeDocument/2006/relationships/slide" Target="/ppt/slides/slide10.xml" Id="R1a695058524d4b80" /><ns0:Relationship Type="http://schemas.openxmlformats.org/officeDocument/2006/relationships/slide" Target="/ppt/slides/slide11.xml" Id="R677afb5720e24080" /><ns0:Relationship Type="http://schemas.openxmlformats.org/officeDocument/2006/relationships/slide" Target="/ppt/slides/slide12.xml" Id="R5fd16bf87eea42c1" /><ns0:Relationship Type="http://schemas.openxmlformats.org/officeDocument/2006/relationships/slide" Target="/ppt/slides/slide13.xml" Id="R9156785fcd3245a1" /><ns0:Relationship Type="http://schemas.openxmlformats.org/officeDocument/2006/relationships/slide" Target="/ppt/slides/slide14.xml" Id="Ra8678f034b0a4e4e" /><ns0:Relationship Type="http://schemas.openxmlformats.org/officeDocument/2006/relationships/slide" Target="/ppt/slides/slide15.xml" Id="R740df46d11fd4149" /><ns0:Relationship Type="http://schemas.openxmlformats.org/officeDocument/2006/relationships/slide" Target="/ppt/slides/slide16.xml" Id="R73a49e8bf951404a" /><ns0:Relationship Type="http://schemas.openxmlformats.org/officeDocument/2006/relationships/slide" Target="/ppt/slides/slide17.xml" Id="R876c5071a0b74503" /><ns0:Relationship Type="http://schemas.openxmlformats.org/officeDocument/2006/relationships/slide" Target="/ppt/slides/slide18.xml" Id="R48df273a4e7f4b2d" /><ns0:Relationship Type="http://schemas.openxmlformats.org/officeDocument/2006/relationships/slide" Target="/ppt/slides/slide19.xml" Id="Rfe56cd0eb4384b81" /><ns0:Relationship Type="http://schemas.openxmlformats.org/officeDocument/2006/relationships/slide" Target="/ppt/slides/slide26.xml" Id="Rd8f7f228e3ab4751" /><ns0:Relationship Type="http://schemas.openxmlformats.org/officeDocument/2006/relationships/slide" Target="/ppt/slides/slide27.xml" Id="R596e7a772fc94dc6" /><ns0:Relationship Type="http://schemas.openxmlformats.org/officeDocument/2006/relationships/slide" Target="/ppt/slides/slide28.xml" Id="Rc5a02ca3f1584001" /><ns0:Relationship Type="http://schemas.openxmlformats.org/officeDocument/2006/relationships/slide" Target="/ppt/slides/slide29.xml" Id="Rb16fef4169644ec7" /><ns0:Relationship Type="http://schemas.openxmlformats.org/officeDocument/2006/relationships/slide" Target="/ppt/slides/slide30.xml" Id="R996a744261ac4a24" /><ns0:Relationship Type="http://schemas.openxmlformats.org/officeDocument/2006/relationships/slide" Target="/ppt/slides/slide31.xml" Id="Re8270a739d6444d7" /><ns0:Relationship Type="http://schemas.openxmlformats.org/officeDocument/2006/relationships/slide" Target="/ppt/slides/slide32.xml" Id="R82aa2042c6d64f59" /><ns0:Relationship Type="http://schemas.openxmlformats.org/officeDocument/2006/relationships/slide" Target="/ppt/slides/slide33.xml" Id="R4a8964fac2c44bd8" /><ns0:Relationship Type="http://schemas.openxmlformats.org/officeDocument/2006/relationships/slide" Target="/ppt/slides/slide34.xml" Id="Rb1ec5b136597487f" /><ns0:Relationship Type="http://schemas.openxmlformats.org/officeDocument/2006/relationships/slide" Target="/ppt/slides/slide35.xml" Id="Re46dc03ab6f74f05" /><ns0:Relationship Type="http://schemas.openxmlformats.org/officeDocument/2006/relationships/slide" Target="/ppt/slides/slide36.xml" Id="Rb0f8259f9d71437d" /><ns0:Relationship Type="http://schemas.openxmlformats.org/officeDocument/2006/relationships/slide" Target="/ppt/slides/slide37.xml" Id="R0efcd3fe88c049c4" /><ns0:Relationship Type="http://schemas.openxmlformats.org/officeDocument/2006/relationships/slide" Target="/ppt/slides/slide38.xml" Id="R0c44643e74a54f93" /><ns0:Relationship Type="http://schemas.openxmlformats.org/officeDocument/2006/relationships/slide" Target="/ppt/slides/slide39.xml" Id="R7210e4dfbbed4445" /><ns0:Relationship Type="http://schemas.openxmlformats.org/officeDocument/2006/relationships/slide" Target="/ppt/slides/slide40.xml" Id="R5d1e0637711d43b7" /><ns0:Relationship Type="http://schemas.openxmlformats.org/officeDocument/2006/relationships/slide" Target="/ppt/slides/slide41.xml" Id="R245763aec67447fa" /><ns0:Relationship Type="http://schemas.openxmlformats.org/officeDocument/2006/relationships/slide" Target="/ppt/slides/slide42.xml" Id="R3c908e27d72f4a82" /><ns0:Relationship Id="rIdV07Slide20" Type="http://schemas.openxmlformats.org/officeDocument/2006/relationships/slide" Target="slides/slide20.xml" /><ns0:Relationship Id="rIdV07Slide21" Type="http://schemas.openxmlformats.org/officeDocument/2006/relationships/slide" Target="slides/slide21.xml" /><ns0:Relationship Id="rIdV07Slide22" Type="http://schemas.openxmlformats.org/officeDocument/2006/relationships/slide" Target="slides/slide22.xml" /><ns0:Relationship Id="rIdV07Slide23" Type="http://schemas.openxmlformats.org/officeDocument/2006/relationships/slide" Target="slides/slide23.xml" /><ns0:Relationship Id="rIdV07Slide24" Type="http://schemas.openxmlformats.org/officeDocument/2006/relationships/slide" Target="slides/slide24.xml" /><ns0:Relationship Id="rIdV08Example25" Type="http://schemas.openxmlformats.org/officeDocument/2006/relationships/slide" Target="slides/slide25.xml" /><ns0:Relationship Id="rIdSlide43" Type="http://schemas.openxmlformats.org/officeDocument/2006/relationships/slide" Target="slides/slide43.xml" /><ns0:Relationship Id="rIdFontsansfntdata" Type="http://schemas.openxmlformats.org/officeDocument/2006/relationships/font" Target="fonts/sans.fntdata" /><ns0:Relationship Id="rIdFontseriffntdata" Type="http://schemas.openxmlformats.org/officeDocument/2006/relationships/font" Target="fonts/serif.fntdata" /><ns0:Relationship Id="rIdFontmontserratfntdata" Type="http://schemas.openxmlformats.org/officeDocument/2006/relationships/font" Target="fonts/montserrat.fntdata" /></ns0: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423b241595b4f8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0B7374"/>
      </a:accent6>
      <a:hlink>
        <a:srgbClr val="86DDD5"/>
      </a:hlink>
      <a:folHlink>
        <a:srgbClr val="86DDD5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dbba7d716224902" /><Relationship Type="http://schemas.openxmlformats.org/officeDocument/2006/relationships/notesMaster" Target="/ppt/notesMasters/notesMaster1.xml" Id="Raa662e8b79ed41e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f03cd2896834cbf" /><Relationship Type="http://schemas.openxmlformats.org/officeDocument/2006/relationships/notesMaster" Target="/ppt/notesMasters/notesMaster1.xml" Id="R85e9943e001a424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258722bf8724889" /><Relationship Type="http://schemas.openxmlformats.org/officeDocument/2006/relationships/notesMaster" Target="/ppt/notesMasters/notesMaster1.xml" Id="R3438183fec0a4d4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1d82f38e93546e9" /><Relationship Type="http://schemas.openxmlformats.org/officeDocument/2006/relationships/notesMaster" Target="/ppt/notesMasters/notesMaster1.xml" Id="Rab46a723050649e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e06ad1379d84138" /><Relationship Type="http://schemas.openxmlformats.org/officeDocument/2006/relationships/notesMaster" Target="/ppt/notesMasters/notesMaster1.xml" Id="Rddfbb08c0f0c42d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033c71f655341f7" /><Relationship Type="http://schemas.openxmlformats.org/officeDocument/2006/relationships/notesMaster" Target="/ppt/notesMasters/notesMaster1.xml" Id="R0c28c747c69d497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05a7fb1cd84497b" /><Relationship Type="http://schemas.openxmlformats.org/officeDocument/2006/relationships/notesMaster" Target="/ppt/notesMasters/notesMaster1.xml" Id="Rd405bd216d40431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e8c8125d8064636" /><Relationship Type="http://schemas.openxmlformats.org/officeDocument/2006/relationships/notesMaster" Target="/ppt/notesMasters/notesMaster1.xml" Id="R19e73b30ae424f7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47b16e634c64dad" /><Relationship Type="http://schemas.openxmlformats.org/officeDocument/2006/relationships/notesMaster" Target="/ppt/notesMasters/notesMaster1.xml" Id="R7fc7e05a946a467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79dace8364d4bb9" /><Relationship Type="http://schemas.openxmlformats.org/officeDocument/2006/relationships/notesMaster" Target="/ppt/notesMasters/notesMaster1.xml" Id="R3683e1fe189c402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dcc9cff251447a5" /><Relationship Type="http://schemas.openxmlformats.org/officeDocument/2006/relationships/notesMaster" Target="/ppt/notesMasters/notesMaster1.xml" Id="Rd91e4651d5fa49d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76cd223a22845b3" /><Relationship Type="http://schemas.openxmlformats.org/officeDocument/2006/relationships/notesMaster" Target="/ppt/notesMasters/notesMaster1.xml" Id="R35e41fe21c764d6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f0b0560b77c471e" /><Relationship Type="http://schemas.openxmlformats.org/officeDocument/2006/relationships/notesMaster" Target="/ppt/notesMasters/notesMaster1.xml" Id="R84e5e1e358d546c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aa8e9e388fe4293" /><Relationship Type="http://schemas.openxmlformats.org/officeDocument/2006/relationships/notesMaster" Target="/ppt/notesMasters/notesMaster1.xml" Id="R4694e5ecede345d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0c8b9f1e0d0475e" /><Relationship Type="http://schemas.openxmlformats.org/officeDocument/2006/relationships/notesMaster" Target="/ppt/notesMasters/notesMaster1.xml" Id="R37741f431aac4ae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b30bd8d74be474d" /><Relationship Type="http://schemas.openxmlformats.org/officeDocument/2006/relationships/notesMaster" Target="/ppt/notesMasters/notesMaster1.xml" Id="R2b846823c70140d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247639dfa6a48cd" /><Relationship Type="http://schemas.openxmlformats.org/officeDocument/2006/relationships/notesMaster" Target="/ppt/notesMasters/notesMaster1.xml" Id="R81d1b6052c194029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23e7bef9cce7444d" /><Relationship Type="http://schemas.openxmlformats.org/officeDocument/2006/relationships/notesMaster" Target="/ppt/notesMasters/notesMaster1.xml" Id="Rb839e831534e4e1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dfb57297032456b" /><Relationship Type="http://schemas.openxmlformats.org/officeDocument/2006/relationships/notesMaster" Target="/ppt/notesMasters/notesMaster1.xml" Id="R46528f314e0b460e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8c3daacf14094360" /><Relationship Type="http://schemas.openxmlformats.org/officeDocument/2006/relationships/notesMaster" Target="/ppt/notesMasters/notesMaster1.xml" Id="Rc986f332af1b471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5e8bd9a693064615" /><Relationship Type="http://schemas.openxmlformats.org/officeDocument/2006/relationships/notesMaster" Target="/ppt/notesMasters/notesMaster1.xml" Id="R2cc8b34aca7e4653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fa63bfe6cfc84481" /><Relationship Type="http://schemas.openxmlformats.org/officeDocument/2006/relationships/notesMaster" Target="/ppt/notesMasters/notesMaster1.xml" Id="R6c3acf077b744203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e14c12c2c504f37" /><Relationship Type="http://schemas.openxmlformats.org/officeDocument/2006/relationships/notesMaster" Target="/ppt/notesMasters/notesMaster1.xml" Id="R363f578e4eab4509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8a72d01634864d08" /><Relationship Type="http://schemas.openxmlformats.org/officeDocument/2006/relationships/notesMaster" Target="/ppt/notesMasters/notesMaster1.xml" Id="R3330d04e1a9f407f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e832fafc363442b1" /><Relationship Type="http://schemas.openxmlformats.org/officeDocument/2006/relationships/notesMaster" Target="/ppt/notesMasters/notesMaster1.xml" Id="R2c5f0d7ea7d94489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a424a53e0626456b" /><Relationship Type="http://schemas.openxmlformats.org/officeDocument/2006/relationships/notesMaster" Target="/ppt/notesMasters/notesMaster1.xml" Id="R63926b6906234275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3e78e924042c49ad" /><Relationship Type="http://schemas.openxmlformats.org/officeDocument/2006/relationships/notesMaster" Target="/ppt/notesMasters/notesMaster1.xml" Id="R4a821fefd2b74ba4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4963b6074db54844" /><Relationship Type="http://schemas.openxmlformats.org/officeDocument/2006/relationships/notesMaster" Target="/ppt/notesMasters/notesMaster1.xml" Id="R36bdfff041bd4170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b9ad4ec227c64b03" /><Relationship Type="http://schemas.openxmlformats.org/officeDocument/2006/relationships/notesMaster" Target="/ppt/notesMasters/notesMaster1.xml" Id="R95d828339b024289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5e50ea229a894e57" /><Relationship Type="http://schemas.openxmlformats.org/officeDocument/2006/relationships/notesMaster" Target="/ppt/notesMasters/notesMaster1.xml" Id="R5160cbab47ae4193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9635a0edeb3144a8" /><Relationship Type="http://schemas.openxmlformats.org/officeDocument/2006/relationships/notesMaster" Target="/ppt/notesMasters/notesMaster1.xml" Id="Rccf824e5cbaf42b0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48752e10e06a4b24" /><Relationship Type="http://schemas.openxmlformats.org/officeDocument/2006/relationships/notesMaster" Target="/ppt/notesMasters/notesMaster1.xml" Id="R9e46f171e61845a7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82890a504133472d" /><Relationship Type="http://schemas.openxmlformats.org/officeDocument/2006/relationships/notesMaster" Target="/ppt/notesMasters/notesMaster1.xml" Id="R51f3bee628d44cb1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c4dfe28a99fc4406" /><Relationship Type="http://schemas.openxmlformats.org/officeDocument/2006/relationships/notesMaster" Target="/ppt/notesMasters/notesMaster1.xml" Id="R5ea26cf126474e3b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9dd3014b31ab41f7" /><Relationship Type="http://schemas.openxmlformats.org/officeDocument/2006/relationships/notesMaster" Target="/ppt/notesMasters/notesMaster1.xml" Id="R7c1ae5e0107346f6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f3621e9739874a0a" /><Relationship Type="http://schemas.openxmlformats.org/officeDocument/2006/relationships/notesMaster" Target="/ppt/notesMasters/notesMaster1.xml" Id="R1f885442ff464060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c7a67846a9da40d3" /><Relationship Type="http://schemas.openxmlformats.org/officeDocument/2006/relationships/notesMaster" Target="/ppt/notesMasters/notesMaster1.xml" Id="Rdf178bff7e7d49b9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25356421ad6b445f" /><Relationship Type="http://schemas.openxmlformats.org/officeDocument/2006/relationships/notesMaster" Target="/ppt/notesMasters/notesMaster1.xml" Id="R1881561a08134ba8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7128b5392d014a06" /><Relationship Type="http://schemas.openxmlformats.org/officeDocument/2006/relationships/notesMaster" Target="/ppt/notesMasters/notesMaster1.xml" Id="R41f9d3ba854f46cf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ff9e1ca024674504" /><Relationship Type="http://schemas.openxmlformats.org/officeDocument/2006/relationships/notesMaster" Target="/ppt/notesMasters/notesMaster1.xml" Id="Rb595888bc8be4f3f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63483a4167f54476" /><Relationship Type="http://schemas.openxmlformats.org/officeDocument/2006/relationships/notesMaster" Target="/ppt/notesMasters/notesMaster1.xml" Id="R1a6a50d0d2b6467d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d75f3a2df0934448" /><Relationship Type="http://schemas.openxmlformats.org/officeDocument/2006/relationships/notesMaster" Target="/ppt/notesMasters/notesMaster1.xml" Id="Rc8ac20b9ab964ee7" /></Relationships>
</file>

<file path=ppt/notesSlides/_rels/notesSlide43.xml.rels><?xml version='1.0' encoding='utf-8'?>
<ns0:Relationships xmlns:ns0="http://schemas.openxmlformats.org/package/2006/relationships"><ns0:Relationship Type="http://schemas.openxmlformats.org/officeDocument/2006/relationships/slide" Target="../slides/slide43.xml" Id="Rd75f3a2df0934448" /><ns0:Relationship Type="http://schemas.openxmlformats.org/officeDocument/2006/relationships/notesMaster" Target="/ppt/notesMasters/notesMaster1.xml" Id="Rc8ac20b9ab964ee7" /></ns0:Relationships>
</file>

<file path=ppt/notesSlides/notesSlide1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00:00—00:15</a:t>
            </a:r>
          </a:p>
          <a:p>
            <a:r>
              <a:t/>
            </a:r>
          </a:p>
          <a:p>
            <a:r>
              <a:t>【动作】PPT封面在学员入场时保持显示。正式开始后站稳，看一遍全场，停一拍。</a:t>
            </a:r>
          </a:p>
          <a:p>
            <a:r>
              <a:t/>
            </a:r>
          </a:p>
          <a:p>
            <a:r>
              <a:t>【导师说】</a:t>
            </a:r>
          </a:p>
          <a:p>
            <a:r>
              <a:t/>
            </a:r>
          </a:p>
          <a:p>
            <a:r>
              <a:t>大家好，我是Sing。</a:t>
            </a:r>
          </a:p>
          <a:p>
            <a:r>
              <a:t/>
            </a:r>
          </a:p>
          <a:p>
            <a:r>
              <a:t>开始之前，我想请大家和我一起想象一个画面。</a:t>
            </a:r>
          </a:p>
          <a:p>
            <a:r>
              <a:t/>
            </a:r>
          </a:p>
          <a:p>
            <a:r>
              <a:t>【动作】说完立即翻页，不在封面页解释课程。</a:t>
            </a:r>
          </a:p>
          <a:p>
            <a:r>
              <a:t/>
            </a:r>
          </a:p>
          <a:p>
            <a:r>
              <a:t>【图片来源与边界】</a:t>
            </a:r>
          </a:p>
          <a:p>
            <a:r>
              <a:t>篝火照片：Hynek Janáč，CC0。https://commons.wikimedia.org/wiki/File:People_sitting_around_a_camp_fire.jpg 。经裁切，作为课程隐喻，非远古现场记录。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00:15—01:35</a:t>
            </a:r>
          </a:p>
          <a:p>
            <a:r>
              <a:t/>
            </a:r>
          </a:p>
          <a:p>
            <a:r>
              <a:t>【视觉节奏】先给听众两秒观看篝火画面，再开始描绘；本页只提示场景，不增加概念。</a:t>
            </a:r>
          </a:p>
          <a:p>
            <a:r>
              <a:t/>
            </a:r>
          </a:p>
          <a:p>
            <a:r>
              <a:t>请大家先和我一起回到一个属于人类的古老时刻。</a:t>
            </a:r>
          </a:p>
          <a:p>
            <a:r>
              <a:t/>
            </a:r>
          </a:p>
          <a:p>
            <a:r>
              <a:t>天已经黑了。此刻，我们正坐在一个巨大的山洞里。</a:t>
            </a:r>
          </a:p>
          <a:p>
            <a:r>
              <a:t/>
            </a:r>
          </a:p>
          <a:p>
            <a:r>
              <a:t>洞外的风雨一阵比一阵急，远处偶尔传来野兽的叫声。洞内只有一团篝火，火光照着一张张紧张的脸。没有人知道黑暗里还有什么，但天亮以前，我们必须决定：继续留在这里，还是离开，去寻找一个更安全的地方。</a:t>
            </a:r>
          </a:p>
          <a:p>
            <a:r>
              <a:t/>
            </a:r>
          </a:p>
          <a:p>
            <a:r>
              <a:t>大家都在等待。也许也都在害怕。</a:t>
            </a:r>
          </a:p>
          <a:p>
            <a:r>
              <a:t/>
            </a:r>
          </a:p>
          <a:p>
            <a:r>
              <a:t>有人盯着洞口，有人低头拨弄火堆，但没有人先开口。</a:t>
            </a:r>
          </a:p>
          <a:p>
            <a:r>
              <a:t/>
            </a:r>
          </a:p>
          <a:p>
            <a:r>
              <a:t>这个时候，有一个人站了起来。</a:t>
            </a:r>
          </a:p>
          <a:p>
            <a:r>
              <a:t/>
            </a:r>
          </a:p>
          <a:p>
            <a:r>
              <a:t>他没有准备好的讲稿，也没有时间寻找最漂亮的句子。他甚至未必是所有人里最聪明、最勇敢的那一个。</a:t>
            </a:r>
          </a:p>
          <a:p>
            <a:r>
              <a:t/>
            </a:r>
          </a:p>
          <a:p>
            <a:r>
              <a:t>他也害怕，也没有准备好的答案。但他还是站起来，说出自己听到了什么、担心什么，觉得接下来可以怎么办。</a:t>
            </a:r>
          </a:p>
          <a:p>
            <a:r>
              <a:t/>
            </a:r>
          </a:p>
          <a:p>
            <a:r>
              <a:t>在我看来，这个画面呈现了即兴演讲最原始、也最重要的样子。</a:t>
            </a:r>
          </a:p>
          <a:p>
            <a:r>
              <a:t/>
            </a:r>
          </a:p>
          <a:p>
            <a:r>
              <a:t>眼前的问题还没有答案，他已经愿意开口，表明自己的态度，和大家商量下一步怎么办。</a:t>
            </a:r>
          </a:p>
          <a:p>
            <a:r>
              <a:t/>
            </a:r>
          </a:p>
          <a:p>
            <a:r>
              <a:t>【图片来源与边界】</a:t>
            </a:r>
          </a:p>
          <a:p>
            <a:r>
              <a:t>篝火照片：Hynek Janáč，CC0。https://commons.wikimedia.org/wiki/File:People_sitting_around_a_camp_fire.jpg 。经裁切，作为课程隐喻，非远古现场记录。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01:35—03:30</a:t>
            </a:r>
          </a:p>
          <a:p>
            <a:r>
              <a:t/>
            </a:r>
          </a:p>
          <a:p>
            <a:r>
              <a:t>【视觉节奏】指向页面中的三个动作，从开场画面过渡到今天的练习。</a:t>
            </a:r>
          </a:p>
          <a:p>
            <a:r>
              <a:t/>
            </a:r>
          </a:p>
          <a:p>
            <a:r>
              <a:t>刚才那个人做了三件事。</a:t>
            </a:r>
          </a:p>
          <a:p>
            <a:r>
              <a:t/>
            </a:r>
          </a:p>
          <a:p>
            <a:r>
              <a:t>第一，他打破沉默，站了出来。</a:t>
            </a:r>
          </a:p>
          <a:p>
            <a:r>
              <a:t/>
            </a:r>
          </a:p>
          <a:p>
            <a:r>
              <a:t>第二，他说清楚自己怎么看、想怎么办。</a:t>
            </a:r>
          </a:p>
          <a:p>
            <a:r>
              <a:t/>
            </a:r>
          </a:p>
          <a:p>
            <a:r>
              <a:t>第三，他把话说给身边的人听，让大家能够一起想想，下一步怎么办。</a:t>
            </a:r>
          </a:p>
          <a:p>
            <a:r>
              <a:t/>
            </a:r>
          </a:p>
          <a:p>
            <a:r>
              <a:t>站出来，是勇气。说清楚，是清晰。走向听众，表达才可能产生影响力。</a:t>
            </a:r>
          </a:p>
          <a:p>
            <a:r>
              <a:t/>
            </a:r>
          </a:p>
          <a:p>
            <a:r>
              <a:t>这就是我们今天要练习的即兴演讲：从随口表达，走向构建影响力。当答案还不完整，我们仍然可以完成这三个动作。</a:t>
            </a:r>
          </a:p>
          <a:p>
            <a:r>
              <a:t/>
            </a:r>
          </a:p>
          <a:p>
            <a:r>
              <a:t>我是北京胡同双语头马俱乐部的会员。我在头马持续练习演讲、主持、反馈和带场，也曾获得俱乐部即兴演讲比赛第一名。</a:t>
            </a:r>
          </a:p>
          <a:p>
            <a:r>
              <a:t/>
            </a:r>
          </a:p>
          <a:p>
            <a:r>
              <a:t>今天我们要练的，也是这件事。问题突然来到时，先给自己一点时间，想一想自己要说什么，再把想法说给眼前的人听。</a:t>
            </a:r>
          </a:p>
          <a:p>
            <a:r>
              <a:t/>
            </a:r>
          </a:p>
          <a:p>
            <a:r>
              <a:t>接下来四十分钟，我们就练这三件事。</a:t>
            </a:r>
          </a:p>
          <a:p>
            <a:r>
              <a:t/>
            </a:r>
          </a:p>
          <a:p>
            <a:r>
              <a:t>【真实性边界】山洞场景是课程母隐喻，不作为经考证的人类演讲起源史。此版只使用已经有记录的头马履历，不虚构获奖当时的题目、身体感受或关键选择。若Sing之后提供并确认一段具体的即兴时刻，可在“紧张与停顿”部分加入30—45秒真实故事，而不是继续挤压开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03:30—05:30</a:t>
            </a:r>
          </a:p>
          <a:p>
            <a:r>
              <a:t/>
            </a:r>
          </a:p>
          <a:p>
            <a:r>
              <a:t>【导师说】</a:t>
            </a:r>
          </a:p>
          <a:p>
            <a:r>
              <a:t/>
            </a:r>
          </a:p>
          <a:p>
            <a:r>
              <a:t>上台紧张，不等于你不适合表达。当所有人都看向你，那些目光可能就像山洞外未知的动静，让身体立刻警觉：心跳加快、脑子空白，甚至想赶快逃开。</a:t>
            </a:r>
          </a:p>
          <a:p>
            <a:r>
              <a:t/>
            </a:r>
          </a:p>
          <a:p>
            <a:r>
              <a:t>但这不代表你不适合表达。很多时候，它只说明：你知道这件事重要，你希望被理解，也担心被审判。身体正在保护你，不是在替你作出判决。</a:t>
            </a:r>
          </a:p>
          <a:p>
            <a:r>
              <a:t/>
            </a:r>
          </a:p>
          <a:p>
            <a:r>
              <a:t>所以今天的目标不是消灭紧张。我们的目标是：紧张还在，我仍然知道下一步做什么。</a:t>
            </a:r>
          </a:p>
          <a:p>
            <a:r>
              <a:t/>
            </a:r>
          </a:p>
          <a:p>
            <a:r>
              <a:t>真正要突破的，不是上台时心跳加快，而是因为害怕说得不够好，我们干脆放弃了回应。</a:t>
            </a:r>
          </a:p>
          <a:p>
            <a:r>
              <a:t/>
            </a:r>
          </a:p>
          <a:p>
            <a:r>
              <a:t>你可以先说：“我现在是这样想的。”如果以前没有想过这个问题，也可以坦诚地说：“这个问题我还没想清楚，给我一点时间。”然后，试着从自己知道或经历过的事情说起。</a:t>
            </a:r>
          </a:p>
          <a:p>
            <a:r>
              <a:t/>
            </a:r>
          </a:p>
          <a:p>
            <a:r>
              <a:t>【图片来源与边界】</a:t>
            </a:r>
          </a:p>
          <a:p>
            <a:r>
              <a:t>图片：delegateconnectimages，Wikimedia Commons，CC BY 2.0。https://commons.wikimedia.org/wiki/File:Public_Speaking_with_Small_Audiences.jpg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05:30—06:00</a:t>
            </a:r>
          </a:p>
          <a:p>
            <a:r>
              <a:t/>
            </a:r>
          </a:p>
          <a:p>
            <a:r>
              <a:t>【导师说】</a:t>
            </a:r>
          </a:p>
          <a:p>
            <a:r>
              <a:t/>
            </a:r>
          </a:p>
          <a:p>
            <a:r>
              <a:t>遇到突然的问题，先不要和脑子赛跑。让身体回到现场。</a:t>
            </a:r>
          </a:p>
          <a:p>
            <a:r>
              <a:t/>
            </a:r>
          </a:p>
          <a:p>
            <a:r>
              <a:t>【动作】邀请全场一起做。</a:t>
            </a:r>
          </a:p>
          <a:p>
            <a:r>
              <a:t/>
            </a:r>
          </a:p>
          <a:p>
            <a:r>
              <a:t>双脚踩住地面。自然呼一口气。抬眼，看向一个人。</a:t>
            </a:r>
          </a:p>
          <a:p>
            <a:r>
              <a:t/>
            </a:r>
          </a:p>
          <a:p>
            <a:r>
              <a:t>然后允许自己停一下。</a:t>
            </a:r>
          </a:p>
          <a:p>
            <a:r>
              <a:t/>
            </a:r>
          </a:p>
          <a:p>
            <a:r>
              <a:t>【动作】真正停10秒，不急着解释。让学员先从身体上体验：沉默并不会让现场崩塌。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06:00—07:30</a:t>
            </a:r>
          </a:p>
          <a:p>
            <a:r>
              <a:t/>
            </a:r>
          </a:p>
          <a:p>
            <a:r>
              <a:t>停顿有两个位置。</a:t>
            </a:r>
          </a:p>
          <a:p>
            <a:r>
              <a:t/>
            </a:r>
          </a:p>
          <a:p>
            <a:r>
              <a:t>第一个位置，是开口前。它让你选择第一句话，而不是用“嗯、然后、我觉得吧”填满沉默。</a:t>
            </a:r>
          </a:p>
          <a:p>
            <a:r>
              <a:t/>
            </a:r>
          </a:p>
          <a:p>
            <a:r>
              <a:t>第二个位置，是一个意思讲完以后。停一拍，让听众消化，也让你选择下一个意思。</a:t>
            </a:r>
          </a:p>
          <a:p>
            <a:r>
              <a:t/>
            </a:r>
          </a:p>
          <a:p>
            <a:r>
              <a:t>停顿不是断片。会停顿，也是一种组织能力：我知道刚才那个意思已经说完，现在可以选择下一步。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07:30—08:15</a:t>
            </a:r>
          </a:p>
          <a:p>
            <a:r>
              <a:t/>
            </a:r>
          </a:p>
          <a:p>
            <a:r>
              <a:t>【导师说】</a:t>
            </a:r>
          </a:p>
          <a:p>
            <a:r>
              <a:t/>
            </a:r>
          </a:p>
          <a:p>
            <a:r>
              <a:t>你脑中可能有很多想法，经历、理由、感受，一起涌上来。但听众听到的是一句接一句的话。</a:t>
            </a:r>
          </a:p>
          <a:p>
            <a:r>
              <a:t/>
            </a:r>
          </a:p>
          <a:p>
            <a:r>
              <a:t>我们先想：这个问题，我最想说什么？哪个理由或经历能让大家听懂？最后，我想让大家记住什么？框架帮我们安排先说什么、后说什么。</a:t>
            </a:r>
          </a:p>
          <a:p>
            <a:r>
              <a:t/>
            </a:r>
          </a:p>
          <a:p>
            <a:r>
              <a:t>【导师备注】图据Sing手绘整理，属于表达组织隐喻。研究说明故事理解涉及不同时间尺度的信息整合，不能用来证明所有思维只能线性展开或只能分成三段。康德与亚里士多德的阅读补充放在末尾，不在本段展开。</a:t>
            </a:r>
          </a:p>
          <a:p>
            <a:r>
              <a:t/>
            </a:r>
          </a:p>
          <a:p>
            <a:r>
              <a:t>【阅读参考与证据边界】</a:t>
            </a:r>
          </a:p>
          <a:p>
            <a:r>
              <a:t>神经科学：Lerner Y, Honey CJ, Silbert LJ, Hasson U (2011). Topographic mapping of a hierarchy of temporal receptive windows using a narrated story. Journal of Neuroscience 31(8):2906–2915. DOI:10.1523/JNEUROSCI.3684-10.2011。fMRI比较完整故事与词、句、段打乱的故事，发现不同皮层区域整合不同时间尺度；部分高级区域需要有意义的完整段落顺序。不能由此推出所有思维都线性、只能三段式，或本课程结构优于一切结构。</a:t>
            </a:r>
          </a:p>
          <a:p>
            <a:r>
              <a:t>康德原文的英文译本：Time is nothing else than the form of the internal sense, that is, of the intuitions of self and of our internal state.（时间无非是内感官的形式，也就是对我们自身和内部状态的直观形式；中文自译。）《纯粹理性批判》先验感性论，第II节“时间”，§6(b)，标准页码A33/B49。另在§5(3)：Different times are not coexistent but successive.（不同的时间并非同时存在，而是相继；中文自译。）A31/B47。核对本：https://www.gutenberg.org/files/4280/4280-h/4280-h.htm 。这是先验哲学主张，不能改写成“人类创造了时间”、时间感知为人类独有、神经科学实验证明。可选口述，不在40分钟主流程展开。</a:t>
            </a:r>
          </a:p>
          <a:p>
            <a:r>
              <a:t>叙事补充：亚里士多德《诗学》第VII节，A whole is that which has a beginning, a middle, and an end.（一个整体具有开端、中段和结尾；中文自译。）此处讨论悲剧情节的整体性，不能当作所有人类认知的生理定律。来源：https://www.gutenberg.org/files/1974/1974-h/1974-h.htm 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08:15—10:00</a:t>
            </a:r>
          </a:p>
          <a:p>
            <a:r>
              <a:t/>
            </a:r>
          </a:p>
          <a:p>
            <a:r>
              <a:t>【导师说】</a:t>
            </a:r>
          </a:p>
          <a:p>
            <a:r>
              <a:t/>
            </a:r>
          </a:p>
          <a:p>
            <a:r>
              <a:t>现在，再把画面放回山洞。</a:t>
            </a:r>
          </a:p>
          <a:p>
            <a:r>
              <a:t/>
            </a:r>
          </a:p>
          <a:p>
            <a:r>
              <a:t>那群人此刻最想听见什么？你怎么看？为什么？接下来怎么办？</a:t>
            </a:r>
          </a:p>
          <a:p>
            <a:r>
              <a:t/>
            </a:r>
          </a:p>
          <a:p>
            <a:r>
              <a:t>先把一个意思讲完整：你想说什么，为什么这么说，所以你对这个问题的回答是什么？</a:t>
            </a:r>
          </a:p>
          <a:p>
            <a:r>
              <a:t/>
            </a:r>
          </a:p>
          <a:p>
            <a:r>
              <a:t>回到题目，让回答完整。再往前一步，我们还要想：这段话与眼前的人有什么关系？这一层，我们会在下一部分的倾听与影响力中继续练。</a:t>
            </a:r>
          </a:p>
          <a:p>
            <a:r>
              <a:t/>
            </a:r>
          </a:p>
          <a:p>
            <a:r>
              <a:t>所以，先试着把一个意思讲完整。说出你的想法，用一个理由或具体场景解释清楚，最后再用一句话回到题目，或者告诉大家接下来可以怎么做。</a:t>
            </a:r>
          </a:p>
          <a:p>
            <a:r>
              <a:t/>
            </a:r>
          </a:p>
          <a:p>
            <a:r>
              <a:t>你可以先练这三步：</a:t>
            </a:r>
          </a:p>
          <a:p>
            <a:r>
              <a:t/>
            </a:r>
          </a:p>
          <a:p>
            <a:r>
              <a:t>说出自己的想法，讲清为什么，最后回到题目。</a:t>
            </a:r>
          </a:p>
          <a:p>
            <a:r>
              <a:t/>
            </a:r>
          </a:p>
          <a:p>
            <a:r>
              <a:t>这能帮助听众跟上你。开口前停一下，想想第一句话；说完一个意思，再停一下，接着往下讲。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10:00—10:30</a:t>
            </a:r>
          </a:p>
          <a:p>
            <a:r>
              <a:t/>
            </a:r>
          </a:p>
          <a:p>
            <a:r>
              <a:t>【导师说】</a:t>
            </a:r>
          </a:p>
          <a:p>
            <a:r>
              <a:t/>
            </a:r>
          </a:p>
          <a:p>
            <a:r>
              <a:t>现在请看题目：</a:t>
            </a:r>
          </a:p>
          <a:p>
            <a:r>
              <a:t/>
            </a:r>
          </a:p>
          <a:p>
            <a:r>
              <a:t>最近，有没有哪件事让你改变了原来的想法？</a:t>
            </a:r>
          </a:p>
          <a:p>
            <a:r>
              <a:t/>
            </a:r>
          </a:p>
          <a:p>
            <a:r>
              <a:t>先不要找“最精彩”的故事。选一个你愿意讲、能够说清的小变化。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10:30—14:00</a:t>
            </a:r>
          </a:p>
          <a:p>
            <a:r>
              <a:t/>
            </a:r>
          </a:p>
          <a:p>
            <a:r>
              <a:t>请两人一组。每个人用30—60秒，完成三件事：</a:t>
            </a:r>
          </a:p>
          <a:p>
            <a:r>
              <a:t/>
            </a:r>
          </a:p>
          <a:p>
            <a:r>
              <a:t>1. 先说原来怎么想、现在怎么想；</a:t>
            </a:r>
          </a:p>
          <a:p>
            <a:r>
              <a:t>2. 给一个理由或具体场景；</a:t>
            </a:r>
          </a:p>
          <a:p>
            <a:r>
              <a:t>3. 用一句话回到这次改变对你的意义。</a:t>
            </a:r>
          </a:p>
          <a:p>
            <a:r>
              <a:t/>
            </a:r>
          </a:p>
          <a:p>
            <a:r>
              <a:t>开口前可以停。一个意思说完以后也可以停。</a:t>
            </a:r>
          </a:p>
          <a:p>
            <a:r>
              <a:t/>
            </a:r>
          </a:p>
          <a:p>
            <a:r>
              <a:t>听的人先不评价技巧，只回答一句：我听到你改变的是……</a:t>
            </a:r>
          </a:p>
          <a:p>
            <a:r>
              <a:t/>
            </a:r>
          </a:p>
          <a:p>
            <a:r>
              <a:t>【计时】10秒准备；A表达；同伴一句反馈；交换。</a:t>
            </a:r>
          </a:p>
          <a:p>
            <a:r>
              <a:t/>
            </a:r>
          </a:p>
          <a:p>
            <a:r>
              <a:t>【导师收束】</a:t>
            </a:r>
          </a:p>
          <a:p>
            <a:r>
              <a:t/>
            </a:r>
          </a:p>
          <a:p>
            <a:r>
              <a:t>刚才最重要的不是谁讲得最精彩，而是：即使紧张仍在，你也把一个意思说完整了。你没有放弃回应。这就是“站出来”。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14:00—15:30</a:t>
            </a:r>
          </a:p>
          <a:p>
            <a:r>
              <a:t/>
            </a:r>
          </a:p>
          <a:p>
            <a:r>
              <a:t>【导师说】</a:t>
            </a:r>
          </a:p>
          <a:p>
            <a:r>
              <a:t/>
            </a:r>
          </a:p>
          <a:p>
            <a:r>
              <a:t>我们今天不住在山洞里，但未知并没有消失，它只是换了场景。现代社会到处都是“篝火时刻”。</a:t>
            </a:r>
          </a:p>
          <a:p>
            <a:r>
              <a:t/>
            </a:r>
          </a:p>
          <a:p>
            <a:r>
              <a:t>会议里有人突然问你怎么看，客户临时提出异议，朋友问你真正怎么想。你来不及准备讲稿，要先听清对方，再想想怎样回答。</a:t>
            </a:r>
          </a:p>
          <a:p>
            <a:r>
              <a:t/>
            </a:r>
          </a:p>
          <a:p>
            <a:r>
              <a:t>别人会从你的回答里，慢慢认识你：你在意什么，遇到事情会怎么做。</a:t>
            </a:r>
          </a:p>
          <a:p>
            <a:r>
              <a:t/>
            </a:r>
          </a:p>
          <a:p>
            <a:r>
              <a:t>【图片来源与边界】</a:t>
            </a:r>
          </a:p>
          <a:p>
            <a:r>
              <a:t>照片为摆拍职场情境示意，不对应真实公司关键决策，也非Sing或学员现场。摄影：MART PRODUCTION / Pexels。来源：https://www.pexels.com/photo/boss-talking-to-employees-7644004/ 。许可：https://www.pexels.com/license/ 。图片经裁切与深色遮罩处理。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15:30—17:00</a:t>
            </a:r>
          </a:p>
          <a:p>
            <a:r>
              <a:t/>
            </a:r>
          </a:p>
          <a:p>
            <a:r>
              <a:t>这里我想介绍一本书。Judith Humphrey 的 *Impromptu: Leading in the Moment*，2017年由Wiley出版。</a:t>
            </a:r>
          </a:p>
          <a:p>
            <a:r>
              <a:t/>
            </a:r>
          </a:p>
          <a:p>
            <a:r>
              <a:t>这不是一本教人快速说漂亮话的书。它真正教我们练的，是在机会突然出现时，先想清楚自己为什么要说，听懂对方，读懂听众，组织好信息，再自然地表达出来。</a:t>
            </a:r>
          </a:p>
          <a:p>
            <a:r>
              <a:t/>
            </a:r>
          </a:p>
          <a:p>
            <a:r>
              <a:t>换句话说，即兴表达并不等于毫无准备。真正要提前练熟的，是思考与组织信息的能力。今天我们主要借用她的三个提醒：找到真实声音，学会倾听，用结构支持现场表达。</a:t>
            </a:r>
          </a:p>
          <a:p>
            <a:r>
              <a:t/>
            </a:r>
          </a:p>
          <a:p>
            <a:r>
              <a:t>【来源】Judith Humphrey, Impromptu: Leading in the Moment. Wiley, 2017。中文版封面由Sing提供。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17:00—18:30</a:t>
            </a:r>
          </a:p>
          <a:p>
            <a:r>
              <a:t/>
            </a:r>
          </a:p>
          <a:p>
            <a:r>
              <a:t>Humphrey 写道：More than ever those who lead must find their authentic voice.——比以往任何时候都更需要找到自己的真实声音。</a:t>
            </a:r>
          </a:p>
          <a:p>
            <a:r>
              <a:t/>
            </a:r>
          </a:p>
          <a:p>
            <a:r>
              <a:t>说出自己的想法，也让大家听懂：你为什么会这么想。如果还没想清楚，也可以坦诚地说，这个问题我以前没有想过。我们可以一起想一想。</a:t>
            </a:r>
          </a:p>
          <a:p>
            <a:r>
              <a:t/>
            </a:r>
          </a:p>
          <a:p>
            <a:r>
              <a:t>你说出了自己的想法，别人就多了解了你一点。以后遇到事情，你怎样做，大家也会看见。说的和做的慢慢对得上，信任才会一点点长出来。</a:t>
            </a:r>
          </a:p>
          <a:p>
            <a:r>
              <a:t/>
            </a:r>
          </a:p>
          <a:p>
            <a:r>
              <a:t>【引文来源】Judith Humphrey, Impromptu, Chapter 1, p.21。中文说明为课程转述。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18:30—19:30</a:t>
            </a:r>
          </a:p>
          <a:p>
            <a:r>
              <a:t/>
            </a:r>
          </a:p>
          <a:p>
            <a:r>
              <a:t>【导师说】</a:t>
            </a:r>
          </a:p>
          <a:p>
            <a:r>
              <a:t/>
            </a:r>
          </a:p>
          <a:p>
            <a:r>
              <a:t>说给眼前的人听，先从倾听开始。Judith Humphrey提供了三个观察角度。</a:t>
            </a:r>
          </a:p>
          <a:p>
            <a:r>
              <a:t/>
            </a:r>
          </a:p>
          <a:p>
            <a:r>
              <a:t>身体倾听：朝向对方，让他感到你在这里。理智倾听：抓住关键词，听清真正的问题。情绪倾听：留意语气与感受，同时让自己继续听清对方。</a:t>
            </a:r>
          </a:p>
          <a:p>
            <a:r>
              <a:t/>
            </a:r>
          </a:p>
          <a:p>
            <a:r>
              <a:t>【图片来源与边界】</a:t>
            </a:r>
          </a:p>
          <a:p>
            <a:r>
              <a:t>情境示意图片，并非Sing或课程案例现场。摄影：Ananian。CC BY-SA 3.0，https://creativecommons.org/licenses/by-sa/3.0。来源：https://commons.wikimedia.org/wiki/File:Two_young_people_demonstrating_a_lively_conversation.jpg。本页图片经过裁切；部分页面叠加深色遮罩以提升文字可读性。</a:t>
            </a:r>
          </a:p>
          <a:p>
            <a:r>
              <a:t/>
            </a:r>
          </a:p>
          <a:p>
            <a:r>
              <a:t>【来源】Judith Humphrey, Impromptu, Chapter 4；“There Are Actually 3 Kinds Of Listening—Here’s How To Master Them”, 2016-08-19。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19:30—20:10</a:t>
            </a:r>
          </a:p>
          <a:p>
            <a:r>
              <a:t/>
            </a:r>
          </a:p>
          <a:p>
            <a:r>
              <a:t>Matt Abrahams提醒我们，想清楚听众的三个结果：Know，听懂什么？Feel，感受到什么？Do，听完愿意思考或做什么？</a:t>
            </a:r>
          </a:p>
          <a:p>
            <a:r>
              <a:t/>
            </a:r>
          </a:p>
          <a:p>
            <a:r>
              <a:t>你可以用它检查自己的表达，决定要不要换一种说法。</a:t>
            </a:r>
          </a:p>
          <a:p>
            <a:r>
              <a:t/>
            </a:r>
          </a:p>
          <a:p>
            <a:r>
              <a:t>【来源】Matt Abrahams, “Improve Your Impromptu Speaking”, Toastmaster, September 2023。Know／Feel／Do用于检查听众结果。</a:t>
            </a:r>
          </a:p>
          <a:p>
            <a:r>
              <a:t/>
            </a:r>
          </a:p>
          <a:p>
            <a:r>
              <a:t>【导师连接】倾听帮助我们了解眼前的人。Know／Feel／Do帮助我们确定表达目的：我希望大家理解什么、感受到什么，愿意继续思考或做什么？这不是三段正文结构，也不能保证听众一定产生这些反应。接下来，观察真实回应，再调整表达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20:10—20:50</a:t>
            </a:r>
          </a:p>
          <a:p>
            <a:r>
              <a:t/>
            </a:r>
          </a:p>
          <a:p>
            <a:r>
              <a:t>说的时候，也看看大家有没有跟上。如果有人显得困惑，试着停一下，重述要点，或换一个更贴近的例子。如果你需要知道他们真正怎么想，就问一个真实的问题。</a:t>
            </a:r>
          </a:p>
          <a:p>
            <a:r>
              <a:t/>
            </a:r>
          </a:p>
          <a:p>
            <a:r>
              <a:t>【导师备注】神情、姿态只是线索，目光移开可能有多种原因。不用“七秒注意力”解释，也不凭单个表情判定学员不理解。</a:t>
            </a:r>
          </a:p>
          <a:p>
            <a:r>
              <a:t/>
            </a:r>
          </a:p>
          <a:p>
            <a:r>
              <a:t>【阅读参考与证据边界】</a:t>
            </a:r>
          </a:p>
          <a:p>
            <a:r>
              <a:t>证据边界：未找到支持“每个人关注一件事通常不超过7秒”的可靠普遍定律。Fortenbaugh FC, DeGutis J, Esterman M (2017), Recent theoretical, neural, and clinical advances in sustained attention research. Annals of the New York Academy of Sciences 1396(1):70–91. DOI:10.1111/nyas.13318。综述区分不同注意功能，讨论持续注意的动态波动与分布式网络，不给出统一7秒上限。来源：https://pubmed.ncbi.nlm.nih.gov/28260249/ 。KCL 2022报告明确把“成人注意力仅8秒”的常见说法列为已被驳斥的误解：https://www.kcl.ac.uk/news/are-attention-spans-really-collapsing-data-shows-uk-public-are-worried-but-also-see-benefits-from-technology 。该报告是公众调查与科普澄清，不是7秒说法的实验反证。</a:t>
            </a:r>
          </a:p>
          <a:p>
            <a:r>
              <a:t>本页观察、停顿、重述、换例子、真实提问是基于课程与沟通实践的教学建议，不是上述综述直接验证的统一干预方案。神情与姿态只是线索，不能把目光移开直接判作不感兴趣或不理解。</a:t>
            </a:r>
          </a:p>
          <a:p>
            <a:r>
              <a:t>相关研究：Stephens GJ, Silbert LJ, Hasson U (2010), Speaker-listener neural coupling underlies successful communication. PNAS 107(32):14425–14430. DOI:10.1073/pnas.1008662107。自然叙事中的讲听者神经耦合与理解程度相关；相关性不等于互动技巧、领导力或影响力的因果证明。 https://pubmed.ncbi.nlm.nih.gov/20660768/ 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20:50—21:30</a:t>
            </a:r>
          </a:p>
          <a:p>
            <a:r>
              <a:t/>
            </a:r>
          </a:p>
          <a:p>
            <a:r>
              <a:t>问了以后，先听，再把答案用进下一句话。观众怎样回答，会改变你接下来怎样说。这就是今天的“问—听—用”。</a:t>
            </a:r>
          </a:p>
          <a:p>
            <a:r>
              <a:t/>
            </a:r>
          </a:p>
          <a:p>
            <a:r>
              <a:t>刚才这些提醒，帮助你继续看见听众。接下来看看：内容怎样展开？</a:t>
            </a:r>
          </a:p>
          <a:p>
            <a:r>
              <a:t/>
            </a:r>
          </a:p>
          <a:p>
            <a:r>
              <a:t>【来源】根据Judith Humphrey倾听原则与Toastmasters Item 273A, Impromptu Speaking, Rev.11/2025整理；“问—听—用”为本课教学压缩。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21:30—22:00</a:t>
            </a:r>
          </a:p>
          <a:p>
            <a:r>
              <a:t/>
            </a:r>
          </a:p>
          <a:p>
            <a:r>
              <a:t>【导师说】</a:t>
            </a:r>
          </a:p>
          <a:p>
            <a:r>
              <a:t/>
            </a:r>
          </a:p>
          <a:p>
            <a:r>
              <a:t>先听清问题问的是什么：观点题，问的是你怎么看；故事题，请你讲一段经历；情境题，问你遇到这样的情况会怎么做。</a:t>
            </a:r>
          </a:p>
          <a:p>
            <a:r>
              <a:t/>
            </a:r>
          </a:p>
          <a:p>
            <a:r>
              <a:t>【教学边界】观点、故事、情境为本课程练习入口，不是Toastmasters官方题型分类。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22:00—22:20</a:t>
            </a:r>
          </a:p>
          <a:p>
            <a:r>
              <a:t/>
            </a:r>
          </a:p>
          <a:p>
            <a:r>
              <a:t>选一条适合你的路线。接下来，我们把这三条路线拆开看。框架帮你腾出注意力，也让听众更容易跟上。</a:t>
            </a:r>
          </a:p>
          <a:p>
            <a:r>
              <a:t/>
            </a:r>
          </a:p>
          <a:p>
            <a:r>
              <a:t>【教学边界】PREP为通用表达结构；STORY与ACTION是本课程路线标签。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22:20—23:05</a:t>
            </a:r>
          </a:p>
          <a:p>
            <a:r>
              <a:t/>
            </a:r>
          </a:p>
          <a:p>
            <a:r>
              <a:t>PREP有四步。P，Point，先说明立场：我怎么看。R，Reason，给出理由：为什么。E，Example，用一个例子让理由更具体。最后再回到P，Point，用一句话回应题目。</a:t>
            </a:r>
          </a:p>
          <a:p>
            <a:r>
              <a:t/>
            </a:r>
          </a:p>
          <a:p>
            <a:r>
              <a:t>先说你怎么看，再解释为什么，举个例子，最后回到题目。一次回答，先把一个意思讲清楚。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23:05—23:35</a:t>
            </a:r>
          </a:p>
          <a:p>
            <a:r>
              <a:t/>
            </a:r>
          </a:p>
          <a:p>
            <a:r>
              <a:t>刚才大家已经讲过一次改变。现在我们进一步看看：怎样让听众也看见这个改变？</a:t>
            </a:r>
          </a:p>
          <a:p>
            <a:r>
              <a:t/>
            </a:r>
          </a:p>
          <a:p>
            <a:r>
              <a:t>罗伯特·麦基的《故事》，给了我们一个很有用的观察角度：一个人想要什么，现实怎样回应，他接着做了什么，因此什么发生了变化。</a:t>
            </a:r>
          </a:p>
          <a:p>
            <a:r>
              <a:t/>
            </a:r>
          </a:p>
          <a:p>
            <a:r>
              <a:t>【来源与转述边界】Robert McKee, Story: Substance, Structure, Style, and the Principles of Screenwriting。作者与书名：https://mckeestory.com/books/story/ 。中文为课程转述，未核原典页码的英文引句不上屏。《故事》中文版封面由Sing提供；原始证据已保存在Vault，书本保持比例。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23:35—24:05</a:t>
            </a:r>
          </a:p>
          <a:p>
            <a:r>
              <a:t/>
            </a:r>
          </a:p>
          <a:p>
            <a:r>
              <a:t>讲一段经历时，问问自己：原来怎样，后来怎样，为什么变了？可能是事情变了，你的想法变了，也可能是你后来做了不同的选择。</a:t>
            </a:r>
          </a:p>
          <a:p>
            <a:r>
              <a:t/>
            </a:r>
          </a:p>
          <a:p>
            <a:r>
              <a:t>把变化讲清楚，再说这件事对你意味着什么，用一句话回到题目。领悟可以很朴素。</a:t>
            </a:r>
          </a:p>
          <a:p>
            <a:r>
              <a:t/>
            </a:r>
          </a:p>
          <a:p>
            <a:r>
              <a:t>【教学边界】本课程知识卡，借用麦基故事变化的观察角度，非原典直接定义。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24:05—24:50</a:t>
            </a:r>
          </a:p>
          <a:p>
            <a:r>
              <a:t/>
            </a:r>
          </a:p>
          <a:p>
            <a:r>
              <a:t>你可以选两个或三个关键瞬间。两幅画面，说原来怎样、后来怎样，再讲清为什么改变。三幅画面，把改变的契机单独讲出来。</a:t>
            </a:r>
          </a:p>
          <a:p>
            <a:r>
              <a:t/>
            </a:r>
          </a:p>
          <a:p>
            <a:r>
              <a:t>每个瞬间一句话也可以。让听众看见一个动作，或听见当时的一个念头，再明白下一步为什么发生。细节要帮助他们跟上变化。</a:t>
            </a:r>
          </a:p>
          <a:p>
            <a:r>
              <a:t/>
            </a:r>
          </a:p>
          <a:p>
            <a:r>
              <a:t>【导师可选备注】Sing提出的两幕或三幕，在本课压缩成“两三个关键瞬间”的短演讲练习。Act、Scene等原典定义和三幕结构的适用范围待原书进一步核对；本次不将一个画面或一句话定义为麦基的“一幕”。只有场次延长且学员需要时，才进入这些术语与原书阅读问题。真实经历依原有时间线讲述，变化可以开放或尚未结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24:50—25:10</a:t>
            </a:r>
          </a:p>
          <a:p>
            <a:r>
              <a:t/>
            </a:r>
          </a:p>
          <a:p>
            <a:r>
              <a:t>情境题先问：要达成什么目标？哪些条件影响决定？你怎样选择？接下来先做什么？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25:10—25:30</a:t>
            </a:r>
          </a:p>
          <a:p>
            <a:r>
              <a:t/>
            </a:r>
          </a:p>
          <a:p>
            <a:r>
              <a:t>先听清客户为什么要走，再决定怎样回应和行动。</a:t>
            </a:r>
          </a:p>
          <a:p>
            <a:r>
              <a:t/>
            </a:r>
          </a:p>
          <a:p>
            <a:r>
              <a:t>【屏幕简答，导师不逐字朗读】</a:t>
            </a:r>
          </a:p>
          <a:p>
            <a:r>
              <a:t/>
            </a:r>
          </a:p>
          <a:p>
            <a:r>
              <a:t>我会先听清他的核心痛点，再结合他已认可的服务价值回应。如果他仍决定离开，就说明可能的风险、安排好交接，并欢迎他随时回来。</a:t>
            </a:r>
          </a:p>
          <a:p>
            <a:r>
              <a:t/>
            </a:r>
          </a:p>
          <a:p>
            <a:r>
              <a:t>【导师备注】这段根据Sing在2026年10月1日首次立项录音41:24—43:09的面试情境示范压缩，作为情境路线的课程配对示例。它不是客户交易的事实记录。目标是争取挽留客户，变量是离开的原因与服务能否回应需求；选择取决于实际条件，第一步是倾听。维持屏幕阅读空间，两页合用40秒，包含框架介绍和一句带过，不扩展为客户管理教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25:30—26:00</a:t>
            </a:r>
          </a:p>
          <a:p>
            <a:r>
              <a:t/>
            </a:r>
          </a:p>
          <a:p>
            <a:r>
              <a:t>【导师说】</a:t>
            </a:r>
          </a:p>
          <a:p>
            <a:r>
              <a:t/>
            </a:r>
          </a:p>
          <a:p>
            <a:r>
              <a:t>现在先不看示范。题目是：</a:t>
            </a:r>
          </a:p>
          <a:p>
            <a:r>
              <a:t/>
            </a:r>
          </a:p>
          <a:p>
            <a:r>
              <a:t>旅程和目的地，哪个更重要？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26:00—29:00</a:t>
            </a:r>
          </a:p>
          <a:p>
            <a:r>
              <a:t/>
            </a:r>
          </a:p>
          <a:p>
            <a:r>
              <a:t>请两人一组。你可以把它当观点题，也可以用一个故事回答。</a:t>
            </a:r>
          </a:p>
          <a:p>
            <a:r>
              <a:t/>
            </a:r>
          </a:p>
          <a:p>
            <a:r>
              <a:t>给你10秒选择。每人45秒。听的人只回答两句：</a:t>
            </a:r>
          </a:p>
          <a:p>
            <a:r>
              <a:t/>
            </a:r>
          </a:p>
          <a:p>
            <a:r>
              <a:t>1. 我听懂你的核心意思了吗？</a:t>
            </a:r>
          </a:p>
          <a:p>
            <a:r>
              <a:t>2. 我记住了哪个理由或画面？</a:t>
            </a:r>
          </a:p>
          <a:p>
            <a:r>
              <a:t/>
            </a:r>
          </a:p>
          <a:p>
            <a:r>
              <a:t>【计时】A 45秒＋反馈；交换。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29:00—29:20</a:t>
            </a:r>
          </a:p>
          <a:p>
            <a:r>
              <a:t/>
            </a:r>
          </a:p>
          <a:p>
            <a:r>
              <a:t>【导师说】</a:t>
            </a:r>
          </a:p>
          <a:p>
            <a:r>
              <a:t/>
            </a:r>
          </a:p>
          <a:p>
            <a:r>
              <a:t>下面三种回答使用同一段虚构教学情境：离山顶只剩半小时，天气突然变坏，一位队友开始发抖。</a:t>
            </a:r>
          </a:p>
          <a:p>
            <a:r>
              <a:t/>
            </a:r>
          </a:p>
          <a:p>
            <a:r>
              <a:t>【图片来源与边界】</a:t>
            </a:r>
          </a:p>
          <a:p>
            <a:r>
              <a:t>图片：Spinarak，Wikimedia Commons，CC BY-SA 4.0。https://commons.wikimedia.org/wiki/File:Foggy_mountain_trail_Montsoflo_Switzerland.jpg</a:t>
            </a:r>
          </a:p>
          <a:p>
            <a:r>
              <a:t>先说明这是虚构教学情境，照片只是氛围示意。读完两句，停两秒后再进入三种开头。</a:t>
            </a:r>
          </a:p>
          <a:p>
            <a: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29:20—29:50</a:t>
            </a:r>
          </a:p>
          <a:p>
            <a:r>
              <a:t/>
            </a:r>
          </a:p>
          <a:p>
            <a:r>
              <a:t>第一，立场先行：</a:t>
            </a:r>
          </a:p>
          <a:p>
            <a:r>
              <a:t/>
            </a:r>
          </a:p>
          <a:p>
            <a:r>
              <a:t>如果必须选，我更看重旅程。因为走过这一程，你会更明白什么时候继续、什么时候停下。</a:t>
            </a:r>
          </a:p>
          <a:p>
            <a:r>
              <a:t/>
            </a:r>
          </a:p>
          <a:p>
            <a:r>
              <a:t>【动作】看向听众，说完开头停两秒，让大家想一想：接下来需要讲什么，才能说明为什么更看重旅程？不要立即翻页。</a:t>
            </a:r>
          </a:p>
          <a:p>
            <a:r>
              <a:t/>
            </a:r>
          </a:p>
          <a:p>
            <a:r>
              <a:t>如果暂时不知道怎样开头，你可以先说出自己的想法。请大家想一想：接下来讲哪个理由或经历，能让人听懂你为什么这么想？</a:t>
            </a:r>
          </a:p>
          <a:p>
            <a:r>
              <a:t/>
            </a:r>
          </a:p>
          <a:p>
            <a:r>
              <a:t>【图片来源与边界】</a:t>
            </a:r>
          </a:p>
          <a:p>
            <a:r>
              <a:t>情境示意图片，并非Sing或课程案例现场。摄影：Gdmolena。CC BY-SA 4.0，https://creativecommons.org/licenses/by-sa/4.0。来源：https://commons.wikimedia.org/wiki/File:Foggy_path_from_Alpnach_to_Pilatus_mountain.jpg。本页图片经过裁切；部分页面叠加深色遮罩以提升文字可读性。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29:50—30:30</a:t>
            </a:r>
          </a:p>
          <a:p>
            <a:r>
              <a:t/>
            </a:r>
          </a:p>
          <a:p>
            <a:r>
              <a:t>如果必须选，我更看重旅程。因为走过这一程，你会更明白什么时候继续、什么时候停下。一次登山让我理解了这一点。</a:t>
            </a:r>
          </a:p>
          <a:p>
            <a:r>
              <a:t>离山顶只剩半小时，天气突然变坏，一位队友开始发抖。我还想继续，毕竟已经走到这里了。但看着他的状态，我也知道，不能再往上走了。我们决定下山。</a:t>
            </a:r>
          </a:p>
          <a:p>
            <a:r>
              <a:t>那次经历让我明白：目的地给方向，旅程教我们怎样选择，包括什么时候应该停。所以，如果必须选，我仍会选择旅程。</a:t>
            </a:r>
          </a:p>
          <a:p>
            <a:r>
              <a:t/>
            </a:r>
          </a:p>
          <a:p>
            <a:r>
              <a:t>现场不必逐字朗读，只指出：开头给立场，正文用经历支撑，结尾回到同一个选择。</a:t>
            </a:r>
          </a:p>
          <a:p>
            <a:r>
              <a:t/>
            </a:r>
          </a:p>
          <a:p>
            <a:r>
              <a:t>【完整示范】</a:t>
            </a:r>
          </a:p>
          <a:p>
            <a:r>
              <a:t>如果必须选，我更看重旅程。因为走过这一程，你会更明白什么时候继续、什么时候停下。一次登山让我理解了这一点。</a:t>
            </a:r>
          </a:p>
          <a:p>
            <a:r>
              <a:t/>
            </a:r>
          </a:p>
          <a:p>
            <a:r>
              <a:t>离山顶只剩半小时，天气突然变坏，一位队友开始发抖。我还想继续，毕竟已经走到这里了。但看着他的状态，我也知道，不能再往上走了。我们决定下山。</a:t>
            </a:r>
          </a:p>
          <a:p>
            <a:r>
              <a:t/>
            </a:r>
          </a:p>
          <a:p>
            <a:r>
              <a:t>那次经历让我明白：目的地给方向，旅程教我们怎样选择，包括什么时候应该停。所以，如果必须选，我仍会选择旅程。</a:t>
            </a:r>
          </a:p>
          <a:p>
            <a:r>
              <a:t/>
            </a:r>
          </a:p>
          <a:p>
            <a:r>
              <a:t>【带练】先指开头，再指经历与结尾。屏幕为原文片段，不逐字朗读全文。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30:30—31:00</a:t>
            </a:r>
          </a:p>
          <a:p>
            <a:r>
              <a:t/>
            </a:r>
          </a:p>
          <a:p>
            <a:r>
              <a:t>第二，听众处境先行：</a:t>
            </a:r>
          </a:p>
          <a:p>
            <a:r>
              <a:t/>
            </a:r>
          </a:p>
          <a:p>
            <a:r>
              <a:t>假如你离目标只差半小时，什么事情会让你决定停下？</a:t>
            </a:r>
          </a:p>
          <a:p>
            <a:r>
              <a:t/>
            </a:r>
          </a:p>
          <a:p>
            <a:r>
              <a:t>【动作】说完看向全场，停两秒，让听众在心里作出选择。</a:t>
            </a:r>
          </a:p>
          <a:p>
            <a:r>
              <a:t/>
            </a:r>
          </a:p>
          <a:p>
            <a:r>
              <a:t>它先让听众也面对这个选择。这里把它当作修辞性问题；如果你真的要答案，就要停下来听，并接住这个答案。</a:t>
            </a:r>
          </a:p>
          <a:p>
            <a:r>
              <a:t/>
            </a:r>
          </a:p>
          <a:p>
            <a:r>
              <a:t>【图片来源与边界】</a:t>
            </a:r>
          </a:p>
          <a:p>
            <a:r>
              <a:t>情境示意图片，并非Sing或课程案例现场。摄影：Marco Antonio Ibarra Neri。CC BY-SA 4.0，https://creativecommons.org/licenses/by-sa/4.0。来源：https://commons.wikimedia.org/wiki/File:Fog,_Forest_and_mountain.jpg。本页图片经过裁切；部分页面叠加深色遮罩以提升文字可读性。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31:00—31:40</a:t>
            </a:r>
          </a:p>
          <a:p>
            <a:r>
              <a:t/>
            </a:r>
          </a:p>
          <a:p>
            <a:r>
              <a:t>假如你离目标只差半小时，什么事情会让你决定停下？</a:t>
            </a:r>
          </a:p>
          <a:p>
            <a:r>
              <a:t>离山顶只剩半小时，天气突然变坏，一位队友开始发抖。我还想继续，毕竟已经走到这里了。但看着他的状态，我也知道，不能再往上走了。我们决定下山。</a:t>
            </a:r>
          </a:p>
          <a:p>
            <a:r>
              <a:t>如果继续前进的代价，是让同行者承担不必要的风险，我会停下。对我来说，旅程更重要，因为它让我学会：再想往前走，也要看见同行的人。</a:t>
            </a:r>
          </a:p>
          <a:p>
            <a:r>
              <a:t/>
            </a:r>
          </a:p>
          <a:p>
            <a:r>
              <a:t>这一版的结尾必须回答：什么会让“我”停下。</a:t>
            </a:r>
          </a:p>
          <a:p>
            <a:r>
              <a:t/>
            </a:r>
          </a:p>
          <a:p>
            <a:r>
              <a:t>【完整示范】</a:t>
            </a:r>
          </a:p>
          <a:p>
            <a:r>
              <a:t>假如你离目标只差半小时，什么事情会让你决定停下？</a:t>
            </a:r>
          </a:p>
          <a:p>
            <a:r>
              <a:t/>
            </a:r>
          </a:p>
          <a:p>
            <a:r>
              <a:t>离山顶只剩半小时，天气突然变坏，一位队友开始发抖。我还想继续，毕竟已经走到这里了。但看着他的状态，我也知道，不能再往上走了。我们决定下山。</a:t>
            </a:r>
          </a:p>
          <a:p>
            <a:r>
              <a:t/>
            </a:r>
          </a:p>
          <a:p>
            <a:r>
              <a:t>如果继续前进的代价，是让同行者承担不必要的风险，我会停下。对我来说，旅程更重要，因为它让我学会：再想往前走，也要看见同行的人。</a:t>
            </a:r>
          </a:p>
          <a:p>
            <a:r>
              <a:t/>
            </a:r>
          </a:p>
          <a:p>
            <a:r>
              <a:t>【带练】先指开头，再指经历与结尾。屏幕为原文片段，不逐字朗读全文。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31:40—32:10</a:t>
            </a:r>
          </a:p>
          <a:p>
            <a:r>
              <a:t/>
            </a:r>
          </a:p>
          <a:p>
            <a:r>
              <a:t>第三，故事反差先行：</a:t>
            </a:r>
          </a:p>
          <a:p>
            <a:r>
              <a:t/>
            </a:r>
          </a:p>
          <a:p>
            <a:r>
              <a:t>离山顶只剩半小时，我们却决定下山。</a:t>
            </a:r>
          </a:p>
          <a:p>
            <a:r>
              <a:t/>
            </a:r>
          </a:p>
          <a:p>
            <a:r>
              <a:t>【动作】在“下山”后停两秒，把解释留到下一页；不在停顿中补充原因。</a:t>
            </a:r>
          </a:p>
          <a:p>
            <a:r>
              <a:t/>
            </a:r>
          </a:p>
          <a:p>
            <a:r>
              <a:t>听到这里，大家会想知道：为什么都快到了，却要下山？接下来就把原因讲清楚。</a:t>
            </a:r>
          </a:p>
          <a:p>
            <a:r>
              <a:t/>
            </a:r>
          </a:p>
          <a:p>
            <a:r>
              <a:t>【图片来源与边界】</a:t>
            </a:r>
          </a:p>
          <a:p>
            <a:r>
              <a:t>情境示意图片，并非Sing或课程案例现场。摄影：Justin Morgan。CC BY-SA 2.0，https://creativecommons.org/licenses/by-sa/2.0。来源：https://commons.wikimedia.org/wiki/File:Flat_Top_Mountain_Hike.jpg。本页图片经过裁切；部分页面叠加深色遮罩以提升文字可读性。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32:10—32:50</a:t>
            </a:r>
          </a:p>
          <a:p>
            <a:r>
              <a:t/>
            </a:r>
          </a:p>
          <a:p>
            <a:r>
              <a:t>离山顶只剩半小时，我们却决定下山。</a:t>
            </a:r>
          </a:p>
          <a:p>
            <a:r>
              <a:t>天气突然变坏，一位队友开始发抖。我还想继续，毕竟已经走到这里了。但看着他的状态，我也知道，不能再往上走了。我们决定下山。</a:t>
            </a:r>
          </a:p>
          <a:p>
            <a:r>
              <a:t>那次没有登顶的旅程，让我重新理解：目的地给方向，旅程教我们如何选择。所以，如果必须选，我更看重旅程。</a:t>
            </a:r>
          </a:p>
          <a:p>
            <a:r>
              <a:t/>
            </a:r>
          </a:p>
          <a:p>
            <a:r>
              <a:t>这一版的正文必须解释返程原因，结尾必须说清这段经历改变了什么。</a:t>
            </a:r>
          </a:p>
          <a:p>
            <a:r>
              <a:t/>
            </a:r>
          </a:p>
          <a:p>
            <a:r>
              <a:t>【完整示范】</a:t>
            </a:r>
          </a:p>
          <a:p>
            <a:r>
              <a:t>离山顶只剩半小时，我们却决定下山。</a:t>
            </a:r>
          </a:p>
          <a:p>
            <a:r>
              <a:t/>
            </a:r>
          </a:p>
          <a:p>
            <a:r>
              <a:t>天气突然变坏，一位队友开始发抖。我还想继续，毕竟已经走到这里了。但看着他的状态，我也知道，不能再往上走了。我们决定下山。</a:t>
            </a:r>
          </a:p>
          <a:p>
            <a:r>
              <a:t/>
            </a:r>
          </a:p>
          <a:p>
            <a:r>
              <a:t>那次没有登顶的旅程，让我重新理解：目的地给方向，旅程教我们如何选择。所以，如果必须选，我更看重旅程。</a:t>
            </a:r>
          </a:p>
          <a:p>
            <a:r>
              <a:t/>
            </a:r>
          </a:p>
          <a:p>
            <a:r>
              <a:t>【带练】先指开头，再指经历与结尾。屏幕为原文片段，不逐字朗读全文。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32:50—33:30</a:t>
            </a:r>
          </a:p>
          <a:p>
            <a:r>
              <a:t/>
            </a:r>
          </a:p>
          <a:p>
            <a:r>
              <a:t>三种开头，接下来要讲的内容也不同。先说观点，就解释为什么；先问大家会怎么选，就说出你的选择和原因；先讲“快到了，却下山了”，就把发生了什么讲清楚。</a:t>
            </a:r>
          </a:p>
          <a:p>
            <a:r>
              <a:t/>
            </a:r>
          </a:p>
          <a:p>
            <a:r>
              <a:t>选择一种你能完成的开头，再让后文回应它。</a:t>
            </a:r>
          </a:p>
          <a:p>
            <a:r>
              <a:t/>
            </a:r>
          </a:p>
          <a:p>
            <a:r>
              <a:t>【变化回扣，控制在10秒】刚才哪一句，让你听见了他的选择发生变化？停一拍，指出“我还想继续”与“我们决定下山”的联系；不在这里重复整段故事原理。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33:30—34:20</a:t>
            </a:r>
          </a:p>
          <a:p>
            <a:r>
              <a:t/>
            </a:r>
          </a:p>
          <a:p>
            <a:r>
              <a:t>【导师说】</a:t>
            </a:r>
          </a:p>
          <a:p>
            <a:r>
              <a:t/>
            </a:r>
          </a:p>
          <a:p>
            <a:r>
              <a:t>在Toastmasters正式Table Topics竞赛中，演讲时间是1到2分钟。</a:t>
            </a:r>
          </a:p>
          <a:p>
            <a:r>
              <a:t/>
            </a:r>
          </a:p>
          <a:p>
            <a:r>
              <a:t>1分00秒亮绿灯，持续30秒；1分30秒亮黄灯，持续30秒；2分00秒亮红灯，并保持到演讲结束。</a:t>
            </a:r>
          </a:p>
          <a:p>
            <a:r>
              <a:t/>
            </a:r>
          </a:p>
          <a:p>
            <a:r>
              <a:t>少于1分钟或超过2分30秒会被取消资格；时间按整秒计算，因此2分31秒才构成超时取消资格。注意：2分30秒是资格边界，不是你的目标时长。看到红灯，即使还没讲完，也应收束。</a:t>
            </a:r>
          </a:p>
          <a:p>
            <a:r>
              <a:t/>
            </a:r>
          </a:p>
          <a:p>
            <a:r>
              <a:t>【来源】Toastmasters International, 2026–2027 Speech Contest Rulebook，有效期2026-07-01至2027-06-30。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34:20—35:10</a:t>
            </a:r>
          </a:p>
          <a:p>
            <a:r>
              <a:t/>
            </a:r>
          </a:p>
          <a:p>
            <a:r>
              <a:t>官方告诉我们灯什么时候亮。下面是今天的课程训练建议，不是官方规定：</a:t>
            </a:r>
          </a:p>
          <a:p>
            <a:r>
              <a:t/>
            </a:r>
          </a:p>
          <a:p>
            <a:r>
              <a:t>- 绿灯：核心已经说清楚。观点题已有立场和理由；故事题已讲到关键事件或转折。</a:t>
            </a:r>
          </a:p>
          <a:p>
            <a:r>
              <a:t>- 黄灯：开始收束。完成例子或故事，讲出意义，准备回题。</a:t>
            </a:r>
          </a:p>
          <a:p>
            <a:r>
              <a:t>- 红灯：结束。不再增加背景，也不再展开新的内容，用一句话落地。</a:t>
            </a:r>
          </a:p>
          <a:p>
            <a:r>
              <a:t/>
            </a:r>
          </a:p>
          <a:p>
            <a:r>
              <a:t>记住三句话：绿灯，核心已经说清楚；黄灯，开始收束；红灯，及时结束。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35:10—35:35</a:t>
            </a:r>
          </a:p>
          <a:p>
            <a:r>
              <a:t/>
            </a:r>
          </a:p>
          <a:p>
            <a:r>
              <a:t>【导师说】</a:t>
            </a:r>
          </a:p>
          <a:p>
            <a:r>
              <a:t/>
            </a:r>
          </a:p>
          <a:p>
            <a:r>
              <a:t>现在邀请一位学员上台。你可以选择观点题或故事题，听到题目后留10秒组织，再完成1—2分钟演讲。Timer按正式灯号举牌。</a:t>
            </a:r>
          </a:p>
          <a:p>
            <a:r>
              <a:t/>
            </a:r>
          </a:p>
          <a:p>
            <a:r>
              <a:t>【导师计时】35:10—35:35邀请与选题；35:35—37:45包含10秒组织及至多2分钟演讲；37:45—38:45反馈。第39与40页二选一，演讲中不翻页。40分钟内安排一位；第二位留给延长场次。</a:t>
            </a:r>
          </a:p>
          <a:p>
            <a:r>
              <a:t/>
            </a:r>
          </a:p>
          <a:p>
            <a:r>
              <a:t>上台以后，先站稳、听清题目。它问的是你怎么看、经历过什么，还是会怎么做？选一个你用得上的框架。绿灯前，让大家听懂你最想说的意思；黄灯后，准备结尾。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35:35—37:45</a:t>
            </a:r>
          </a:p>
          <a:p>
            <a:r>
              <a:t/>
            </a:r>
          </a:p>
          <a:p>
            <a:r>
              <a:t>观点题：</a:t>
            </a:r>
          </a:p>
          <a:p>
            <a:r>
              <a:t/>
            </a:r>
          </a:p>
          <a:p>
            <a:r>
              <a:t>说与听，哪一个更重要？</a:t>
            </a:r>
          </a:p>
          <a:p>
            <a:r>
              <a:t/>
            </a:r>
          </a:p>
          <a:p>
            <a:r>
              <a:t>【若第一位选择此题】请Timer准备。演讲开始。</a:t>
            </a:r>
          </a:p>
          <a:p>
            <a:r>
              <a:t/>
            </a:r>
          </a:p>
          <a:p>
            <a:r>
              <a:t>【页序】本题与另一题二选一，共用一个实战时段。结束后点击“进入反馈”，跳到第41页。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35:35—37:45</a:t>
            </a:r>
          </a:p>
          <a:p>
            <a:r>
              <a:t/>
            </a:r>
          </a:p>
          <a:p>
            <a:r>
              <a:t>故事题：</a:t>
            </a:r>
          </a:p>
          <a:p>
            <a:r>
              <a:t/>
            </a:r>
          </a:p>
          <a:p>
            <a:r>
              <a:t>请讲一次你没有把握，却仍然决定站出来的经历。</a:t>
            </a:r>
          </a:p>
          <a:p>
            <a:r>
              <a:t/>
            </a:r>
          </a:p>
          <a:p>
            <a:r>
              <a:t>【若学员选择此题】请Timer准备。演讲开始。</a:t>
            </a:r>
          </a:p>
          <a:p>
            <a:r>
              <a:t/>
            </a:r>
          </a:p>
          <a:p>
            <a:r>
              <a:t>【页序】本题与另一题二选一，共用一个实战时段。结束后点击“进入反馈”，跳到第41页。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37:45—38:45</a:t>
            </a:r>
          </a:p>
          <a:p>
            <a:r>
              <a:t/>
            </a:r>
          </a:p>
          <a:p>
            <a:r>
              <a:t>【导师反馈】每位只说两点：</a:t>
            </a:r>
          </a:p>
          <a:p>
            <a:r>
              <a:t/>
            </a:r>
          </a:p>
          <a:p>
            <a:r>
              <a:t>1. 这次你做得好的是……——指出一个具体有效动作，说明它帮助听众听懂了什么；</a:t>
            </a:r>
          </a:p>
          <a:p>
            <a:r>
              <a:t>2. 下一轮，我建议你先练……——给一个能执行的练习建议，再确认学员是否理解。</a:t>
            </a:r>
          </a:p>
          <a:p>
            <a:r>
              <a:t/>
            </a:r>
          </a:p>
          <a:p>
            <a:r>
              <a:t>【屏幕面向学员】下一轮，你可以先练好一个动作。保留这次已经做好的具体动作，选择下一次准备调整的一件事。</a:t>
            </a:r>
          </a:p>
          <a:p>
            <a:r>
              <a:t/>
            </a:r>
          </a:p>
          <a:p>
            <a:r>
              <a:t>可从以下维度选择一项，不逐项打分：是否直接回应题目；核心是否清楚；理由或故事是否支撑你要表达的核心；是否和听众建立了连接；黄灯后是否开始收束；结尾是否回到题目。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38:45—40:00</a:t>
            </a:r>
          </a:p>
          <a:p>
            <a:r>
              <a:t/>
            </a:r>
          </a:p>
          <a:p>
            <a:r>
              <a:t>【动作】回到舞台中央，语速放慢，不再增加新概念。</a:t>
            </a:r>
          </a:p>
          <a:p>
            <a:r>
              <a:t/>
            </a:r>
          </a:p>
          <a:p>
            <a:r>
              <a:t>【导师说】</a:t>
            </a:r>
          </a:p>
          <a:p>
            <a:r>
              <a:t/>
            </a:r>
          </a:p>
          <a:p>
            <a:r>
              <a:t>最后，让我们回到那个山洞。</a:t>
            </a:r>
          </a:p>
          <a:p>
            <a:r>
              <a:t/>
            </a:r>
          </a:p>
          <a:p>
            <a:r>
              <a:t>洞外仍然漆黑，答案依然不完整。</a:t>
            </a:r>
          </a:p>
          <a:p>
            <a:r>
              <a:t/>
            </a:r>
          </a:p>
          <a:p>
            <a:r>
              <a:t>那个站起来的人也害怕，也没有完整答案。但他愿意开口，说出自己的想法，让身边的人一起想想：接下来怎么办？</a:t>
            </a:r>
          </a:p>
          <a:p>
            <a:r>
              <a:t/>
            </a:r>
          </a:p>
          <a:p>
            <a:r>
              <a:t>所以，请记住：站出来。说清楚。走向听众。</a:t>
            </a:r>
          </a:p>
          <a:p>
            <a:r>
              <a:t/>
            </a:r>
          </a:p>
          <a:p>
            <a:r>
              <a:t>下一次问题突然来到，先给自己一点时间，看看眼前的人。说出自己的想法，讲一个能让大家听懂的理由或场景，最后回到题目。如果答案还不完整，我们也可以一起想一想。</a:t>
            </a:r>
          </a:p>
          <a:p>
            <a:r>
              <a:t/>
            </a:r>
          </a:p>
          <a:p>
            <a:r>
              <a:t>那团火，可以是一个观点，可以是一个故事，可以是一个问题，也可以是一个行动。</a:t>
            </a:r>
          </a:p>
          <a:p>
            <a:r>
              <a:t/>
            </a:r>
          </a:p>
          <a:p>
            <a:r>
              <a:t>好的即兴，就是把你心里的那团火，稳稳地交到听众手里。</a:t>
            </a:r>
          </a:p>
          <a:p>
            <a:r>
              <a:t/>
            </a:r>
          </a:p>
          <a:p>
            <a:r>
              <a:t>这就是我们如何从随口表达到构建影响力。</a:t>
            </a:r>
          </a:p>
          <a:p>
            <a:r>
              <a:t/>
            </a:r>
          </a:p>
          <a:p>
            <a:r>
              <a:t>谢谢大家。</a:t>
            </a:r>
          </a:p>
          <a:p>
            <a:r>
              <a:t/>
            </a:r>
          </a:p>
          <a:p>
            <a:r>
              <a:t>---</a:t>
            </a:r>
          </a:p>
          <a:p>
            <a:r>
              <a:t/>
            </a:r>
          </a:p>
          <a:p>
            <a:r>
              <a:t>【图片来源与边界】</a:t>
            </a:r>
          </a:p>
          <a:p>
            <a:r>
              <a:t>篝火照片：Hynek Janáč，CC0。https://commons.wikimedia.org/wiki/File:People_sitting_around_a_camp_fire.jpg 。经裁切，作为课程隐喻，非远古现场记录。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课后停留页，不计入40分钟课堂讲述。</a:t>
            </a:r>
          </a:p>
          <a:p>
            <a:r>
              <a:t/>
            </a:r>
          </a:p>
          <a:p>
            <a:r>
              <a:t>Sing，胡同双语头马俱乐部，2+年马龄，Artist &amp; Entrepreneur（艺术家与创业者）。7年留美经历，3年互联网社交产品出海增长经验。</a:t>
            </a:r>
          </a:p>
          <a:p>
            <a:r>
              <a:t/>
            </a:r>
          </a:p>
          <a:p>
            <a:r>
              <a:t>裸辞后成立公司创业，通过自媒体「Building in Public·公开建造」专栏，持续把正在经历的创作、创业与人生选择公开写下来：不只分享结果，也公开问题、试错，以及一个人如何把想法变成行动，也如何在市场、关系与反馈中，重新拿回解释、定价、选择和建造人生的主动权。</a:t>
            </a:r>
          </a:p>
          <a:p>
            <a:r>
              <a:t/>
            </a:r>
          </a:p>
          <a:p>
            <a:r>
              <a:t>目前运营自己的OPC，成立「创造者实验室」，致力于帮助社群成员在30天内把想法变成行动，在AI时代找到自己的声音，打造自己的产品。</a:t>
            </a:r>
          </a:p>
          <a:p>
            <a:r>
              <a:t/>
            </a:r>
          </a:p>
          <a:p>
            <a:r>
              <a:t>近期实践：Codex／Claude Code工作流、Obsidian个人知识库、vibe coding网站与产品demo。</a:t>
            </a:r>
          </a:p>
          <a:p>
            <a:r>
              <a:t/>
            </a:r>
          </a:p>
          <a:p>
            <a:r>
              <a:t>个人公众号：SingSing在发光。二维码由Sing直接提供，使用原始二维码图。</a:t>
            </a:r>
          </a:p>
          <a:p>
            <a:r>
              <a:t>https://www.she-creates.xyz/</a:t>
            </a:r>
          </a:p>
          <a:p>
            <a:r>
              <a:t>https://www.singxing.com/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c076c1d53f84c0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9c7f050f9274a3d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9ffffaa8a0f4c4d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9eed61ff43648f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a1b139c9e484d08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7fd1fb730d2478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E79A124-BF5D-4BE6-AE22-7FB4424E1BB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C56E172C-6EC8-4552-8CE5-4E2C7B3F986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886109F0-8B25-47E0-A2DA-EB2C35BD2F5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94367FB-F17C-40F2-8BC4-B5D6285FF2D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C891406-357C-4A26-B56F-4AE6F119297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3FE15F70-56B7-42BC-84EE-0B2FF8F859D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AA99B80-42D8-4CA0-90CD-6EF2FD70113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BD3FEB09-358E-4959-929C-0A36F93CF9D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CF0E104-EBEB-4532-846F-039C7AD9DBF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870C024-8C1B-4605-BB17-229010AF515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0da04de0244423e" /><Relationship Type="http://schemas.openxmlformats.org/officeDocument/2006/relationships/slideLayout" Target="/ppt/slideLayouts/slideLayout1.xml" Id="R7eda94e8dc4c4717" /><Relationship Type="http://schemas.openxmlformats.org/officeDocument/2006/relationships/slideLayout" Target="/ppt/slideLayouts/slideLayout2.xml" Id="Rc83152f17a074423" /><Relationship Type="http://schemas.openxmlformats.org/officeDocument/2006/relationships/slideLayout" Target="/ppt/slideLayouts/slideLayout3.xml" Id="R8f41aa24f399425a" /><Relationship Type="http://schemas.openxmlformats.org/officeDocument/2006/relationships/slideLayout" Target="/ppt/slideLayouts/slideLayout4.xml" Id="R42d03a390ec0442c" /><Relationship Type="http://schemas.openxmlformats.org/officeDocument/2006/relationships/slideLayout" Target="/ppt/slideLayouts/slideLayout5.xml" Id="Rb02f3c0c13d841dc" /><Relationship Type="http://schemas.openxmlformats.org/officeDocument/2006/relationships/slideLayout" Target="/ppt/slideLayouts/slideLayout6.xml" Id="Rb66209f68cf74de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eda94e8dc4c4717"/>
    <p:sldLayoutId xmlns:r="http://schemas.openxmlformats.org/officeDocument/2006/relationships" id="2147483650" r:id="Rc83152f17a074423"/>
    <p:sldLayoutId xmlns:r="http://schemas.openxmlformats.org/officeDocument/2006/relationships" id="2147483651" r:id="R8f41aa24f399425a"/>
    <p:sldLayoutId xmlns:r="http://schemas.openxmlformats.org/officeDocument/2006/relationships" id="2147483652" r:id="R42d03a390ec0442c"/>
    <p:sldLayoutId xmlns:r="http://schemas.openxmlformats.org/officeDocument/2006/relationships" id="2147483653" r:id="Rb02f3c0c13d841dc"/>
    <p:sldLayoutId xmlns:r="http://schemas.openxmlformats.org/officeDocument/2006/relationships" id="2147483654" r:id="Rb66209f68cf74de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0B7374"/>
      </a:accent6>
      <a:hlink>
        <a:srgbClr val="86DDD5"/>
      </a:hlink>
      <a:folHlink>
        <a:srgbClr val="86DDD5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bbe25170a9f949f3" /><ns0:Relationship Type="http://schemas.openxmlformats.org/officeDocument/2006/relationships/image" Target="../media/v09ref-p1-image.jpeg" Id="R876f2dea3d83496d" /><ns0:Relationship Type="http://schemas.openxmlformats.org/officeDocument/2006/relationships/notesSlide" Target="../notesSlides/notesSlide1.xml" Id="Ra49e110aa6634dcb" /></ns0:Relationships>
</file>

<file path=ppt/slides/_rels/slide2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62b19d299b844490" /><ns0:Relationship Type="http://schemas.openxmlformats.org/officeDocument/2006/relationships/image" Target="../media/v09ref-p2-image2.jpeg" Id="Rbb737db4e07a4752" /><ns0:Relationship Type="http://schemas.openxmlformats.org/officeDocument/2006/relationships/notesSlide" Target="../notesSlides/notesSlide2.xml" Id="Rb956f9118b344697" /></ns0:Relationships>
</file>

<file path=ppt/slides/_rels/slide3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270355a04a2c4f48" /><ns0:Relationship Type="http://schemas.openxmlformats.org/officeDocument/2006/relationships/notesSlide" Target="../notesSlides/notesSlide3.xml" Id="R4c8db3ffed224174" /></ns0:Relationships>
</file>

<file path=ppt/slides/_rels/slide4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748c24bfd9ef4ee9" /><ns0:Relationship Type="http://schemas.openxmlformats.org/officeDocument/2006/relationships/image" Target="../media/v09ref-p4-image3.jpeg" Id="R6a136bd1c6d04821" /><ns0:Relationship Type="http://schemas.openxmlformats.org/officeDocument/2006/relationships/notesSlide" Target="../notesSlides/notesSlide4.xml" Id="R0e3e0e25632c4bb7" /></ns0:Relationships>
</file>

<file path=ppt/slides/_rels/slide5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0c7abee6e0614768" /><ns0:Relationship Type="http://schemas.openxmlformats.org/officeDocument/2006/relationships/notesSlide" Target="/ppt/notesSlides/notesSlide5.xml" Id="R65b548aeb6ca4817" /></ns0:Relationships>
</file>

<file path=ppt/slides/_rels/slide6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06be63296b444b39" /><ns0:Relationship Type="http://schemas.openxmlformats.org/officeDocument/2006/relationships/notesSlide" Target="/ppt/notesSlides/notesSlide6.xml" Id="R38c937216405460e" /></ns0:Relationships>
</file>

<file path=ppt/slides/_rels/slide7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a78c16f0618f4e2b" /><ns0:Relationship Type="http://schemas.openxmlformats.org/officeDocument/2006/relationships/notesSlide" Target="/ppt/notesSlides/notesSlide7.xml" Id="Re28f56f685494b44" /><ns0:Relationship Id="rId1" Type="http://schemas.openxmlformats.org/officeDocument/2006/relationships/hyperlink" Target="https://pubmed.ncbi.nlm.nih.gov/21414912/" TargetMode="External" /><ns0:Relationship Id="rId2" Type="http://schemas.openxmlformats.org/officeDocument/2006/relationships/hyperlink" Target="https://www.gutenberg.org/files/4280/4280-h/4280-h.htm" TargetMode="External" /></ns0:Relationships>
</file>

<file path=ppt/slides/_rels/slide8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cc1da3e45b5d43af" /><ns0:Relationship Type="http://schemas.openxmlformats.org/officeDocument/2006/relationships/notesSlide" Target="/ppt/notesSlides/notesSlide8.xml" Id="R60ce52c8c5594941" /></ns0:Relationships>
</file>

<file path=ppt/slides/_rels/slide9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9d474682ed1d495d" /><ns0:Relationship Type="http://schemas.openxmlformats.org/officeDocument/2006/relationships/notesSlide" Target="/ppt/notesSlides/notesSlide9.xml" Id="Rb95598b47e4849aa" /></ns0:Relationships>
</file>

<file path=ppt/slides/_rels/slide10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e08b0fce6f2249dc" /><ns0:Relationship Type="http://schemas.openxmlformats.org/officeDocument/2006/relationships/notesSlide" Target="/ppt/notesSlides/notesSlide10.xml" Id="Ra04e8013efb448c6" /></ns0:Relationships>
</file>

<file path=ppt/slides/_rels/slide11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cddbcc6b515247d3" /><ns0:Relationship Type="http://schemas.openxmlformats.org/officeDocument/2006/relationships/image" Target="/ppt/media/image4.jpeg" Id="R70a97ef077594362" /><ns0:Relationship Type="http://schemas.openxmlformats.org/officeDocument/2006/relationships/notesSlide" Target="/ppt/notesSlides/notesSlide11.xml" Id="R5d9f1364eb424672" /></ns0:Relationships>
</file>

<file path=ppt/slides/_rels/slide12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d2a312e001424976" /><ns0:Relationship Type="http://schemas.openxmlformats.org/officeDocument/2006/relationships/image" Target="/ppt/media/image.png" Id="Rfda8999c1501412b" /><ns0:Relationship Type="http://schemas.openxmlformats.org/officeDocument/2006/relationships/notesSlide" Target="/ppt/notesSlides/notesSlide12.xml" Id="R909694db31ba4d2c" /><ns0:Relationship Id="rId1" Type="http://schemas.openxmlformats.org/officeDocument/2006/relationships/hyperlink" Target="https://www.wiley.com/en-ca/Impromptu%3A+Leading+in+the+Moment-p-9781119286776" TargetMode="External" /></ns0:Relationships>
</file>

<file path=ppt/slides/_rels/slide13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7a58e03e8fa24c94" /><ns0:Relationship Type="http://schemas.openxmlformats.org/officeDocument/2006/relationships/notesSlide" Target="/ppt/notesSlides/notesSlide13.xml" Id="Rac7278d073934a42" /><ns0:Relationship Id="rId1" Type="http://schemas.openxmlformats.org/officeDocument/2006/relationships/hyperlink" Target="https://www.wiley.com/en-ca/Impromptu%3A+Leading+in+the+Moment-p-9781119286776" TargetMode="External" /></ns0:Relationships>
</file>

<file path=ppt/slides/_rels/slide14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e88432b3480345fa" /><ns0:Relationship Type="http://schemas.openxmlformats.org/officeDocument/2006/relationships/image" Target="/ppt/media/image5.jpeg" Id="R201e21ab58204c6e" /><ns0:Relationship Type="http://schemas.openxmlformats.org/officeDocument/2006/relationships/notesSlide" Target="/ppt/notesSlides/notesSlide14.xml" Id="R440d2ea20e2740de" /><ns0:Relationship Id="rId1" Type="http://schemas.openxmlformats.org/officeDocument/2006/relationships/hyperlink" Target="https://www.forbes.com/sites/judithhumphrey/2016/08/19/there-are-actually-3-kinds-of-listening-heres-how-to-master-them/" TargetMode="External" /></ns0:Relationships>
</file>

<file path=ppt/slides/_rels/slide15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e69b306c4cb84310" /><ns0:Relationship Type="http://schemas.openxmlformats.org/officeDocument/2006/relationships/notesSlide" Target="/ppt/notesSlides/notesSlide15.xml" Id="Rb633948a3db043bf" /><ns0:Relationship Id="rId1" Type="http://schemas.openxmlformats.org/officeDocument/2006/relationships/hyperlink" Target="https://www.toastmasters.org/magazine/magazine-issues/2023/sept/impromptu-speaking" TargetMode="External" /></ns0:Relationships>
</file>

<file path=ppt/slides/_rels/slide16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e89a21a339774756" /><ns0:Relationship Type="http://schemas.openxmlformats.org/officeDocument/2006/relationships/notesSlide" Target="/ppt/notesSlides/notesSlide16.xml" Id="R5a6d67527b4c4e15" /><ns0:Relationship Id="rId1" Type="http://schemas.openxmlformats.org/officeDocument/2006/relationships/hyperlink" Target="https://pubmed.ncbi.nlm.nih.gov/28260249/" TargetMode="External" /></ns0:Relationships>
</file>

<file path=ppt/slides/_rels/slide17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01e657d8c5484c25" /><ns0:Relationship Type="http://schemas.openxmlformats.org/officeDocument/2006/relationships/notesSlide" Target="/ppt/notesSlides/notesSlide17.xml" Id="Rd6a2d268212a4940" /><ns0:Relationship Id="rId1" Type="http://schemas.openxmlformats.org/officeDocument/2006/relationships/hyperlink" Target="https://www.toastmasters.org/resources/impromptu-speaking" TargetMode="External" /></ns0:Relationships>
</file>

<file path=ppt/slides/_rels/slide18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a1379815c55045a4" /><ns0:Relationship Type="http://schemas.openxmlformats.org/officeDocument/2006/relationships/notesSlide" Target="/ppt/notesSlides/notesSlide18.xml" Id="Rb078959c78544991" /></ns0:Relationships>
</file>

<file path=ppt/slides/_rels/slide19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654dd1c4d8ca4862" /><ns0:Relationship Type="http://schemas.openxmlformats.org/officeDocument/2006/relationships/notesSlide" Target="/ppt/notesSlides/notesSlide19.xml" Id="Rfce743012f4241ea" /></ns0:Relationships>
</file>

<file path=ppt/slides/_rels/slide20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80c52491257c42bd" /><ns0:Relationship Type="http://schemas.openxmlformats.org/officeDocument/2006/relationships/notesSlide" Target="/ppt/notesSlides/notesSlide20.xml" Id="R021bbde27f59482c" /></ns0:Relationships>
</file>

<file path=ppt/slides/_rels/slide21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94308b25d7e346f1" /><ns0:Relationship Type="http://schemas.openxmlformats.org/officeDocument/2006/relationships/image" Target="../media/v08-slide21-image1.png" Id="Rd9c0edb38c4742ce" /><ns0:Relationship Type="http://schemas.openxmlformats.org/officeDocument/2006/relationships/notesSlide" Target="/ppt/notesSlides/notesSlide21.xml" Id="Re2719a576e764ce2" /><ns0:Relationship Id="rIdMckeeSource" Type="http://schemas.openxmlformats.org/officeDocument/2006/relationships/hyperlink" Target="https://mckeestory.com/books/story/" TargetMode="External" /></ns0:Relationships>
</file>

<file path=ppt/slides/_rels/slide22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a72da1a532364766" /><ns0:Relationship Type="http://schemas.openxmlformats.org/officeDocument/2006/relationships/notesSlide" Target="/ppt/notesSlides/notesSlide22.xml" Id="Re40d2d9081c74c82" /></ns0:Relationships>
</file>

<file path=ppt/slides/_rels/slide23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814eba580b3e418a" /><ns0:Relationship Type="http://schemas.openxmlformats.org/officeDocument/2006/relationships/notesSlide" Target="/ppt/notesSlides/notesSlide23.xml" Id="R252d667d8e764be4" /></ns0:Relationships>
</file>

<file path=ppt/slides/_rels/slide24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f75ff2c0868e4318" /><ns0:Relationship Type="http://schemas.openxmlformats.org/officeDocument/2006/relationships/notesSlide" Target="/ppt/notesSlides/notesSlide24.xml" Id="Rd340f8cd9c684e93" /></ns0:Relationships>
</file>

<file path=ppt/slides/_rels/slide25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6925feee269f461d" /><ns0:Relationship Type="http://schemas.openxmlformats.org/officeDocument/2006/relationships/notesSlide" Target="/ppt/notesSlides/notesSlide25.xml" Id="R481817808dc34a15" /></ns0:Relationships>
</file>

<file path=ppt/slides/_rels/slide26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1ee47f10e8fa4cd8" /><ns0:Relationship Type="http://schemas.openxmlformats.org/officeDocument/2006/relationships/notesSlide" Target="/ppt/notesSlides/notesSlide26.xml" Id="R7d1779ab9150416a" /></ns0:Relationships>
</file>

<file path=ppt/slides/_rels/slide27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1a74466867154162" /><ns0:Relationship Type="http://schemas.openxmlformats.org/officeDocument/2006/relationships/notesSlide" Target="/ppt/notesSlides/notesSlide27.xml" Id="R0d4229e5bacd4516" /></ns0:Relationships>
</file>

<file path=ppt/slides/_rels/slide28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f4ae8868c76043ed" /><ns0:Relationship Type="http://schemas.openxmlformats.org/officeDocument/2006/relationships/image" Target="/ppt/media/image6.jpeg" Id="Rf6f70a2596564846" /><ns0:Relationship Type="http://schemas.openxmlformats.org/officeDocument/2006/relationships/notesSlide" Target="/ppt/notesSlides/notesSlide28.xml" Id="R090f9307ceed4321" /></ns0:Relationships>
</file>

<file path=ppt/slides/_rels/slide29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d2eacd42c8c641b1" /><ns0:Relationship Type="http://schemas.openxmlformats.org/officeDocument/2006/relationships/image" Target="/ppt/media/image7.jpeg" Id="R2dccc09fa43e48d5" /><ns0:Relationship Type="http://schemas.openxmlformats.org/officeDocument/2006/relationships/notesSlide" Target="/ppt/notesSlides/notesSlide29.xml" Id="Ra4c2dc296f07416b" /></ns0:Relationships>
</file>

<file path=ppt/slides/_rels/slide30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4cbc8521d7644075" /><ns0:Relationship Type="http://schemas.openxmlformats.org/officeDocument/2006/relationships/notesSlide" Target="/ppt/notesSlides/notesSlide30.xml" Id="Ra18f01c6d76a4f75" /></ns0:Relationships>
</file>

<file path=ppt/slides/_rels/slide31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1f526e6ad9a34d04" /><ns0:Relationship Type="http://schemas.openxmlformats.org/officeDocument/2006/relationships/image" Target="/ppt/media/image8.jpeg" Id="R1af06531000d4673" /><ns0:Relationship Type="http://schemas.openxmlformats.org/officeDocument/2006/relationships/notesSlide" Target="/ppt/notesSlides/notesSlide31.xml" Id="Rfbc9635e8e624745" /></ns0:Relationships>
</file>

<file path=ppt/slides/_rels/slide32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9a6477dc6ba94b0d" /><ns0:Relationship Type="http://schemas.openxmlformats.org/officeDocument/2006/relationships/notesSlide" Target="/ppt/notesSlides/notesSlide32.xml" Id="Rc227719b78094694" /></ns0:Relationships>
</file>

<file path=ppt/slides/_rels/slide33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2c82657116e143f7" /><ns0:Relationship Type="http://schemas.openxmlformats.org/officeDocument/2006/relationships/image" Target="/ppt/media/image9.jpeg" Id="Rba6421e54c8c479b" /><ns0:Relationship Type="http://schemas.openxmlformats.org/officeDocument/2006/relationships/notesSlide" Target="/ppt/notesSlides/notesSlide33.xml" Id="R80b819bda21b492e" /></ns0:Relationships>
</file>

<file path=ppt/slides/_rels/slide34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7969b686069f4646" /><ns0:Relationship Type="http://schemas.openxmlformats.org/officeDocument/2006/relationships/notesSlide" Target="/ppt/notesSlides/notesSlide34.xml" Id="Re5717c4a9d2a4bb9" /></ns0:Relationships>
</file>

<file path=ppt/slides/_rels/slide35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978a27639c944480" /><ns0:Relationship Type="http://schemas.openxmlformats.org/officeDocument/2006/relationships/notesSlide" Target="/ppt/notesSlides/notesSlide35.xml" Id="R9ecfe8e25e8f473b" /></ns0:Relationships>
</file>

<file path=ppt/slides/_rels/slide36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fcc5983a44f349be" /><ns0:Relationship Type="http://schemas.openxmlformats.org/officeDocument/2006/relationships/notesSlide" Target="/ppt/notesSlides/notesSlide36.xml" Id="Rcc94e2778f054f50" /><ns0:Relationship Id="rId1" Type="http://schemas.openxmlformats.org/officeDocument/2006/relationships/hyperlink" Target="https://content.toastmasters.org/image/upload/v1783463286/1171-speech-contest-rulebook.pdf" TargetMode="External" /></ns0:Relationships>
</file>

<file path=ppt/slides/_rels/slide37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1cddc1fbe2894a7e" /><ns0:Relationship Type="http://schemas.openxmlformats.org/officeDocument/2006/relationships/notesSlide" Target="/ppt/notesSlides/notesSlide37.xml" Id="R8fcac4470a1345ba" /></ns0:Relationships>
</file>

<file path=ppt/slides/_rels/slide38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e633a146a55544a9" /><ns0:Relationship Type="http://schemas.openxmlformats.org/officeDocument/2006/relationships/notesSlide" Target="/ppt/notesSlides/notesSlide38.xml" Id="Ra5cefc8dd8b24c4b" /><ns0:Relationship Id="rIdJump39" Type="http://schemas.openxmlformats.org/officeDocument/2006/relationships/slide" Target="slide39.xml" /><ns0:Relationship Id="rIdJump40" Type="http://schemas.openxmlformats.org/officeDocument/2006/relationships/slide" Target="slide40.xml" /></ns0:Relationships>
</file>

<file path=ppt/slides/_rels/slide39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1da22a6e7da84544" /><ns0:Relationship Type="http://schemas.openxmlformats.org/officeDocument/2006/relationships/notesSlide" Target="/ppt/notesSlides/notesSlide39.xml" Id="R46d5be4bd4324c9e" /><ns0:Relationship Id="rIdJump41" Type="http://schemas.openxmlformats.org/officeDocument/2006/relationships/slide" Target="slide41.xml" /></ns0:Relationships>
</file>

<file path=ppt/slides/_rels/slide40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b38d8a8268864edb" /><ns0:Relationship Type="http://schemas.openxmlformats.org/officeDocument/2006/relationships/notesSlide" Target="/ppt/notesSlides/notesSlide40.xml" Id="R26d6743c2fd74c5d" /><ns0:Relationship Id="rIdJump41" Type="http://schemas.openxmlformats.org/officeDocument/2006/relationships/slide" Target="slide41.xml" /></ns0:Relationships>
</file>

<file path=ppt/slides/_rels/slide41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c227c706786d419b" /><ns0:Relationship Type="http://schemas.openxmlformats.org/officeDocument/2006/relationships/notesSlide" Target="/ppt/notesSlides/notesSlide41.xml" Id="Reaf3d332dccf4190" /></ns0:Relationships>
</file>

<file path=ppt/slides/_rels/slide42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416c67340ba84bd2" /><ns0:Relationship Type="http://schemas.openxmlformats.org/officeDocument/2006/relationships/image" Target="/ppt/media/image10.jpeg" Id="R72750f4ffa174489" /><ns0:Relationship Type="http://schemas.openxmlformats.org/officeDocument/2006/relationships/notesSlide" Target="/ppt/notesSlides/notesSlide42.xml" Id="Raa0fbdfe38f141c3" /></ns0:Relationships>
</file>

<file path=ppt/slides/_rels/slide43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1a74466867154162" /><ns0:Relationship Id="rIdNotes43" Type="http://schemas.openxmlformats.org/officeDocument/2006/relationships/notesSlide" Target="../notesSlides/notesSlide43.xml" /><ns0:Relationship Id="rIdLink10" Type="http://schemas.openxmlformats.org/officeDocument/2006/relationships/hyperlink" Target="https://www.she-creates.xyz/" TargetMode="External" /><ns0:Relationship Id="rIdLink11" Type="http://schemas.openxmlformats.org/officeDocument/2006/relationships/hyperlink" Target="https://www.singxing.com/" TargetMode="External" /><ns0:Relationship Id="rIdSingQr" Type="http://schemas.openxmlformats.org/officeDocument/2006/relationships/image" Target="../media/sing-wechat-original.png" /></ns0:Relationships>
</file>

<file path=ppt/slides/slide1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/>
      </p:grpSpPr>
      <p:pic>
        <p:nvPicPr>
          <p:cNvPr id="8" name="">
            <a:extLst>
              <a:ext uri="{FF2B5EF4-FFF2-40B4-BE49-F238E27FC236}">
                <ns2:creationId id="{BCDE1EBA-D1D1-4424-A2DF-66F01F309597}"/>
              </a:ext>
            </a:extLst>
          </p:cNvPr>
          <p:cNvPicPr>
            <a:picLocks noChangeAspect="1"/>
          </p:cNvPicPr>
          <p:nvPr/>
        </p:nvPicPr>
        <p:blipFill>
          <a:blip r:embed="R876f2dea3d83496d"/>
          <a:srcRect l="0" t="28910" r="0" b="28910"/>
          <a:stretch>
            <a:fillRect l="0" t="0" r="0" b="0"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">
            <a:extLst>
              <a:ext uri="{FF2B5EF4-FFF2-40B4-BE49-F238E27FC236}">
                <ns2:creationId id="{E8C38D17-3735-4953-87FA-B5578B1716B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5070B">
              <a:alpha val="72000"/>
            </a:srgbClr>
          </a:solidFill>
          <a:ln w="0">
            <a:noFill/>
            <a:prstDash val="solid"/>
          </a:ln>
        </p:spPr>
      </p:sp>
      <p:sp>
        <p:nvSpPr>
          <p:cNvPr id="3" name="">
            <a:extLst>
              <a:ext uri="{FF2B5EF4-FFF2-40B4-BE49-F238E27FC236}">
                <ns2:creationId id="{D095F956-F5F2-43AC-8375-C8E62A7D486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rgbClr val="F2A33B"/>
          </a:solidFill>
          <a:ln w="0">
            <a:noFill/>
            <a:prstDash val="solid"/>
          </a:ln>
        </p:spPr>
      </p:sp>
      <p:sp>
        <p:nvSpPr>
          <p:cNvPr id="4" name="">
            <a:extLst>
              <a:ext uri="{FF2B5EF4-FFF2-40B4-BE49-F238E27FC236}">
                <ns2:creationId id="{BF92523F-D71E-4FDF-B0DC-0A96C3C428FA}"/>
              </a:ext>
            </a:extLst>
          </p:cNvPr>
          <p:cNvSpPr>
            <a:spLocks noGrp="1"/>
          </p:cNvSpPr>
          <p:nvPr/>
        </p:nvSpPr>
        <p:spPr>
          <a:xfrm>
            <a:off x="819150" y="1524000"/>
            <a:ext cx="10572750" cy="1962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3900" b="1">
                <a:latin typeface="Montserrat"/>
                <a:ea typeface="Source Han Serif CN"/>
                <a:cs typeface="Montserrat"/>
              </a:defRPr>
            </a:pPr>
            <a:r>
              <a:rPr lang="zh-CN" sz="3900" b="1" i="0" dirty="0">
                <a:solidFill>
                  <a:srgbClr val="FFFFFF"/>
                </a:solidFill>
                <a:latin typeface="Montserrat"/>
                <a:ea typeface="Source Han Serif CN"/>
                <a:cs typeface="Montserrat"/>
              </a:rPr>
              <a:t>即兴演讲：</a:t>
            </a:r>
            <a:endParaRPr lang="zh-CN" sz="3900"/>
          </a:p>
          <a:p>
            <a:pPr algn="l">
              <a:lnSpc>
                <a:spcPct val="112000"/>
              </a:lnSpc>
              <a:buNone/>
              <a:defRPr sz="3900" b="1">
                <a:latin typeface="Montserrat"/>
                <a:ea typeface="Source Han Serif CN"/>
                <a:cs typeface="Montserrat"/>
              </a:defRPr>
            </a:pPr>
            <a:r>
              <a:rPr lang="zh-CN" sz="3900" b="1" i="0" dirty="0">
                <a:solidFill>
                  <a:srgbClr val="FFFFFF"/>
                </a:solidFill>
                <a:latin typeface="Montserrat"/>
                <a:ea typeface="Source Han Serif CN"/>
                <a:cs typeface="Montserrat"/>
              </a:rPr>
              <a:t>从随口表达到构建影响力</a:t>
            </a:r>
            <a:endParaRPr lang="zh-CN" sz="3900"/>
          </a:p>
        </p:txBody>
      </p:sp>
      <p:sp>
        <p:nvSpPr>
          <p:cNvPr id="5" name="">
            <a:extLst>
              <a:ext uri="{FF2B5EF4-FFF2-40B4-BE49-F238E27FC236}">
                <ns2:creationId id="{21AC9765-B7D5-4F29-A9DB-C7BC0A461DA7}"/>
              </a:ext>
            </a:extLst>
          </p:cNvPr>
          <p:cNvSpPr>
            <a:spLocks noGrp="1"/>
          </p:cNvSpPr>
          <p:nvPr/>
        </p:nvSpPr>
        <p:spPr>
          <a:xfrm>
            <a:off x="876300" y="3733800"/>
            <a:ext cx="8858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1950" b="0">
                <a:latin typeface="Montserrat"/>
                <a:ea typeface="Source Han Sans CN"/>
                <a:cs typeface="Montserrat"/>
              </a:defRPr>
            </a:pPr>
            <a:r>
              <a:rPr lang="zh-CN" sz="1950" b="0" i="0" dirty="0">
                <a:solidFill>
                  <a:srgbClr val="E9E1D6"/>
                </a:solidFill>
                <a:latin typeface="Montserrat"/>
                <a:ea typeface="Source Han Sans CN"/>
                <a:cs typeface="Montserrat"/>
              </a:rPr>
              <a:t>Speechcraft 40</a:t>
            </a:r>
            <a:r>
              <a:rPr lang="zh-CN" sz="1950" b="0" i="0" dirty="0">
                <a:solidFill>
                  <a:srgbClr val="E9E1D6"/>
                </a:solidFill>
                <a:latin typeface="Montserrat"/>
                <a:ea typeface="Source Han Sans CN"/>
                <a:cs typeface="Montserrat"/>
              </a:rPr>
              <a:t>分钟工作坊</a:t>
            </a:r>
            <a:endParaRPr lang="zh-CN" sz="1950"/>
          </a:p>
        </p:txBody>
      </p:sp>
      <p:sp>
        <p:nvSpPr>
          <p:cNvPr id="6" name="">
            <a:extLst>
              <a:ext uri="{FF2B5EF4-FFF2-40B4-BE49-F238E27FC236}">
                <ns2:creationId id="{B8FE76C6-F15A-402A-823F-0B25B4781027}"/>
              </a:ext>
            </a:extLst>
          </p:cNvPr>
          <p:cNvSpPr>
            <a:spLocks noGrp="1"/>
          </p:cNvSpPr>
          <p:nvPr/>
        </p:nvSpPr>
        <p:spPr>
          <a:xfrm>
            <a:off x="895350" y="3562350"/>
            <a:ext cx="952500" cy="57150"/>
          </a:xfrm>
          <a:prstGeom prst="rect">
            <a:avLst/>
          </a:prstGeom>
          <a:solidFill>
            <a:srgbClr val="F2A33B"/>
          </a:solidFill>
          <a:ln w="0">
            <a:noFill/>
            <a:prstDash val="solid"/>
          </a:ln>
        </p:spPr>
      </p:sp>
      <p:sp>
        <p:nvSpPr>
          <p:cNvPr id="7" name="">
            <a:extLst>
              <a:ext uri="{FF2B5EF4-FFF2-40B4-BE49-F238E27FC236}">
                <ns2:creationId id="{95770F5E-F6AF-42E5-9B9F-CBAF25D090AF}"/>
              </a:ext>
            </a:extLst>
          </p:cNvPr>
          <p:cNvSpPr>
            <a:spLocks noGrp="1"/>
          </p:cNvSpPr>
          <p:nvPr/>
        </p:nvSpPr>
        <p:spPr>
          <a:xfrm>
            <a:off x="895350" y="4429125"/>
            <a:ext cx="9144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1200" b="0">
                <a:latin typeface="Montserrat"/>
                <a:ea typeface="Source Han Sans CN"/>
                <a:cs typeface="Montserrat"/>
              </a:defRPr>
            </a:pPr>
            <a:r>
              <a:rPr lang="zh-CN" sz="1200" b="0" i="0" dirty="0">
                <a:solidFill>
                  <a:srgbClr val="AEB6C2"/>
                </a:solidFill>
                <a:latin typeface="Montserrat"/>
                <a:ea typeface="Source Han Sans CN"/>
                <a:cs typeface="Montserrat"/>
              </a:rPr>
              <a:t>Impromptu Speech Speechcraft by Sing</a:t>
            </a:r>
            <a:endParaRPr lang="zh-CN" sz="1200"/>
          </a:p>
        </p:txBody>
      </p:sp>
    </p:spTree>
    <p:extLst>
      <p:ext uri="{BB962C8B-B14F-4D97-AF65-F5344CB8AC3E}">
        <ns4:creationId val="1809684998"/>
      </p:ext>
    </p:extLst>
  </p:cSld>
  <p:clrMapOvr>
    <a:overrideClrMapping accent1="accent1" accent2="accent2" accent3="accent3" accent4="accent4" accent5="accent5" accent6="accent6" bg1="lt1" tx1="dk1" bg2="lt2" tx2="dk2" hlink="hlink" folHlink="folHlink"/>
  </p:clrMapOvr>
</p:sld>
</file>

<file path=ppt/slides/slide2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090C12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" name="">
            <a:extLst>
              <a:ext uri="{FF2B5EF4-FFF2-40B4-BE49-F238E27FC236}">
                <ns2:creationId id="{9994DF93-3085-43AF-8B1E-419213A824B8}"/>
              </a:ext>
            </a:extLst>
          </p:cNvPr>
          <p:cNvPicPr>
            <a:picLocks noChangeAspect="1"/>
          </p:cNvPicPr>
          <p:nvPr/>
        </p:nvPicPr>
        <p:blipFill>
          <a:blip r:embed="Rbb737db4e07a4752"/>
          <a:srcRect l="0" t="8148" r="0" b="8148"/>
          <a:stretch>
            <a:fillRect l="0" t="0" r="0" b="0"/>
          </a:stretch>
        </p:blipFill>
        <p:spPr>
          <a:xfrm>
            <a:off x="6048375" y="0"/>
            <a:ext cx="6143625" cy="6858000"/>
          </a:xfrm>
          <a:prstGeom prst="rect">
            <a:avLst/>
          </a:prstGeom>
        </p:spPr>
      </p:pic>
      <p:sp>
        <p:nvSpPr>
          <p:cNvPr id="2" name="">
            <a:extLst>
              <a:ext uri="{FF2B5EF4-FFF2-40B4-BE49-F238E27FC236}">
                <ns2:creationId id="{DC20DA08-641F-42FA-BF20-2B5B2A6A74CB}"/>
              </a:ext>
            </a:extLst>
          </p:cNvPr>
          <p:cNvSpPr>
            <a:spLocks noGrp="1"/>
          </p:cNvSpPr>
          <p:nvPr/>
        </p:nvSpPr>
        <p:spPr>
          <a:xfrm>
            <a:off x="6048375" y="0"/>
            <a:ext cx="6143625" cy="6858000"/>
          </a:xfrm>
          <a:prstGeom prst="rect">
            <a:avLst/>
          </a:prstGeom>
          <a:solidFill>
            <a:srgbClr val="05070B">
              <a:alpha val="20000"/>
            </a:srgbClr>
          </a:solidFill>
          <a:ln w="0">
            <a:noFill/>
            <a:prstDash val="solid"/>
          </a:ln>
        </p:spPr>
      </p:sp>
      <p:sp>
        <p:nvSpPr>
          <p:cNvPr id="3" name="">
            <a:extLst>
              <a:ext uri="{FF2B5EF4-FFF2-40B4-BE49-F238E27FC236}">
                <ns2:creationId id="{A6662FB8-DCC1-49D4-AAD3-8807F989404D}"/>
              </a:ext>
            </a:extLst>
          </p:cNvPr>
          <p:cNvSpPr>
            <a:spLocks noGrp="1"/>
          </p:cNvSpPr>
          <p:nvPr/>
        </p:nvSpPr>
        <p:spPr>
          <a:xfrm>
            <a:off x="5334000" y="0"/>
            <a:ext cx="2381250" cy="6858000"/>
          </a:xfrm>
          <a:prstGeom prst="rect">
            <a:avLst/>
          </a:prstGeom>
          <a:gradFill>
            <a:gsLst>
              <a:gs pos="0">
                <a:srgbClr val="090C12"/>
              </a:gs>
              <a:gs pos="100000">
                <a:srgbClr val="090C12">
                  <a:alpha val="0"/>
                </a:srgbClr>
              </a:gs>
            </a:gsLst>
            <a:lin ang="0"/>
          </a:gradFill>
          <a:ln w="0">
            <a:noFill/>
            <a:prstDash val="solid"/>
          </a:ln>
        </p:spPr>
      </p:sp>
      <p:sp>
        <p:nvSpPr>
          <p:cNvPr id="4" name="">
            <a:extLst>
              <a:ext uri="{FF2B5EF4-FFF2-40B4-BE49-F238E27FC236}">
                <ns2:creationId id="{AA520A73-7435-403D-B3EB-635A8ACFE859}"/>
              </a:ext>
            </a:extLst>
          </p:cNvPr>
          <p:cNvSpPr>
            <a:spLocks noGrp="1"/>
          </p:cNvSpPr>
          <p:nvPr/>
        </p:nvSpPr>
        <p:spPr>
          <a:xfrm>
            <a:off x="723900" y="742950"/>
            <a:ext cx="5095875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3750" b="1">
                <a:latin typeface="Montserrat"/>
                <a:ea typeface="Source Han Serif CN"/>
                <a:cs typeface="Montserrat"/>
              </a:defRPr>
            </a:pPr>
            <a:r>
              <a:rPr lang="zh-CN" sz="3750" b="1" i="0" dirty="0">
                <a:solidFill>
                  <a:srgbClr val="E9E1D6"/>
                </a:solidFill>
                <a:latin typeface="Montserrat"/>
                <a:ea typeface="Source Han Serif CN"/>
                <a:cs typeface="Montserrat"/>
              </a:rPr>
              <a:t>洞穴与篝火</a:t>
            </a:r>
            <a:endParaRPr lang="zh-CN" sz="3750"/>
          </a:p>
        </p:txBody>
      </p:sp>
      <p:sp>
        <p:nvSpPr>
          <p:cNvPr id="5" name="">
            <a:extLst>
              <a:ext uri="{FF2B5EF4-FFF2-40B4-BE49-F238E27FC236}">
                <ns2:creationId id="{C635BF7E-A99C-46E3-89AA-B72539B15FC5}"/>
              </a:ext>
            </a:extLst>
          </p:cNvPr>
          <p:cNvSpPr>
            <a:spLocks noGrp="1"/>
          </p:cNvSpPr>
          <p:nvPr/>
        </p:nvSpPr>
        <p:spPr>
          <a:xfrm>
            <a:off x="762000" y="2076450"/>
            <a:ext cx="5095875" cy="1352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2900" b="1">
                <a:latin typeface="Montserrat"/>
                <a:ea typeface="Source Han Serif CN"/>
                <a:cs typeface="Montserrat"/>
              </a:defRPr>
            </a:pPr>
            <a:r>
              <a:rPr lang="zh-CN" sz="2900" b="1" i="0" dirty="0">
                <a:solidFill>
                  <a:srgbClr val="F2A33B"/>
                </a:solidFill>
                <a:latin typeface="Montserrat"/>
                <a:ea typeface="Source Han Serif CN"/>
                <a:cs typeface="Montserrat"/>
              </a:rPr>
              <a:t>没有完整答案，</a:t>
            </a:r>
            <a:endParaRPr lang="zh-CN" sz="2900"/>
          </a:p>
          <a:p>
            <a:pPr algn="l">
              <a:lnSpc>
                <a:spcPct val="112000"/>
              </a:lnSpc>
              <a:buNone/>
              <a:defRPr sz="2900" b="1">
                <a:latin typeface="Montserrat"/>
                <a:ea typeface="Source Han Serif CN"/>
                <a:cs typeface="Montserrat"/>
              </a:defRPr>
            </a:pPr>
            <a:r>
              <a:rPr lang="zh-CN" sz="2900" b="1" i="0" dirty="0">
                <a:solidFill>
                  <a:srgbClr val="F2A33B"/>
                </a:solidFill>
                <a:latin typeface="Montserrat"/>
                <a:ea typeface="Source Han Serif CN"/>
                <a:cs typeface="Montserrat"/>
              </a:rPr>
              <a:t>也可以先开口。</a:t>
            </a:r>
            <a:endParaRPr lang="zh-CN" sz="2900"/>
          </a:p>
        </p:txBody>
      </p:sp>
      <p:sp>
        <p:nvSpPr>
          <p:cNvPr id="6" name="">
            <a:extLst>
              <a:ext uri="{FF2B5EF4-FFF2-40B4-BE49-F238E27FC236}">
                <ns2:creationId id="{302D2F10-D0FC-4FD3-B101-FFA2B52BA546}"/>
              </a:ext>
            </a:extLst>
          </p:cNvPr>
          <p:cNvSpPr>
            <a:spLocks noGrp="1"/>
          </p:cNvSpPr>
          <p:nvPr/>
        </p:nvSpPr>
        <p:spPr>
          <a:xfrm>
            <a:off x="762000" y="3810000"/>
            <a:ext cx="504825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1950" b="0">
                <a:latin typeface="Montserrat"/>
                <a:ea typeface="Source Han Sans CN"/>
                <a:cs typeface="Montserrat"/>
              </a:defRPr>
            </a:pPr>
            <a:r>
              <a:rPr lang="zh-CN" sz="1950" b="0" i="0" dirty="0">
                <a:solidFill>
                  <a:srgbClr val="E9E1D6"/>
                </a:solidFill>
                <a:latin typeface="Montserrat"/>
                <a:ea typeface="Source Han Sans CN"/>
                <a:cs typeface="Montserrat"/>
              </a:rPr>
              <a:t>他也害怕，但还是站起来：</a:t>
            </a:r>
            <a:endParaRPr lang="zh-CN" sz="1950"/>
          </a:p>
          <a:p>
            <a:pPr algn="l">
              <a:lnSpc>
                <a:spcPct val="112000"/>
              </a:lnSpc>
              <a:buNone/>
              <a:defRPr sz="1950" b="0">
                <a:latin typeface="Montserrat"/>
                <a:ea typeface="Source Han Sans CN"/>
                <a:cs typeface="Montserrat"/>
              </a:defRPr>
            </a:pPr>
            <a:r>
              <a:rPr lang="zh-CN" sz="1950" b="0" i="0" dirty="0">
                <a:solidFill>
                  <a:srgbClr val="E9E1D6"/>
                </a:solidFill>
                <a:latin typeface="Montserrat"/>
                <a:ea typeface="Source Han Sans CN"/>
                <a:cs typeface="Montserrat"/>
              </a:rPr>
              <a:t>说出听到了什么、担心什么，</a:t>
            </a:r>
            <a:endParaRPr lang="zh-CN" sz="1950"/>
          </a:p>
          <a:p>
            <a:pPr algn="l">
              <a:lnSpc>
                <a:spcPct val="112000"/>
              </a:lnSpc>
              <a:buNone/>
              <a:defRPr sz="1950" b="0">
                <a:latin typeface="Montserrat"/>
                <a:ea typeface="Source Han Sans CN"/>
                <a:cs typeface="Montserrat"/>
              </a:defRPr>
            </a:pPr>
            <a:r>
              <a:rPr lang="zh-CN" sz="1950" b="0" i="0" dirty="0">
                <a:solidFill>
                  <a:srgbClr val="E9E1D6"/>
                </a:solidFill>
                <a:latin typeface="Montserrat"/>
                <a:ea typeface="Source Han Sans CN"/>
                <a:cs typeface="Montserrat"/>
              </a:rPr>
              <a:t>觉得接下来可以怎么办。</a:t>
            </a:r>
            <a:endParaRPr lang="zh-CN" sz="1950"/>
          </a:p>
        </p:txBody>
      </p:sp>
      <p:sp>
        <p:nvSpPr>
          <p:cNvPr id="7" name="">
            <a:extLst>
              <a:ext uri="{FF2B5EF4-FFF2-40B4-BE49-F238E27FC236}">
                <ns2:creationId id="{A0DE0E18-A760-49B5-AC15-04B32EC91360}"/>
              </a:ext>
            </a:extLst>
          </p:cNvPr>
          <p:cNvSpPr>
            <a:spLocks noGrp="1"/>
          </p:cNvSpPr>
          <p:nvPr/>
        </p:nvSpPr>
        <p:spPr>
          <a:xfrm>
            <a:off x="762000" y="5638800"/>
            <a:ext cx="4095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1200" b="0">
                <a:latin typeface="Montserrat"/>
                <a:ea typeface="Source Han Sans CN"/>
                <a:cs typeface="Montserrat"/>
              </a:defRPr>
            </a:pPr>
            <a:r>
              <a:rPr lang="zh-CN" sz="1200" b="0" i="0" dirty="0">
                <a:solidFill>
                  <a:srgbClr val="707986"/>
                </a:solidFill>
                <a:latin typeface="Montserrat"/>
                <a:ea typeface="Source Han Sans CN"/>
                <a:cs typeface="Montserrat"/>
              </a:rPr>
              <a:t>课程隐喻，不是演讲史。</a:t>
            </a:r>
            <a:endParaRPr lang="zh-CN" sz="1200"/>
          </a:p>
        </p:txBody>
      </p:sp>
      <p:sp>
        <p:nvSpPr>
          <p:cNvPr id="8" name="">
            <a:extLst>
              <a:ext uri="{FF2B5EF4-FFF2-40B4-BE49-F238E27FC236}">
                <ns2:creationId id="{1E9034E3-18AA-4208-81AA-A6F47FA045EA}"/>
              </a:ext>
            </a:extLst>
          </p:cNvPr>
          <p:cNvSpPr>
            <a:spLocks noGrp="1"/>
          </p:cNvSpPr>
          <p:nvPr/>
        </p:nvSpPr>
        <p:spPr>
          <a:xfrm>
            <a:off x="11163300" y="6353175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r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59616E"/>
                </a:solidFill>
                <a:latin typeface="Montserrat"/>
                <a:ea typeface="Source Han Sans CN"/>
                <a:cs typeface="Montserrat"/>
              </a:rPr>
              <a:t>02</a:t>
            </a:r>
            <a:endParaRPr lang="zh-CN" sz="975"/>
          </a:p>
        </p:txBody>
      </p:sp>
      <p:sp>
        <p:nvSpPr>
          <p:cNvPr id="10" name="v10-p2-new1">
            <a:extLst>
              <a:ext uri="{FF2B5EF4-FFF2-40B4-BE49-F238E27FC236}">
                <ns2:creationId id="{8EBD9C74-2A99-450E-B095-BA5FF0735F9F}"/>
              </a:ext>
            </a:extLst>
          </p:cNvPr>
          <p:cNvSpPr>
            <a:spLocks noGrp="1"/>
          </p:cNvSpPr>
          <p:nvPr/>
        </p:nvSpPr>
        <p:spPr>
          <a:xfrm>
            <a:off x="762000" y="6562725"/>
            <a:ext cx="84772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B0B5BE"/>
                </a:solidFill>
                <a:latin typeface="Montserrat"/>
                <a:ea typeface="Source Han Sans CN"/>
                <a:cs typeface="Montserrat"/>
              </a:rPr>
              <a:t>Impromptu Speech Speechcraft by Sing</a:t>
            </a:r>
            <a:endParaRPr lang="zh-CN" sz="975"/>
          </a:p>
        </p:txBody>
      </p:sp>
    </p:spTree>
    <p:extLst>
      <p:ext uri="{BB962C8B-B14F-4D97-AF65-F5344CB8AC3E}">
        <ns4:creationId val="386593509"/>
      </p:ext>
    </p:extLst>
  </p:cSld>
  <p:clrMapOvr>
    <a:overrideClrMapping accent1="accent1" accent2="accent2" accent3="accent3" accent4="accent4" accent5="accent5" accent6="accent6" bg1="lt1" tx1="dk1" bg2="lt2" tx2="dk2" hlink="hlink" folHlink="folHlink"/>
  </p:clrMapOvr>
</p:sld>
</file>

<file path=ppt/slides/slide3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bg>
      <p:bgPr>
        <a:solidFill>
          <a:srgbClr val="090C12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18" name="">
            <a:extLst>
              <a:ext uri="{FF2B5EF4-FFF2-40B4-BE49-F238E27FC236}">
                <ns2:creationId id="{8F64F778-B9FE-4CFD-89FC-97281AB882CA}"/>
              </a:ext>
            </a:extLst>
          </p:cNvPr>
          <p:cNvSpPr>
            <a:spLocks noGrp="1"/>
          </p:cNvSpPr>
          <p:nvPr/>
        </p:nvSpPr>
        <p:spPr>
          <a:xfrm>
            <a:off x="704850" y="41910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1050" b="0">
                <a:latin typeface="Montserrat"/>
                <a:ea typeface="Source Han Sans CN"/>
                <a:cs typeface="Montserrat"/>
              </a:defRPr>
            </a:pPr>
            <a:r>
              <a:rPr lang="zh-CN" sz="105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今天的路线</a:t>
            </a:r>
            <a:endParaRPr lang="zh-CN" sz="1050"/>
          </a:p>
        </p:txBody>
      </p:sp>
      <p:sp>
        <p:nvSpPr>
          <p:cNvPr id="2" name="">
            <a:extLst>
              <a:ext uri="{FF2B5EF4-FFF2-40B4-BE49-F238E27FC236}">
                <ns2:creationId id="{A234AB66-2FDE-4DF2-B3D8-DEFDAE4C73FF}"/>
              </a:ext>
            </a:extLst>
          </p:cNvPr>
          <p:cNvSpPr>
            <a:spLocks noGrp="1"/>
          </p:cNvSpPr>
          <p:nvPr/>
        </p:nvSpPr>
        <p:spPr>
          <a:xfrm>
            <a:off x="685800" y="742950"/>
            <a:ext cx="106680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3150" b="1">
                <a:latin typeface="Montserrat"/>
                <a:ea typeface="Source Han Serif CN"/>
                <a:cs typeface="Montserrat"/>
              </a:defRPr>
            </a:pPr>
            <a:r>
              <a:rPr lang="zh-CN" sz="3150" b="1" i="0" dirty="0">
                <a:solidFill>
                  <a:srgbClr val="E9E1D6"/>
                </a:solidFill>
                <a:latin typeface="Montserrat"/>
                <a:ea typeface="Source Han Serif CN"/>
                <a:cs typeface="Montserrat"/>
              </a:rPr>
              <a:t>即兴演讲，我们练这三个动作</a:t>
            </a:r>
            <a:endParaRPr lang="zh-CN" sz="3150"/>
          </a:p>
        </p:txBody>
      </p:sp>
      <p:sp>
        <p:nvSpPr>
          <p:cNvPr id="3" name="">
            <a:extLst>
              <a:ext uri="{FF2B5EF4-FFF2-40B4-BE49-F238E27FC236}">
                <ns2:creationId id="{BC4CCAAA-B146-4543-8D8F-3143D1551620}"/>
              </a:ext>
            </a:extLst>
          </p:cNvPr>
          <p:cNvSpPr>
            <a:spLocks noGrp="1"/>
          </p:cNvSpPr>
          <p:nvPr/>
        </p:nvSpPr>
        <p:spPr>
          <a:xfrm>
            <a:off x="685800" y="1485900"/>
            <a:ext cx="685800" cy="47625"/>
          </a:xfrm>
          <a:prstGeom prst="rect">
            <a:avLst/>
          </a:prstGeom>
          <a:solidFill>
            <a:srgbClr val="F2A33B"/>
          </a:solidFill>
          <a:ln w="0">
            <a:noFill/>
            <a:prstDash val="solid"/>
          </a:ln>
        </p:spPr>
      </p:sp>
      <p:sp>
        <p:nvSpPr>
          <p:cNvPr id="4" name="">
            <a:extLst>
              <a:ext uri="{FF2B5EF4-FFF2-40B4-BE49-F238E27FC236}">
                <ns2:creationId id="{D968EA8D-0D02-44E6-8C91-29BEDF591136}"/>
              </a:ext>
            </a:extLst>
          </p:cNvPr>
          <p:cNvSpPr>
            <a:spLocks noGrp="1"/>
          </p:cNvSpPr>
          <p:nvPr/>
        </p:nvSpPr>
        <p:spPr>
          <a:xfrm>
            <a:off x="11163300" y="6353175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r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59616E"/>
                </a:solidFill>
                <a:latin typeface="Montserrat"/>
                <a:ea typeface="Source Han Sans CN"/>
                <a:cs typeface="Montserrat"/>
              </a:rPr>
              <a:t>03</a:t>
            </a:r>
            <a:endParaRPr lang="zh-CN" sz="975"/>
          </a:p>
        </p:txBody>
      </p:sp>
      <p:sp>
        <p:nvSpPr>
          <p:cNvPr id="5" name="">
            <a:extLst>
              <a:ext uri="{FF2B5EF4-FFF2-40B4-BE49-F238E27FC236}">
                <ns2:creationId id="{601AFD7D-21DC-4CBE-8CA8-276F1BEBCCA9}"/>
              </a:ext>
            </a:extLst>
          </p:cNvPr>
          <p:cNvSpPr>
            <a:spLocks noGrp="1"/>
          </p:cNvSpPr>
          <p:nvPr/>
        </p:nvSpPr>
        <p:spPr>
          <a:xfrm>
            <a:off x="781050" y="2076450"/>
            <a:ext cx="762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2550" b="1">
                <a:latin typeface="Montserrat"/>
                <a:ea typeface="Source Han Serif CN"/>
                <a:cs typeface="Montserrat"/>
              </a:defRPr>
            </a:pPr>
            <a:r>
              <a:rPr lang="zh-CN" sz="2550" b="0" i="0" dirty="0">
                <a:solidFill>
                  <a:srgbClr val="F2A33B"/>
                </a:solidFill>
                <a:latin typeface="Montserrat"/>
                <a:ea typeface="Source Han Serif CN"/>
                <a:cs typeface="Montserrat"/>
              </a:rPr>
              <a:t>01</a:t>
            </a:r>
            <a:endParaRPr lang="zh-CN" sz="2550"/>
          </a:p>
        </p:txBody>
      </p:sp>
      <p:sp>
        <p:nvSpPr>
          <p:cNvPr id="6" name="">
            <a:extLst>
              <a:ext uri="{FF2B5EF4-FFF2-40B4-BE49-F238E27FC236}">
                <ns2:creationId id="{1846E196-496F-4AAE-8E99-225CC5FBBC35}"/>
              </a:ext>
            </a:extLst>
          </p:cNvPr>
          <p:cNvSpPr>
            <a:spLocks noGrp="1"/>
          </p:cNvSpPr>
          <p:nvPr/>
        </p:nvSpPr>
        <p:spPr>
          <a:xfrm>
            <a:off x="781050" y="2724150"/>
            <a:ext cx="32385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2700" b="1">
                <a:latin typeface="Montserrat"/>
                <a:ea typeface="Source Han Serif CN"/>
                <a:cs typeface="Montserrat"/>
              </a:defRPr>
            </a:pPr>
            <a:r>
              <a:rPr lang="zh-CN" sz="2700" b="1" i="0" dirty="0">
                <a:solidFill>
                  <a:srgbClr val="E9E1D6"/>
                </a:solidFill>
                <a:latin typeface="Montserrat"/>
                <a:ea typeface="Source Han Serif CN"/>
                <a:cs typeface="Montserrat"/>
              </a:rPr>
              <a:t>站出来</a:t>
            </a:r>
            <a:endParaRPr lang="zh-CN" sz="2700"/>
          </a:p>
        </p:txBody>
      </p:sp>
      <p:sp>
        <p:nvSpPr>
          <p:cNvPr id="7" name="">
            <a:extLst>
              <a:ext uri="{FF2B5EF4-FFF2-40B4-BE49-F238E27FC236}">
                <ns2:creationId id="{1582517A-3925-4114-830B-DCBF4FA2CE0A}"/>
              </a:ext>
            </a:extLst>
          </p:cNvPr>
          <p:cNvSpPr>
            <a:spLocks noGrp="1"/>
          </p:cNvSpPr>
          <p:nvPr/>
        </p:nvSpPr>
        <p:spPr>
          <a:xfrm>
            <a:off x="781050" y="3581400"/>
            <a:ext cx="30480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1725" b="0">
                <a:latin typeface="Montserrat"/>
                <a:ea typeface="Source Han Sans CN"/>
                <a:cs typeface="Montserrat"/>
              </a:defRPr>
            </a:pPr>
            <a:r>
              <a:rPr lang="zh-CN" sz="1725" b="0" i="0" dirty="0">
                <a:solidFill>
                  <a:srgbClr val="AEB6C2"/>
                </a:solidFill>
                <a:latin typeface="Montserrat"/>
                <a:ea typeface="Source Han Sans CN"/>
                <a:cs typeface="Montserrat"/>
              </a:rPr>
              <a:t>紧张还在，</a:t>
            </a:r>
            <a:endParaRPr lang="zh-CN" sz="1725"/>
          </a:p>
          <a:p>
            <a:pPr algn="l">
              <a:lnSpc>
                <a:spcPct val="112000"/>
              </a:lnSpc>
              <a:buNone/>
              <a:defRPr sz="1725" b="0">
                <a:latin typeface="Montserrat"/>
                <a:ea typeface="Source Han Sans CN"/>
                <a:cs typeface="Montserrat"/>
              </a:defRPr>
            </a:pPr>
            <a:r>
              <a:rPr lang="zh-CN" sz="1725" b="0" i="0" dirty="0">
                <a:solidFill>
                  <a:srgbClr val="AEB6C2"/>
                </a:solidFill>
                <a:latin typeface="Montserrat"/>
                <a:ea typeface="Source Han Sans CN"/>
                <a:cs typeface="Montserrat"/>
              </a:rPr>
              <a:t>仍然选择回应</a:t>
            </a:r>
            <a:endParaRPr lang="zh-CN" sz="1725"/>
          </a:p>
        </p:txBody>
      </p:sp>
      <p:sp>
        <p:nvSpPr>
          <p:cNvPr id="8" name="">
            <a:extLst>
              <a:ext uri="{FF2B5EF4-FFF2-40B4-BE49-F238E27FC236}">
                <ns2:creationId id="{5D2EFE9B-22DF-4EC6-B0CA-37EC7E4CF2BE}"/>
              </a:ext>
            </a:extLst>
          </p:cNvPr>
          <p:cNvSpPr>
            <a:spLocks noGrp="1"/>
          </p:cNvSpPr>
          <p:nvPr/>
        </p:nvSpPr>
        <p:spPr>
          <a:xfrm>
            <a:off x="4038600" y="2114550"/>
            <a:ext cx="19050" cy="2514600"/>
          </a:xfrm>
          <a:prstGeom prst="rect">
            <a:avLst/>
          </a:prstGeom>
          <a:solidFill>
            <a:srgbClr val="333B47"/>
          </a:solidFill>
          <a:ln w="0">
            <a:noFill/>
            <a:prstDash val="solid"/>
          </a:ln>
        </p:spPr>
      </p:sp>
      <p:sp>
        <p:nvSpPr>
          <p:cNvPr id="9" name="">
            <a:extLst>
              <a:ext uri="{FF2B5EF4-FFF2-40B4-BE49-F238E27FC236}">
                <ns2:creationId id="{BE67E143-FEDD-49BD-9E42-9E07ADBCD8ED}"/>
              </a:ext>
            </a:extLst>
          </p:cNvPr>
          <p:cNvSpPr>
            <a:spLocks noGrp="1"/>
          </p:cNvSpPr>
          <p:nvPr/>
        </p:nvSpPr>
        <p:spPr>
          <a:xfrm>
            <a:off x="4514850" y="2076450"/>
            <a:ext cx="762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2550" b="1">
                <a:latin typeface="Montserrat"/>
                <a:ea typeface="Source Han Serif CN"/>
                <a:cs typeface="Montserrat"/>
              </a:defRPr>
            </a:pPr>
            <a:r>
              <a:rPr lang="zh-CN" sz="2550" b="0" i="0" dirty="0">
                <a:solidFill>
                  <a:srgbClr val="F2A33B"/>
                </a:solidFill>
                <a:latin typeface="Montserrat"/>
                <a:ea typeface="Source Han Serif CN"/>
                <a:cs typeface="Montserrat"/>
              </a:rPr>
              <a:t>02</a:t>
            </a:r>
            <a:endParaRPr lang="zh-CN" sz="2550"/>
          </a:p>
        </p:txBody>
      </p:sp>
      <p:sp>
        <p:nvSpPr>
          <p:cNvPr id="10" name="">
            <a:extLst>
              <a:ext uri="{FF2B5EF4-FFF2-40B4-BE49-F238E27FC236}">
                <ns2:creationId id="{E28D9377-2787-4104-BBF9-8F663D2A952E}"/>
              </a:ext>
            </a:extLst>
          </p:cNvPr>
          <p:cNvSpPr>
            <a:spLocks noGrp="1"/>
          </p:cNvSpPr>
          <p:nvPr/>
        </p:nvSpPr>
        <p:spPr>
          <a:xfrm>
            <a:off x="4514850" y="2724150"/>
            <a:ext cx="32385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2700" b="1">
                <a:latin typeface="Montserrat"/>
                <a:ea typeface="Source Han Serif CN"/>
                <a:cs typeface="Montserrat"/>
              </a:defRPr>
            </a:pPr>
            <a:r>
              <a:rPr lang="zh-CN" sz="2700" b="1" i="0" dirty="0">
                <a:solidFill>
                  <a:srgbClr val="E9E1D6"/>
                </a:solidFill>
                <a:latin typeface="Montserrat"/>
                <a:ea typeface="Source Han Serif CN"/>
                <a:cs typeface="Montserrat"/>
              </a:rPr>
              <a:t>说清楚</a:t>
            </a:r>
            <a:endParaRPr lang="zh-CN" sz="2700"/>
          </a:p>
        </p:txBody>
      </p:sp>
      <p:sp>
        <p:nvSpPr>
          <p:cNvPr id="11" name="">
            <a:extLst>
              <a:ext uri="{FF2B5EF4-FFF2-40B4-BE49-F238E27FC236}">
                <ns2:creationId id="{1CB6EFCD-98CD-43A8-BF7F-DAB770BBD8A6}"/>
              </a:ext>
            </a:extLst>
          </p:cNvPr>
          <p:cNvSpPr>
            <a:spLocks noGrp="1"/>
          </p:cNvSpPr>
          <p:nvPr/>
        </p:nvSpPr>
        <p:spPr>
          <a:xfrm>
            <a:off x="4514850" y="3581400"/>
            <a:ext cx="30480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1725" b="0">
                <a:latin typeface="Montserrat"/>
                <a:ea typeface="Source Han Sans CN"/>
                <a:cs typeface="Montserrat"/>
              </a:defRPr>
            </a:pPr>
            <a:r>
              <a:rPr lang="zh-CN" sz="1725" b="0" i="0" dirty="0">
                <a:solidFill>
                  <a:srgbClr val="AEB6C2"/>
                </a:solidFill>
                <a:latin typeface="Montserrat"/>
                <a:ea typeface="Source Han Sans CN"/>
                <a:cs typeface="Montserrat"/>
              </a:rPr>
              <a:t>说出想法，</a:t>
            </a:r>
            <a:endParaRPr lang="zh-CN" sz="1725"/>
          </a:p>
          <a:p>
            <a:pPr algn="l">
              <a:lnSpc>
                <a:spcPct val="112000"/>
              </a:lnSpc>
              <a:buNone/>
              <a:defRPr sz="1725" b="0">
                <a:latin typeface="Montserrat"/>
                <a:ea typeface="Source Han Sans CN"/>
                <a:cs typeface="Montserrat"/>
              </a:defRPr>
            </a:pPr>
            <a:r>
              <a:rPr lang="zh-CN" sz="1725" b="0" i="0" dirty="0">
                <a:solidFill>
                  <a:srgbClr val="AEB6C2"/>
                </a:solidFill>
                <a:latin typeface="Montserrat"/>
                <a:ea typeface="Source Han Sans CN"/>
                <a:cs typeface="Montserrat"/>
              </a:rPr>
              <a:t>把一个意思讲完整</a:t>
            </a:r>
            <a:endParaRPr lang="zh-CN" sz="1725"/>
          </a:p>
        </p:txBody>
      </p:sp>
      <p:sp>
        <p:nvSpPr>
          <p:cNvPr id="12" name="">
            <a:extLst>
              <a:ext uri="{FF2B5EF4-FFF2-40B4-BE49-F238E27FC236}">
                <ns2:creationId id="{08D4473A-4DEA-41D7-B19E-421C5C60F83D}"/>
              </a:ext>
            </a:extLst>
          </p:cNvPr>
          <p:cNvSpPr>
            <a:spLocks noGrp="1"/>
          </p:cNvSpPr>
          <p:nvPr/>
        </p:nvSpPr>
        <p:spPr>
          <a:xfrm>
            <a:off x="7772400" y="2114550"/>
            <a:ext cx="19050" cy="2514600"/>
          </a:xfrm>
          <a:prstGeom prst="rect">
            <a:avLst/>
          </a:prstGeom>
          <a:solidFill>
            <a:srgbClr val="333B47"/>
          </a:solidFill>
          <a:ln w="0">
            <a:noFill/>
            <a:prstDash val="solid"/>
          </a:ln>
        </p:spPr>
      </p:sp>
      <p:sp>
        <p:nvSpPr>
          <p:cNvPr id="13" name="">
            <a:extLst>
              <a:ext uri="{FF2B5EF4-FFF2-40B4-BE49-F238E27FC236}">
                <ns2:creationId id="{978DE2B8-3CF3-4ACE-AA05-1965F9B82338}"/>
              </a:ext>
            </a:extLst>
          </p:cNvPr>
          <p:cNvSpPr>
            <a:spLocks noGrp="1"/>
          </p:cNvSpPr>
          <p:nvPr/>
        </p:nvSpPr>
        <p:spPr>
          <a:xfrm>
            <a:off x="8248650" y="2076450"/>
            <a:ext cx="762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2550" b="1">
                <a:latin typeface="Montserrat"/>
                <a:ea typeface="Source Han Serif CN"/>
                <a:cs typeface="Montserrat"/>
              </a:defRPr>
            </a:pPr>
            <a:r>
              <a:rPr lang="zh-CN" sz="2550" b="0" i="0" dirty="0">
                <a:solidFill>
                  <a:srgbClr val="F2A33B"/>
                </a:solidFill>
                <a:latin typeface="Montserrat"/>
                <a:ea typeface="Source Han Serif CN"/>
                <a:cs typeface="Montserrat"/>
              </a:rPr>
              <a:t>03</a:t>
            </a:r>
            <a:endParaRPr lang="zh-CN" sz="2550"/>
          </a:p>
        </p:txBody>
      </p:sp>
      <p:sp>
        <p:nvSpPr>
          <p:cNvPr id="14" name="">
            <a:extLst>
              <a:ext uri="{FF2B5EF4-FFF2-40B4-BE49-F238E27FC236}">
                <ns2:creationId id="{73269F60-89B5-4325-B47E-79A401F6F49F}"/>
              </a:ext>
            </a:extLst>
          </p:cNvPr>
          <p:cNvSpPr>
            <a:spLocks noGrp="1"/>
          </p:cNvSpPr>
          <p:nvPr/>
        </p:nvSpPr>
        <p:spPr>
          <a:xfrm>
            <a:off x="8248650" y="2724150"/>
            <a:ext cx="32385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2700" b="1">
                <a:latin typeface="Montserrat"/>
                <a:ea typeface="Source Han Serif CN"/>
                <a:cs typeface="Montserrat"/>
              </a:defRPr>
            </a:pPr>
            <a:r>
              <a:rPr lang="zh-CN" sz="2700" b="1" i="0" dirty="0">
                <a:solidFill>
                  <a:srgbClr val="E9E1D6"/>
                </a:solidFill>
                <a:latin typeface="Montserrat"/>
                <a:ea typeface="Source Han Serif CN"/>
                <a:cs typeface="Montserrat"/>
              </a:rPr>
              <a:t>走向听众</a:t>
            </a:r>
            <a:endParaRPr lang="zh-CN" sz="2700"/>
          </a:p>
        </p:txBody>
      </p:sp>
      <p:sp>
        <p:nvSpPr>
          <p:cNvPr id="15" name="">
            <a:extLst>
              <a:ext uri="{FF2B5EF4-FFF2-40B4-BE49-F238E27FC236}">
                <ns2:creationId id="{FD4A49BB-363B-46C2-BC3A-34594D0CF9BB}"/>
              </a:ext>
            </a:extLst>
          </p:cNvPr>
          <p:cNvSpPr>
            <a:spLocks noGrp="1"/>
          </p:cNvSpPr>
          <p:nvPr/>
        </p:nvSpPr>
        <p:spPr>
          <a:xfrm>
            <a:off x="8248650" y="3581400"/>
            <a:ext cx="30480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1725" b="0">
                <a:latin typeface="Montserrat"/>
                <a:ea typeface="Source Han Sans CN"/>
                <a:cs typeface="Montserrat"/>
              </a:defRPr>
            </a:pPr>
            <a:r>
              <a:rPr lang="zh-CN" sz="1725" b="0" i="0" dirty="0">
                <a:solidFill>
                  <a:srgbClr val="AEB6C2"/>
                </a:solidFill>
                <a:latin typeface="Montserrat"/>
                <a:ea typeface="Source Han Sans CN"/>
                <a:cs typeface="Montserrat"/>
              </a:rPr>
              <a:t>看见眼前的人，</a:t>
            </a:r>
            <a:endParaRPr lang="zh-CN" sz="1725"/>
          </a:p>
          <a:p>
            <a:pPr algn="l">
              <a:lnSpc>
                <a:spcPct val="112000"/>
              </a:lnSpc>
              <a:buNone/>
              <a:defRPr sz="1725" b="0">
                <a:latin typeface="Montserrat"/>
                <a:ea typeface="Source Han Sans CN"/>
                <a:cs typeface="Montserrat"/>
              </a:defRPr>
            </a:pPr>
            <a:r>
              <a:rPr lang="zh-CN" sz="1725" b="0" i="0" dirty="0">
                <a:solidFill>
                  <a:srgbClr val="AEB6C2"/>
                </a:solidFill>
                <a:latin typeface="Montserrat"/>
                <a:ea typeface="Source Han Sans CN"/>
                <a:cs typeface="Montserrat"/>
              </a:rPr>
              <a:t>让听众跟上你</a:t>
            </a:r>
            <a:endParaRPr lang="zh-CN" sz="1725"/>
          </a:p>
        </p:txBody>
      </p:sp>
      <p:sp>
        <p:nvSpPr>
          <p:cNvPr id="16" name="">
            <a:extLst>
              <a:ext uri="{FF2B5EF4-FFF2-40B4-BE49-F238E27FC236}">
                <ns2:creationId id="{337A9CF7-5966-40A3-BB28-C57164C756B2}"/>
              </a:ext>
            </a:extLst>
          </p:cNvPr>
          <p:cNvSpPr>
            <a:spLocks noGrp="1"/>
          </p:cNvSpPr>
          <p:nvPr/>
        </p:nvSpPr>
        <p:spPr>
          <a:xfrm>
            <a:off x="2000250" y="5372100"/>
            <a:ext cx="57150" cy="495300"/>
          </a:xfrm>
          <a:prstGeom prst="rect">
            <a:avLst/>
          </a:prstGeom>
          <a:solidFill>
            <a:srgbClr val="F9783D"/>
          </a:solidFill>
          <a:ln w="0">
            <a:noFill/>
            <a:prstDash val="solid"/>
          </a:ln>
        </p:spPr>
      </p:sp>
      <p:sp>
        <p:nvSpPr>
          <p:cNvPr id="17" name="">
            <a:extLst>
              <a:ext uri="{FF2B5EF4-FFF2-40B4-BE49-F238E27FC236}">
                <ns2:creationId id="{EF899CA6-191D-4FC5-B771-96CCF6545D25}"/>
              </a:ext>
            </a:extLst>
          </p:cNvPr>
          <p:cNvSpPr>
            <a:spLocks noGrp="1"/>
          </p:cNvSpPr>
          <p:nvPr/>
        </p:nvSpPr>
        <p:spPr>
          <a:xfrm>
            <a:off x="2266950" y="5334000"/>
            <a:ext cx="79248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2025" b="0">
                <a:latin typeface="Montserrat"/>
                <a:ea typeface="Source Han Sans CN"/>
                <a:cs typeface="Montserrat"/>
              </a:defRPr>
            </a:pPr>
            <a:r>
              <a:rPr lang="zh-CN" sz="2025" b="0" i="0" dirty="0">
                <a:solidFill>
                  <a:srgbClr val="E9E1D6"/>
                </a:solidFill>
                <a:latin typeface="Montserrat"/>
                <a:ea typeface="Source Han Sans CN"/>
                <a:cs typeface="Montserrat"/>
              </a:rPr>
              <a:t>从敢于回应，到让人理解，再到一起思考。</a:t>
            </a:r>
            <a:endParaRPr lang="zh-CN" sz="2025"/>
          </a:p>
        </p:txBody>
      </p:sp>
      <p:sp>
        <p:nvSpPr>
          <p:cNvPr id="19" name="v10-p3-new1">
            <a:extLst>
              <a:ext uri="{FF2B5EF4-FFF2-40B4-BE49-F238E27FC236}">
                <ns2:creationId id="{B538C750-6C24-466D-9029-AAC2BC5A6A56}"/>
              </a:ext>
            </a:extLst>
          </p:cNvPr>
          <p:cNvSpPr>
            <a:spLocks noGrp="1"/>
          </p:cNvSpPr>
          <p:nvPr/>
        </p:nvSpPr>
        <p:spPr>
          <a:xfrm>
            <a:off x="762000" y="6562725"/>
            <a:ext cx="84772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B0B5BE"/>
                </a:solidFill>
                <a:latin typeface="Montserrat"/>
                <a:ea typeface="Source Han Sans CN"/>
                <a:cs typeface="Montserrat"/>
              </a:rPr>
              <a:t>Impromptu Speech Speechcraft by Sing</a:t>
            </a:r>
            <a:endParaRPr lang="zh-CN" sz="975"/>
          </a:p>
        </p:txBody>
      </p:sp>
    </p:spTree>
    <p:extLst>
      <p:ext uri="{BB962C8B-B14F-4D97-AF65-F5344CB8AC3E}">
        <ns3:creationId val="1094968698"/>
      </p:ext>
    </p:extLst>
  </p:cSld>
  <p:clrMapOvr>
    <a:overrideClrMapping accent1="accent1" accent2="accent2" accent3="accent3" accent4="accent4" accent5="accent5" accent6="accent6" bg1="lt1" tx1="dk1" bg2="lt2" tx2="dk2" hlink="hlink" folHlink="folHlink"/>
  </p:clrMapOvr>
</p:sld>
</file>

<file path=ppt/slides/slide4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090C12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8" name="">
            <a:extLst>
              <a:ext uri="{FF2B5EF4-FFF2-40B4-BE49-F238E27FC236}">
                <ns2:creationId id="{B382699E-3584-463E-8184-6C7410475E0E}"/>
              </a:ext>
            </a:extLst>
          </p:cNvPr>
          <p:cNvPicPr>
            <a:picLocks noChangeAspect="1"/>
          </p:cNvPicPr>
          <p:nvPr/>
        </p:nvPicPr>
        <p:blipFill>
          <a:blip r:embed="R6a136bd1c6d04821"/>
          <a:srcRect l="22685" t="0" r="22685" b="0"/>
          <a:stretch>
            <a:fillRect l="0" t="0" r="0" b="0"/>
          </a:stretch>
        </p:blipFill>
        <p:spPr>
          <a:xfrm>
            <a:off x="6572250" y="0"/>
            <a:ext cx="5619750" cy="6858000"/>
          </a:xfrm>
          <a:prstGeom prst="rect">
            <a:avLst/>
          </a:prstGeom>
        </p:spPr>
      </p:pic>
      <p:sp>
        <p:nvSpPr>
          <p:cNvPr id="2" name="">
            <a:extLst>
              <a:ext uri="{FF2B5EF4-FFF2-40B4-BE49-F238E27FC236}">
                <ns2:creationId id="{0234CDEC-4089-4183-B5EF-1E7AAF49A752}"/>
              </a:ext>
            </a:extLst>
          </p:cNvPr>
          <p:cNvSpPr>
            <a:spLocks noGrp="1"/>
          </p:cNvSpPr>
          <p:nvPr/>
        </p:nvSpPr>
        <p:spPr>
          <a:xfrm>
            <a:off x="6572250" y="0"/>
            <a:ext cx="5619750" cy="6858000"/>
          </a:xfrm>
          <a:prstGeom prst="rect">
            <a:avLst/>
          </a:prstGeom>
          <a:solidFill>
            <a:srgbClr val="090C12">
              <a:alpha val="30000"/>
            </a:srgbClr>
          </a:solidFill>
          <a:ln w="0">
            <a:noFill/>
            <a:prstDash val="solid"/>
          </a:ln>
        </p:spPr>
      </p:sp>
      <p:sp>
        <p:nvSpPr>
          <p:cNvPr id="3" name="">
            <a:extLst>
              <a:ext uri="{FF2B5EF4-FFF2-40B4-BE49-F238E27FC236}">
                <ns2:creationId id="{7BFA52E0-4E9E-413E-8F3A-5A6F4C7B6240}"/>
              </a:ext>
            </a:extLst>
          </p:cNvPr>
          <p:cNvSpPr>
            <a:spLocks noGrp="1"/>
          </p:cNvSpPr>
          <p:nvPr/>
        </p:nvSpPr>
        <p:spPr>
          <a:xfrm>
            <a:off x="5810250" y="0"/>
            <a:ext cx="2190750" cy="6858000"/>
          </a:xfrm>
          <a:prstGeom prst="rect">
            <a:avLst/>
          </a:prstGeom>
          <a:gradFill>
            <a:gsLst>
              <a:gs pos="0">
                <a:srgbClr val="090C12"/>
              </a:gs>
              <a:gs pos="100000">
                <a:srgbClr val="090C12">
                  <a:alpha val="0"/>
                </a:srgbClr>
              </a:gs>
            </a:gsLst>
            <a:lin ang="0"/>
          </a:gradFill>
          <a:ln w="0">
            <a:noFill/>
            <a:prstDash val="solid"/>
          </a:ln>
        </p:spPr>
      </p:sp>
      <p:sp>
        <p:nvSpPr>
          <p:cNvPr id="4" name="">
            <a:extLst>
              <a:ext uri="{FF2B5EF4-FFF2-40B4-BE49-F238E27FC236}">
                <ns2:creationId id="{7578B2B6-6B7C-4796-A67A-F71CB9200852}"/>
              </a:ext>
            </a:extLst>
          </p:cNvPr>
          <p:cNvSpPr>
            <a:spLocks noGrp="1"/>
          </p:cNvSpPr>
          <p:nvPr/>
        </p:nvSpPr>
        <p:spPr>
          <a:xfrm>
            <a:off x="723900" y="819150"/>
            <a:ext cx="571500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3300" b="1">
                <a:latin typeface="Montserrat"/>
                <a:ea typeface="Source Han Serif CN"/>
                <a:cs typeface="Montserrat"/>
              </a:defRPr>
            </a:pPr>
            <a:r>
              <a:rPr lang="zh-CN" sz="3300" b="1" i="0" dirty="0">
                <a:solidFill>
                  <a:srgbClr val="E9E1D6"/>
                </a:solidFill>
                <a:latin typeface="Montserrat"/>
                <a:ea typeface="Source Han Serif CN"/>
                <a:cs typeface="Montserrat"/>
              </a:rPr>
              <a:t>紧张时，身体在保护你</a:t>
            </a:r>
            <a:endParaRPr lang="zh-CN" sz="3300"/>
          </a:p>
        </p:txBody>
      </p:sp>
      <p:sp>
        <p:nvSpPr>
          <p:cNvPr id="5" name="">
            <a:extLst>
              <a:ext uri="{FF2B5EF4-FFF2-40B4-BE49-F238E27FC236}">
                <ns2:creationId id="{05941A51-46FB-4C5D-85E4-1AFC3D7FF11D}"/>
              </a:ext>
            </a:extLst>
          </p:cNvPr>
          <p:cNvSpPr>
            <a:spLocks noGrp="1"/>
          </p:cNvSpPr>
          <p:nvPr/>
        </p:nvSpPr>
        <p:spPr>
          <a:xfrm>
            <a:off x="762000" y="2076450"/>
            <a:ext cx="5048250" cy="1381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2900" b="1">
                <a:latin typeface="Montserrat"/>
                <a:ea typeface="Source Han Serif CN"/>
                <a:cs typeface="Montserrat"/>
              </a:defRPr>
            </a:pPr>
            <a:r>
              <a:rPr lang="zh-CN" sz="2900" b="1" i="0" dirty="0">
                <a:solidFill>
                  <a:srgbClr val="F2A33B"/>
                </a:solidFill>
                <a:latin typeface="Montserrat"/>
                <a:ea typeface="Source Han Serif CN"/>
                <a:cs typeface="Montserrat"/>
              </a:rPr>
              <a:t>它在提醒你：</a:t>
            </a:r>
            <a:endParaRPr lang="zh-CN" sz="2900"/>
          </a:p>
          <a:p>
            <a:pPr algn="l">
              <a:lnSpc>
                <a:spcPct val="112000"/>
              </a:lnSpc>
              <a:buNone/>
              <a:defRPr sz="2900" b="1">
                <a:latin typeface="Montserrat"/>
                <a:ea typeface="Source Han Serif CN"/>
                <a:cs typeface="Montserrat"/>
              </a:defRPr>
            </a:pPr>
            <a:r>
              <a:rPr lang="zh-CN" sz="2900" b="1" i="0" dirty="0">
                <a:solidFill>
                  <a:srgbClr val="F2A33B"/>
                </a:solidFill>
                <a:latin typeface="Montserrat"/>
                <a:ea typeface="Source Han Serif CN"/>
                <a:cs typeface="Montserrat"/>
              </a:rPr>
              <a:t>这件事很重要。</a:t>
            </a:r>
            <a:endParaRPr lang="zh-CN" sz="2900"/>
          </a:p>
        </p:txBody>
      </p:sp>
      <p:sp>
        <p:nvSpPr>
          <p:cNvPr id="6" name="">
            <a:extLst>
              <a:ext uri="{FF2B5EF4-FFF2-40B4-BE49-F238E27FC236}">
                <ns2:creationId id="{24843489-F8E4-4E64-B67F-CA7931D99280}"/>
              </a:ext>
            </a:extLst>
          </p:cNvPr>
          <p:cNvSpPr>
            <a:spLocks noGrp="1"/>
          </p:cNvSpPr>
          <p:nvPr/>
        </p:nvSpPr>
        <p:spPr>
          <a:xfrm>
            <a:off x="762000" y="3943350"/>
            <a:ext cx="49530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1875" b="0">
                <a:latin typeface="Montserrat"/>
                <a:ea typeface="Source Han Sans CN"/>
                <a:cs typeface="Montserrat"/>
              </a:defRPr>
            </a:pPr>
            <a:r>
              <a:rPr lang="zh-CN" sz="1875" b="0" i="0" dirty="0">
                <a:solidFill>
                  <a:srgbClr val="E9E1D6"/>
                </a:solidFill>
                <a:latin typeface="Montserrat"/>
                <a:ea typeface="Source Han Sans CN"/>
                <a:cs typeface="Montserrat"/>
              </a:rPr>
              <a:t>紧张还在，</a:t>
            </a:r>
            <a:endParaRPr lang="zh-CN" sz="1875"/>
          </a:p>
          <a:p>
            <a:pPr algn="l">
              <a:lnSpc>
                <a:spcPct val="112000"/>
              </a:lnSpc>
              <a:buNone/>
              <a:defRPr sz="1875" b="0">
                <a:latin typeface="Montserrat"/>
                <a:ea typeface="Source Han Sans CN"/>
                <a:cs typeface="Montserrat"/>
              </a:defRPr>
            </a:pPr>
            <a:r>
              <a:rPr lang="zh-CN" sz="1875" b="0" i="0" dirty="0">
                <a:solidFill>
                  <a:srgbClr val="E9E1D6"/>
                </a:solidFill>
                <a:latin typeface="Montserrat"/>
                <a:ea typeface="Source Han Sans CN"/>
                <a:cs typeface="Montserrat"/>
              </a:rPr>
              <a:t>我仍然知道下一步做什么。</a:t>
            </a:r>
            <a:endParaRPr lang="zh-CN" sz="1875"/>
          </a:p>
        </p:txBody>
      </p:sp>
      <p:sp>
        <p:nvSpPr>
          <p:cNvPr id="7" name="">
            <a:extLst>
              <a:ext uri="{FF2B5EF4-FFF2-40B4-BE49-F238E27FC236}">
                <ns2:creationId id="{A069F957-CF2E-44A7-A5F6-0198A2A03172}"/>
              </a:ext>
            </a:extLst>
          </p:cNvPr>
          <p:cNvSpPr>
            <a:spLocks noGrp="1"/>
          </p:cNvSpPr>
          <p:nvPr/>
        </p:nvSpPr>
        <p:spPr>
          <a:xfrm>
            <a:off x="11163300" y="6353175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r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59616E"/>
                </a:solidFill>
                <a:latin typeface="Montserrat"/>
                <a:ea typeface="Source Han Sans CN"/>
                <a:cs typeface="Montserrat"/>
              </a:rPr>
              <a:t>04</a:t>
            </a:r>
            <a:endParaRPr lang="zh-CN" sz="975"/>
          </a:p>
        </p:txBody>
      </p:sp>
      <p:sp>
        <p:nvSpPr>
          <p:cNvPr id="9" name="v10-p4-new1">
            <a:extLst>
              <a:ext uri="{FF2B5EF4-FFF2-40B4-BE49-F238E27FC236}">
                <ns2:creationId id="{DE78FBD8-3E2B-4F65-9A9D-0088D0C33D98}"/>
              </a:ext>
            </a:extLst>
          </p:cNvPr>
          <p:cNvSpPr>
            <a:spLocks noGrp="1"/>
          </p:cNvSpPr>
          <p:nvPr/>
        </p:nvSpPr>
        <p:spPr>
          <a:xfrm>
            <a:off x="762000" y="6562725"/>
            <a:ext cx="84772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B0B5BE"/>
                </a:solidFill>
                <a:latin typeface="Montserrat"/>
                <a:ea typeface="Source Han Sans CN"/>
                <a:cs typeface="Montserrat"/>
              </a:rPr>
              <a:t>Impromptu Speech Speechcraft by Sing</a:t>
            </a:r>
            <a:endParaRPr lang="zh-CN" sz="975"/>
          </a:p>
        </p:txBody>
      </p:sp>
    </p:spTree>
    <p:extLst>
      <p:ext uri="{BB962C8B-B14F-4D97-AF65-F5344CB8AC3E}">
        <ns4:creationId val="1092005678"/>
      </p:ext>
    </p:extLst>
  </p:cSld>
  <p:clrMapOvr>
    <a:overrideClrMapping accent1="accent1" accent2="accent2" accent3="accent3" accent4="accent4" accent5="accent5" accent6="accent6" bg1="lt1" tx1="dk1" bg2="lt2" tx2="dk2" hlink="hlink" folHlink="folHlink"/>
  </p:clrMapOvr>
</p:sld>
</file>

<file path=ppt/slides/slide5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bg>
      <p:bgPr>
        <a:solidFill>
          <a:srgbClr val="F5EFE5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6" name="">
            <a:extLst>
              <a:ext uri="{FF2B5EF4-FFF2-40B4-BE49-F238E27FC236}">
                <ns2:creationId id="{66669CA9-EA66-4799-BFA6-AA24C66446EE}"/>
              </a:ext>
            </a:extLst>
          </p:cNvPr>
          <p:cNvSpPr>
            <a:spLocks noGrp="1"/>
          </p:cNvSpPr>
          <p:nvPr/>
        </p:nvSpPr>
        <p:spPr>
          <a:xfrm>
            <a:off x="1524000" y="1638300"/>
            <a:ext cx="91440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5700" b="1">
                <a:latin typeface="Montserrat"/>
                <a:ea typeface="Source Han Serif CN"/>
                <a:cs typeface="Montserrat"/>
              </a:defRPr>
            </a:pPr>
            <a:r>
              <a:rPr lang="zh-CN" sz="5700" b="1" i="0" dirty="0">
                <a:solidFill>
                  <a:srgbClr val="1C1A18"/>
                </a:solidFill>
                <a:latin typeface="Montserrat"/>
                <a:ea typeface="Source Han Serif CN"/>
                <a:cs typeface="Montserrat"/>
              </a:rPr>
              <a:t>先停一下</a:t>
            </a:r>
            <a:endParaRPr lang="zh-CN" sz="5700"/>
          </a:p>
        </p:txBody>
      </p:sp>
      <p:sp>
        <p:nvSpPr>
          <p:cNvPr id="2" name="">
            <a:extLst>
              <a:ext uri="{FF2B5EF4-FFF2-40B4-BE49-F238E27FC236}">
                <ns2:creationId id="{756F6505-515B-4BA5-8579-F7161E2821E5}"/>
              </a:ext>
            </a:extLst>
          </p:cNvPr>
          <p:cNvSpPr>
            <a:spLocks noGrp="1"/>
          </p:cNvSpPr>
          <p:nvPr/>
        </p:nvSpPr>
        <p:spPr>
          <a:xfrm>
            <a:off x="5219700" y="3048000"/>
            <a:ext cx="1752600" cy="57150"/>
          </a:xfrm>
          <a:prstGeom prst="rect">
            <a:avLst/>
          </a:prstGeom>
          <a:solidFill>
            <a:srgbClr val="F9783D"/>
          </a:solidFill>
          <a:ln w="0">
            <a:noFill/>
            <a:prstDash val="solid"/>
          </a:ln>
        </p:spPr>
      </p:sp>
      <p:sp>
        <p:nvSpPr>
          <p:cNvPr id="3" name="">
            <a:extLst>
              <a:ext uri="{FF2B5EF4-FFF2-40B4-BE49-F238E27FC236}">
                <ns2:creationId id="{F3709370-167B-4C4B-B28A-4BEB50138C4C}"/>
              </a:ext>
            </a:extLst>
          </p:cNvPr>
          <p:cNvSpPr>
            <a:spLocks noGrp="1"/>
          </p:cNvSpPr>
          <p:nvPr/>
        </p:nvSpPr>
        <p:spPr>
          <a:xfrm>
            <a:off x="2095500" y="3676650"/>
            <a:ext cx="8001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2175" b="0">
                <a:latin typeface="Montserrat"/>
                <a:ea typeface="Source Han Sans CN"/>
                <a:cs typeface="Montserrat"/>
              </a:defRPr>
            </a:pPr>
            <a:r>
              <a:rPr lang="zh-CN" sz="2175" b="0" i="0" dirty="0">
                <a:solidFill>
                  <a:srgbClr val="6D6A66"/>
                </a:solidFill>
                <a:latin typeface="Montserrat"/>
                <a:ea typeface="Source Han Sans CN"/>
                <a:cs typeface="Montserrat"/>
              </a:rPr>
              <a:t>脚踩地　·　自然呼气　·　看向一个人</a:t>
            </a:r>
            <a:endParaRPr lang="zh-CN" sz="2175"/>
          </a:p>
        </p:txBody>
      </p:sp>
      <p:sp>
        <p:nvSpPr>
          <p:cNvPr id="4" name="">
            <a:extLst>
              <a:ext uri="{FF2B5EF4-FFF2-40B4-BE49-F238E27FC236}">
                <ns2:creationId id="{C4745EAA-9087-4BAB-BDF4-6CE04A96C0D4}"/>
              </a:ext>
            </a:extLst>
          </p:cNvPr>
          <p:cNvSpPr>
            <a:spLocks noGrp="1"/>
          </p:cNvSpPr>
          <p:nvPr/>
        </p:nvSpPr>
        <p:spPr>
          <a:xfrm>
            <a:off x="4000500" y="4972050"/>
            <a:ext cx="4191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2100" b="0">
                <a:latin typeface="Montserrat"/>
                <a:ea typeface="Source Han Sans CN"/>
                <a:cs typeface="Montserrat"/>
              </a:defRPr>
            </a:pPr>
            <a:r>
              <a:rPr lang="zh-CN" sz="2100" b="0" i="0" dirty="0">
                <a:solidFill>
                  <a:srgbClr val="F9783D"/>
                </a:solidFill>
                <a:latin typeface="Montserrat"/>
                <a:ea typeface="Source Han Sans CN"/>
                <a:cs typeface="Montserrat"/>
              </a:rPr>
              <a:t>一起停</a:t>
            </a:r>
            <a:r>
              <a:rPr lang="zh-CN" sz="2100" b="0" i="0" dirty="0">
                <a:solidFill>
                  <a:srgbClr val="F9783D"/>
                </a:solidFill>
                <a:latin typeface="Montserrat"/>
                <a:ea typeface="Source Han Sans CN"/>
                <a:cs typeface="Montserrat"/>
              </a:rPr>
              <a:t> 10 </a:t>
            </a:r>
            <a:r>
              <a:rPr lang="zh-CN" sz="2100" b="0" i="0" dirty="0">
                <a:solidFill>
                  <a:srgbClr val="F9783D"/>
                </a:solidFill>
                <a:latin typeface="Montserrat"/>
                <a:ea typeface="Source Han Sans CN"/>
                <a:cs typeface="Montserrat"/>
              </a:rPr>
              <a:t>秒</a:t>
            </a:r>
            <a:endParaRPr lang="zh-CN" sz="2100"/>
          </a:p>
        </p:txBody>
      </p:sp>
      <p:sp>
        <p:nvSpPr>
          <p:cNvPr id="5" name="">
            <a:extLst>
              <a:ext uri="{FF2B5EF4-FFF2-40B4-BE49-F238E27FC236}">
                <ns2:creationId id="{5F21F8A0-9567-496E-898A-2B4EB38FC464}"/>
              </a:ext>
            </a:extLst>
          </p:cNvPr>
          <p:cNvSpPr>
            <a:spLocks noGrp="1"/>
          </p:cNvSpPr>
          <p:nvPr/>
        </p:nvSpPr>
        <p:spPr>
          <a:xfrm>
            <a:off x="11163300" y="6353175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r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9B9184"/>
                </a:solidFill>
                <a:latin typeface="Montserrat"/>
                <a:ea typeface="Source Han Sans CN"/>
                <a:cs typeface="Montserrat"/>
              </a:rPr>
              <a:t>05</a:t>
            </a:r>
            <a:endParaRPr lang="zh-CN" sz="975"/>
          </a:p>
        </p:txBody>
      </p:sp>
      <p:sp>
        <p:nvSpPr>
          <p:cNvPr id="7" name="v10-p5-new1">
            <a:extLst>
              <a:ext uri="{FF2B5EF4-FFF2-40B4-BE49-F238E27FC236}">
                <ns2:creationId id="{119DFEDC-28D3-492D-8919-2FBE6AA034C9}"/>
              </a:ext>
            </a:extLst>
          </p:cNvPr>
          <p:cNvSpPr>
            <a:spLocks noGrp="1"/>
          </p:cNvSpPr>
          <p:nvPr/>
        </p:nvSpPr>
        <p:spPr>
          <a:xfrm>
            <a:off x="762000" y="6562725"/>
            <a:ext cx="84772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74716B"/>
                </a:solidFill>
                <a:latin typeface="Montserrat"/>
                <a:ea typeface="Source Han Sans CN"/>
                <a:cs typeface="Montserrat"/>
              </a:rPr>
              <a:t>Impromptu Speech Speechcraft by Sing</a:t>
            </a:r>
            <a:endParaRPr lang="zh-CN" sz="975"/>
          </a:p>
        </p:txBody>
      </p:sp>
    </p:spTree>
    <p:extLst>
      <p:ext uri="{BB962C8B-B14F-4D97-AF65-F5344CB8AC3E}">
        <ns3:creationId val="308233251"/>
      </p:ext>
    </p:extLst>
  </p:cSld>
  <p:clrMapOvr>
    <a:overrideClrMapping accent1="accent1" accent2="accent2" accent3="accent3" accent4="accent4" accent5="accent5" accent6="accent6" bg1="lt1" tx1="dk1" bg2="lt2" tx2="dk2" hlink="accent6" folHlink="accent6"/>
  </p:clrMapOvr>
</p:sld>
</file>

<file path=ppt/slides/slide6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bg>
      <p:bgPr>
        <a:solidFill>
          <a:srgbClr val="F5EFE5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12" name="">
            <a:extLst>
              <a:ext uri="{FF2B5EF4-FFF2-40B4-BE49-F238E27FC236}">
                <ns2:creationId id="{8D139656-E91D-40E3-B919-44BC622FF420}"/>
              </a:ext>
            </a:extLst>
          </p:cNvPr>
          <p:cNvSpPr>
            <a:spLocks noGrp="1"/>
          </p:cNvSpPr>
          <p:nvPr/>
        </p:nvSpPr>
        <p:spPr>
          <a:xfrm>
            <a:off x="704850" y="41910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1050" b="0">
                <a:latin typeface="Montserrat"/>
                <a:ea typeface="Source Han Sans CN"/>
                <a:cs typeface="Montserrat"/>
              </a:defRPr>
            </a:pPr>
            <a:r>
              <a:rPr lang="zh-CN" sz="105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把停顿变成组织能力</a:t>
            </a:r>
            <a:endParaRPr lang="zh-CN" sz="1050"/>
          </a:p>
        </p:txBody>
      </p:sp>
      <p:sp>
        <p:nvSpPr>
          <p:cNvPr id="2" name="">
            <a:extLst>
              <a:ext uri="{FF2B5EF4-FFF2-40B4-BE49-F238E27FC236}">
                <ns2:creationId id="{F0265D73-5F76-4704-A431-B4DFF6A19BD0}"/>
              </a:ext>
            </a:extLst>
          </p:cNvPr>
          <p:cNvSpPr>
            <a:spLocks noGrp="1"/>
          </p:cNvSpPr>
          <p:nvPr/>
        </p:nvSpPr>
        <p:spPr>
          <a:xfrm>
            <a:off x="685800" y="742950"/>
            <a:ext cx="106680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3150" b="1">
                <a:latin typeface="Montserrat"/>
                <a:ea typeface="Source Han Serif CN"/>
                <a:cs typeface="Montserrat"/>
              </a:defRPr>
            </a:pPr>
            <a:r>
              <a:rPr lang="zh-CN" sz="3150" b="1" i="0" dirty="0">
                <a:solidFill>
                  <a:srgbClr val="1C1A18"/>
                </a:solidFill>
                <a:latin typeface="Montserrat"/>
                <a:ea typeface="Source Han Serif CN"/>
                <a:cs typeface="Montserrat"/>
              </a:rPr>
              <a:t>停顿发生在两个位置</a:t>
            </a:r>
            <a:endParaRPr lang="zh-CN" sz="3150"/>
          </a:p>
        </p:txBody>
      </p:sp>
      <p:sp>
        <p:nvSpPr>
          <p:cNvPr id="3" name="">
            <a:extLst>
              <a:ext uri="{FF2B5EF4-FFF2-40B4-BE49-F238E27FC236}">
                <ns2:creationId id="{A9377D84-63BD-42B8-9454-FDD6B14CD0C3}"/>
              </a:ext>
            </a:extLst>
          </p:cNvPr>
          <p:cNvSpPr>
            <a:spLocks noGrp="1"/>
          </p:cNvSpPr>
          <p:nvPr/>
        </p:nvSpPr>
        <p:spPr>
          <a:xfrm>
            <a:off x="685800" y="1485900"/>
            <a:ext cx="685800" cy="47625"/>
          </a:xfrm>
          <a:prstGeom prst="rect">
            <a:avLst/>
          </a:prstGeom>
          <a:solidFill>
            <a:srgbClr val="F2A33B"/>
          </a:solidFill>
          <a:ln w="0">
            <a:noFill/>
            <a:prstDash val="solid"/>
          </a:ln>
        </p:spPr>
      </p:sp>
      <p:sp>
        <p:nvSpPr>
          <p:cNvPr id="4" name="">
            <a:extLst>
              <a:ext uri="{FF2B5EF4-FFF2-40B4-BE49-F238E27FC236}">
                <ns2:creationId id="{B690D660-8197-418D-9BDB-93DFC2815ABE}"/>
              </a:ext>
            </a:extLst>
          </p:cNvPr>
          <p:cNvSpPr>
            <a:spLocks noGrp="1"/>
          </p:cNvSpPr>
          <p:nvPr/>
        </p:nvSpPr>
        <p:spPr>
          <a:xfrm>
            <a:off x="11163300" y="6353175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r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9B9184"/>
                </a:solidFill>
                <a:latin typeface="Montserrat"/>
                <a:ea typeface="Source Han Sans CN"/>
                <a:cs typeface="Montserrat"/>
              </a:rPr>
              <a:t>06</a:t>
            </a:r>
            <a:endParaRPr lang="zh-CN" sz="975"/>
          </a:p>
        </p:txBody>
      </p:sp>
      <p:sp>
        <p:nvSpPr>
          <p:cNvPr id="5" name="">
            <a:extLst>
              <a:ext uri="{FF2B5EF4-FFF2-40B4-BE49-F238E27FC236}">
                <ns2:creationId id="{CBD2FB24-F293-4D47-8438-C948F051D750}"/>
              </a:ext>
            </a:extLst>
          </p:cNvPr>
          <p:cNvSpPr>
            <a:spLocks noGrp="1"/>
          </p:cNvSpPr>
          <p:nvPr/>
        </p:nvSpPr>
        <p:spPr>
          <a:xfrm>
            <a:off x="1143000" y="2143125"/>
            <a:ext cx="4000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3000" b="1">
                <a:latin typeface="Montserrat"/>
                <a:ea typeface="Source Han Serif CN"/>
                <a:cs typeface="Montserrat"/>
              </a:defRPr>
            </a:pPr>
            <a:r>
              <a:rPr lang="zh-CN" sz="3000" b="1" i="0" dirty="0">
                <a:solidFill>
                  <a:srgbClr val="1C1A18"/>
                </a:solidFill>
                <a:latin typeface="Montserrat"/>
                <a:ea typeface="Source Han Serif CN"/>
                <a:cs typeface="Montserrat"/>
              </a:rPr>
              <a:t>开口前</a:t>
            </a:r>
            <a:endParaRPr lang="zh-CN" sz="3000"/>
          </a:p>
        </p:txBody>
      </p:sp>
      <p:sp>
        <p:nvSpPr>
          <p:cNvPr id="6" name="">
            <a:extLst>
              <a:ext uri="{FF2B5EF4-FFF2-40B4-BE49-F238E27FC236}">
                <ns2:creationId id="{13F8AE0E-9A93-43D9-806A-88474A15618B}"/>
              </a:ext>
            </a:extLst>
          </p:cNvPr>
          <p:cNvSpPr>
            <a:spLocks noGrp="1"/>
          </p:cNvSpPr>
          <p:nvPr/>
        </p:nvSpPr>
        <p:spPr>
          <a:xfrm>
            <a:off x="1143000" y="2952750"/>
            <a:ext cx="4000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2025" b="0">
                <a:latin typeface="Montserrat"/>
                <a:ea typeface="Source Han Sans CN"/>
                <a:cs typeface="Montserrat"/>
              </a:defRPr>
            </a:pPr>
            <a:r>
              <a:rPr lang="zh-CN" sz="2025" b="0" i="0" dirty="0">
                <a:solidFill>
                  <a:srgbClr val="F9783D"/>
                </a:solidFill>
                <a:latin typeface="Montserrat"/>
                <a:ea typeface="Source Han Sans CN"/>
                <a:cs typeface="Montserrat"/>
              </a:rPr>
              <a:t>选择第一句话</a:t>
            </a:r>
            <a:endParaRPr lang="zh-CN" sz="2025"/>
          </a:p>
        </p:txBody>
      </p:sp>
      <p:sp>
        <p:nvSpPr>
          <p:cNvPr id="7" name="">
            <a:extLst>
              <a:ext uri="{FF2B5EF4-FFF2-40B4-BE49-F238E27FC236}">
                <ns2:creationId id="{5339BFE1-EE20-4E5B-BA1E-A02CA8B04179}"/>
              </a:ext>
            </a:extLst>
          </p:cNvPr>
          <p:cNvSpPr>
            <a:spLocks noGrp="1"/>
          </p:cNvSpPr>
          <p:nvPr/>
        </p:nvSpPr>
        <p:spPr>
          <a:xfrm>
            <a:off x="6076950" y="2047875"/>
            <a:ext cx="19050" cy="2238375"/>
          </a:xfrm>
          <a:prstGeom prst="rect">
            <a:avLst/>
          </a:prstGeom>
          <a:solidFill>
            <a:srgbClr val="D8CFC1"/>
          </a:solidFill>
          <a:ln w="0">
            <a:noFill/>
            <a:prstDash val="solid"/>
          </a:ln>
        </p:spPr>
      </p:sp>
      <p:sp>
        <p:nvSpPr>
          <p:cNvPr id="8" name="">
            <a:extLst>
              <a:ext uri="{FF2B5EF4-FFF2-40B4-BE49-F238E27FC236}">
                <ns2:creationId id="{A6305881-217F-4661-9A4C-492F4D6C70C7}"/>
              </a:ext>
            </a:extLst>
          </p:cNvPr>
          <p:cNvSpPr>
            <a:spLocks noGrp="1"/>
          </p:cNvSpPr>
          <p:nvPr/>
        </p:nvSpPr>
        <p:spPr>
          <a:xfrm>
            <a:off x="6953250" y="2143125"/>
            <a:ext cx="4095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3000" b="1">
                <a:latin typeface="Montserrat"/>
                <a:ea typeface="Source Han Serif CN"/>
                <a:cs typeface="Montserrat"/>
              </a:defRPr>
            </a:pPr>
            <a:r>
              <a:rPr lang="zh-CN" sz="3000" b="1" i="0" dirty="0">
                <a:solidFill>
                  <a:srgbClr val="1C1A18"/>
                </a:solidFill>
                <a:latin typeface="Montserrat"/>
                <a:ea typeface="Source Han Serif CN"/>
                <a:cs typeface="Montserrat"/>
              </a:rPr>
              <a:t>一个意思之后</a:t>
            </a:r>
            <a:endParaRPr lang="zh-CN" sz="3000"/>
          </a:p>
        </p:txBody>
      </p:sp>
      <p:sp>
        <p:nvSpPr>
          <p:cNvPr id="9" name="">
            <a:extLst>
              <a:ext uri="{FF2B5EF4-FFF2-40B4-BE49-F238E27FC236}">
                <ns2:creationId id="{B04668F1-B609-4062-BD60-3F96C7F028A4}"/>
              </a:ext>
            </a:extLst>
          </p:cNvPr>
          <p:cNvSpPr>
            <a:spLocks noGrp="1"/>
          </p:cNvSpPr>
          <p:nvPr/>
        </p:nvSpPr>
        <p:spPr>
          <a:xfrm>
            <a:off x="6572250" y="2952750"/>
            <a:ext cx="48577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1875" b="0">
                <a:latin typeface="Montserrat"/>
                <a:ea typeface="Source Han Sans CN"/>
                <a:cs typeface="Montserrat"/>
              </a:defRPr>
            </a:pPr>
            <a:r>
              <a:rPr lang="zh-CN" sz="1875" b="0" i="0" dirty="0">
                <a:solidFill>
                  <a:srgbClr val="F9783D"/>
                </a:solidFill>
                <a:latin typeface="Montserrat"/>
                <a:ea typeface="Source Han Sans CN"/>
                <a:cs typeface="Montserrat"/>
              </a:rPr>
              <a:t>让听众消化，也让自己选择下一步</a:t>
            </a:r>
            <a:endParaRPr lang="zh-CN" sz="1875"/>
          </a:p>
        </p:txBody>
      </p:sp>
      <p:sp>
        <p:nvSpPr>
          <p:cNvPr id="10" name="">
            <a:extLst>
              <a:ext uri="{FF2B5EF4-FFF2-40B4-BE49-F238E27FC236}">
                <ns2:creationId id="{E25539F5-E2F4-466A-B350-5BA75B9C2008}"/>
              </a:ext>
            </a:extLst>
          </p:cNvPr>
          <p:cNvSpPr>
            <a:spLocks noGrp="1"/>
          </p:cNvSpPr>
          <p:nvPr/>
        </p:nvSpPr>
        <p:spPr>
          <a:xfrm>
            <a:off x="2667000" y="5086350"/>
            <a:ext cx="57150" cy="552450"/>
          </a:xfrm>
          <a:prstGeom prst="rect">
            <a:avLst/>
          </a:prstGeom>
          <a:solidFill>
            <a:srgbClr val="F9783D"/>
          </a:solidFill>
          <a:ln w="0">
            <a:noFill/>
            <a:prstDash val="solid"/>
          </a:ln>
        </p:spPr>
      </p:sp>
      <p:sp>
        <p:nvSpPr>
          <p:cNvPr id="11" name="">
            <a:extLst>
              <a:ext uri="{FF2B5EF4-FFF2-40B4-BE49-F238E27FC236}">
                <ns2:creationId id="{2FC1271F-EE3F-4233-9145-8BD6758B0F90}"/>
              </a:ext>
            </a:extLst>
          </p:cNvPr>
          <p:cNvSpPr>
            <a:spLocks noGrp="1"/>
          </p:cNvSpPr>
          <p:nvPr/>
        </p:nvSpPr>
        <p:spPr>
          <a:xfrm>
            <a:off x="2952750" y="5048250"/>
            <a:ext cx="82867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1950" b="0">
                <a:latin typeface="Montserrat"/>
                <a:ea typeface="Source Han Sans CN"/>
                <a:cs typeface="Montserrat"/>
              </a:defRPr>
            </a:pPr>
            <a:r>
              <a:rPr lang="zh-CN" sz="1950" b="0" i="0" dirty="0">
                <a:solidFill>
                  <a:srgbClr val="1C1A18"/>
                </a:solidFill>
                <a:latin typeface="Montserrat"/>
                <a:ea typeface="Source Han Sans CN"/>
                <a:cs typeface="Montserrat"/>
              </a:rPr>
              <a:t>开口前停一下，说完一个意思也停一下。</a:t>
            </a:r>
            <a:endParaRPr lang="zh-CN" sz="1950"/>
          </a:p>
        </p:txBody>
      </p:sp>
      <p:sp>
        <p:nvSpPr>
          <p:cNvPr id="13" name="v10-p6-new1">
            <a:extLst>
              <a:ext uri="{FF2B5EF4-FFF2-40B4-BE49-F238E27FC236}">
                <ns2:creationId id="{0D88BD62-4110-4713-99EE-FA0DE8F46219}"/>
              </a:ext>
            </a:extLst>
          </p:cNvPr>
          <p:cNvSpPr>
            <a:spLocks noGrp="1"/>
          </p:cNvSpPr>
          <p:nvPr/>
        </p:nvSpPr>
        <p:spPr>
          <a:xfrm>
            <a:off x="762000" y="6562725"/>
            <a:ext cx="84772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74716B"/>
                </a:solidFill>
                <a:latin typeface="Montserrat"/>
                <a:ea typeface="Source Han Sans CN"/>
                <a:cs typeface="Montserrat"/>
              </a:rPr>
              <a:t>Impromptu Speech Speechcraft by Sing</a:t>
            </a:r>
            <a:endParaRPr lang="zh-CN" sz="975"/>
          </a:p>
        </p:txBody>
      </p:sp>
    </p:spTree>
    <p:extLst>
      <p:ext uri="{BB962C8B-B14F-4D97-AF65-F5344CB8AC3E}">
        <ns3:creationId val="2043084116"/>
      </p:ext>
    </p:extLst>
  </p:cSld>
  <p:clrMapOvr>
    <a:overrideClrMapping accent1="accent1" accent2="accent2" accent3="accent3" accent4="accent4" accent5="accent5" accent6="accent6" bg1="lt1" tx1="dk1" bg2="lt2" tx2="dk2" hlink="accent6" folHlink="accent6"/>
  </p:clrMapOvr>
</p:sld>
</file>

<file path=ppt/slides/slide7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F4F0E9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24" name="diagram-title">
            <a:extLst>
              <a:ext uri="{FF2B5EF4-FFF2-40B4-BE49-F238E27FC236}">
                <ns2:creationId id="{DC07C02F-F651-4776-99C7-622452DC3B04}"/>
              </a:ext>
            </a:extLst>
          </p:cNvPr>
          <p:cNvSpPr>
            <a:spLocks noGrp="1"/>
          </p:cNvSpPr>
          <p:nvPr/>
        </p:nvSpPr>
        <p:spPr>
          <a:xfrm>
            <a:off x="762000" y="590550"/>
            <a:ext cx="10668000" cy="800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3150" b="1">
                <a:latin typeface="Montserrat"/>
                <a:ea typeface="Source Han Serif CN"/>
                <a:cs typeface="Montserrat"/>
              </a:defRPr>
            </a:pPr>
            <a:r>
              <a:rPr lang="zh-CN" sz="3150" b="1" i="0" dirty="0">
                <a:solidFill>
                  <a:srgbClr val="1C1A18"/>
                </a:solidFill>
                <a:latin typeface="Montserrat"/>
                <a:ea typeface="Source Han Serif CN"/>
                <a:cs typeface="Montserrat"/>
              </a:rPr>
              <a:t>把想法排成听众能跟上的顺序</a:t>
            </a:r>
            <a:endParaRPr lang="zh-CN" sz="3150"/>
          </a:p>
        </p:txBody>
      </p:sp>
      <p:sp>
        <p:nvSpPr>
          <p:cNvPr id="2" name="mind-label">
            <a:extLst>
              <a:ext uri="{FF2B5EF4-FFF2-40B4-BE49-F238E27FC236}">
                <ns2:creationId id="{7C294817-ED76-4E3A-BE94-DE9D914B1D3C}"/>
              </a:ext>
            </a:extLst>
          </p:cNvPr>
          <p:cNvSpPr>
            <a:spLocks noGrp="1"/>
          </p:cNvSpPr>
          <p:nvPr/>
        </p:nvSpPr>
        <p:spPr>
          <a:xfrm>
            <a:off x="1047750" y="1619250"/>
            <a:ext cx="3905250" cy="438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250" b="1">
                <a:latin typeface="Montserrat"/>
                <a:ea typeface="Source Han Serif CN"/>
                <a:cs typeface="Montserrat"/>
              </a:defRPr>
            </a:pPr>
            <a:r>
              <a:rPr lang="zh-CN" sz="2250" b="1" i="0" dirty="0">
                <a:solidFill>
                  <a:srgbClr val="1C1A18"/>
                </a:solidFill>
                <a:latin typeface="Montserrat"/>
                <a:ea typeface="Source Han Serif CN"/>
                <a:cs typeface="Montserrat"/>
              </a:rPr>
              <a:t>脑中的念头</a:t>
            </a:r>
            <a:endParaRPr lang="zh-CN" sz="2250"/>
          </a:p>
        </p:txBody>
      </p:sp>
      <p:sp>
        <p:nvSpPr>
          <p:cNvPr id="3" name="expression-label">
            <a:extLst>
              <a:ext uri="{FF2B5EF4-FFF2-40B4-BE49-F238E27FC236}">
                <ns2:creationId id="{EBE1C9FD-AEE7-4A77-B3B0-508BE0ED4CAA}"/>
              </a:ext>
            </a:extLst>
          </p:cNvPr>
          <p:cNvSpPr>
            <a:spLocks noGrp="1"/>
          </p:cNvSpPr>
          <p:nvPr/>
        </p:nvSpPr>
        <p:spPr>
          <a:xfrm>
            <a:off x="6905625" y="1619250"/>
            <a:ext cx="4286250" cy="438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250" b="1">
                <a:latin typeface="Montserrat"/>
                <a:ea typeface="Source Han Serif CN"/>
                <a:cs typeface="Montserrat"/>
              </a:defRPr>
            </a:pPr>
            <a:r>
              <a:rPr lang="zh-CN" sz="2250" b="1" i="0" dirty="0">
                <a:solidFill>
                  <a:srgbClr val="1C1A18"/>
                </a:solidFill>
                <a:latin typeface="Montserrat"/>
                <a:ea typeface="Source Han Serif CN"/>
                <a:cs typeface="Montserrat"/>
              </a:rPr>
              <a:t>说给听众的话</a:t>
            </a:r>
            <a:endParaRPr lang="zh-CN" sz="2250"/>
          </a:p>
        </p:txBody>
      </p:sp>
      <p:sp>
        <p:nvSpPr>
          <p:cNvPr id="4" name="mind-hint">
            <a:extLst>
              <a:ext uri="{FF2B5EF4-FFF2-40B4-BE49-F238E27FC236}">
                <ns2:creationId id="{E566F96A-0B6B-475C-B146-BE1A9AAC360D}"/>
              </a:ext>
            </a:extLst>
          </p:cNvPr>
          <p:cNvSpPr>
            <a:spLocks noGrp="1"/>
          </p:cNvSpPr>
          <p:nvPr/>
        </p:nvSpPr>
        <p:spPr>
          <a:xfrm>
            <a:off x="1047750" y="2095500"/>
            <a:ext cx="3905250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1725" b="0">
                <a:latin typeface="Montserrat"/>
                <a:ea typeface="Source Han Sans CN"/>
                <a:cs typeface="Montserrat"/>
              </a:defRPr>
            </a:pPr>
            <a:r>
              <a:rPr lang="zh-CN" sz="1725" b="0" i="0" dirty="0">
                <a:solidFill>
                  <a:srgbClr val="756D63"/>
                </a:solidFill>
                <a:latin typeface="Montserrat"/>
                <a:ea typeface="Source Han Sans CN"/>
                <a:cs typeface="Montserrat"/>
              </a:rPr>
              <a:t>许多想法一起涌来</a:t>
            </a:r>
            <a:endParaRPr lang="zh-CN" sz="1725"/>
          </a:p>
        </p:txBody>
      </p:sp>
      <p:sp>
        <p:nvSpPr>
          <p:cNvPr id="5" name="expression-hint">
            <a:extLst>
              <a:ext uri="{FF2B5EF4-FFF2-40B4-BE49-F238E27FC236}">
                <ns2:creationId id="{B4D1142E-B240-4D7A-9302-BEBCE76BC34C}"/>
              </a:ext>
            </a:extLst>
          </p:cNvPr>
          <p:cNvSpPr>
            <a:spLocks noGrp="1"/>
          </p:cNvSpPr>
          <p:nvPr/>
        </p:nvSpPr>
        <p:spPr>
          <a:xfrm>
            <a:off x="6905625" y="2095500"/>
            <a:ext cx="4286250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1725" b="0">
                <a:latin typeface="Montserrat"/>
                <a:ea typeface="Source Han Sans CN"/>
                <a:cs typeface="Montserrat"/>
              </a:defRPr>
            </a:pPr>
            <a:r>
              <a:rPr lang="zh-CN" sz="1725" b="0" i="0" dirty="0">
                <a:solidFill>
                  <a:srgbClr val="756D63"/>
                </a:solidFill>
                <a:latin typeface="Montserrat"/>
                <a:ea typeface="Source Han Sans CN"/>
                <a:cs typeface="Montserrat"/>
              </a:rPr>
              <a:t>选择内容，再安排顺序</a:t>
            </a:r>
            <a:endParaRPr lang="zh-CN" sz="1725"/>
          </a:p>
        </p:txBody>
      </p:sp>
      <p:sp>
        <p:nvSpPr>
          <p:cNvPr id="6" name="mind-circle">
            <a:extLst>
              <a:ext uri="{FF2B5EF4-FFF2-40B4-BE49-F238E27FC236}">
                <ns2:creationId id="{7F6E6176-C8AB-4EA0-AA0B-6CCB5D0E65B8}"/>
              </a:ext>
            </a:extLst>
          </p:cNvPr>
          <p:cNvSpPr>
            <a:spLocks noGrp="1"/>
          </p:cNvSpPr>
          <p:nvPr/>
        </p:nvSpPr>
        <p:spPr>
          <a:xfrm>
            <a:off x="2933700" y="2809875"/>
            <a:ext cx="876300" cy="876300"/>
          </a:xfrm>
          <a:prstGeom prst="ellipse">
            <a:avLst/>
          </a:prstGeom>
          <a:noFill/>
          <a:ln w="28575">
            <a:solidFill>
              <a:srgbClr val="B7652C"/>
            </a:solidFill>
          </a:ln>
        </p:spPr>
      </p:sp>
      <p:sp>
        <p:nvSpPr>
          <p:cNvPr id="7" name="mind-triangle">
            <a:extLst>
              <a:ext uri="{FF2B5EF4-FFF2-40B4-BE49-F238E27FC236}">
                <ns2:creationId id="{BD06BD0C-12AB-40D5-8BD5-BBE8C58F78BC}"/>
              </a:ext>
            </a:extLst>
          </p:cNvPr>
          <p:cNvSpPr>
            <a:spLocks noGrp="1"/>
          </p:cNvSpPr>
          <p:nvPr/>
        </p:nvSpPr>
        <p:spPr>
          <a:xfrm>
            <a:off x="1381125" y="3143250"/>
            <a:ext cx="895350" cy="838200"/>
          </a:xfrm>
          <a:prstGeom prst="triangle">
            <a:avLst/>
          </a:prstGeom>
          <a:noFill/>
          <a:ln w="28575">
            <a:solidFill>
              <a:srgbClr val="B7652C"/>
            </a:solidFill>
          </a:ln>
        </p:spPr>
      </p:sp>
      <p:sp>
        <p:nvSpPr>
          <p:cNvPr id="8" name="mind-square">
            <a:extLst>
              <a:ext uri="{FF2B5EF4-FFF2-40B4-BE49-F238E27FC236}">
                <ns2:creationId id="{2709F5E0-AA06-467F-AA74-696BAEB0CB50}"/>
              </a:ext>
            </a:extLst>
          </p:cNvPr>
          <p:cNvSpPr>
            <a:spLocks noGrp="1"/>
          </p:cNvSpPr>
          <p:nvPr/>
        </p:nvSpPr>
        <p:spPr>
          <a:xfrm>
            <a:off x="3981450" y="3762375"/>
            <a:ext cx="685800" cy="685800"/>
          </a:xfrm>
          <a:prstGeom prst="rect">
            <a:avLst/>
          </a:prstGeom>
          <a:noFill/>
          <a:ln w="28575">
            <a:solidFill>
              <a:srgbClr val="B7652C"/>
            </a:solidFill>
          </a:ln>
        </p:spPr>
      </p:sp>
      <p:sp>
        <p:nvSpPr>
          <p:cNvPr id="9" name="mind-diamond">
            <a:extLst>
              <a:ext uri="{FF2B5EF4-FFF2-40B4-BE49-F238E27FC236}">
                <ns2:creationId id="{D119FF7C-F7BB-4091-9BBE-8A332ED4FADE}"/>
              </a:ext>
            </a:extLst>
          </p:cNvPr>
          <p:cNvSpPr>
            <a:spLocks noGrp="1"/>
          </p:cNvSpPr>
          <p:nvPr/>
        </p:nvSpPr>
        <p:spPr>
          <a:xfrm>
            <a:off x="2352675" y="3981450"/>
            <a:ext cx="895350" cy="1066800"/>
          </a:xfrm>
          <a:prstGeom prst="diamond">
            <a:avLst/>
          </a:prstGeom>
          <a:noFill/>
          <a:ln w="28575">
            <a:solidFill>
              <a:srgbClr val="ABA397"/>
            </a:solidFill>
          </a:ln>
        </p:spPr>
      </p:sp>
      <p:sp>
        <p:nvSpPr>
          <p:cNvPr id="10" name="mind-star">
            <a:extLst>
              <a:ext uri="{FF2B5EF4-FFF2-40B4-BE49-F238E27FC236}">
                <ns2:creationId id="{E23D53E2-CCC5-45B4-AC0B-97832B0C7F68}"/>
              </a:ext>
            </a:extLst>
          </p:cNvPr>
          <p:cNvSpPr>
            <a:spLocks noGrp="1"/>
          </p:cNvSpPr>
          <p:nvPr/>
        </p:nvSpPr>
        <p:spPr>
          <a:xfrm>
            <a:off x="1238250" y="4429125"/>
            <a:ext cx="609600" cy="609600"/>
          </a:xfrm>
          <a:prstGeom prst="star5">
            <a:avLst/>
          </a:prstGeom>
          <a:noFill/>
          <a:ln w="28575">
            <a:solidFill>
              <a:srgbClr val="ABA397"/>
            </a:solidFill>
          </a:ln>
        </p:spPr>
      </p:sp>
      <p:sp>
        <p:nvSpPr>
          <p:cNvPr id="11" name="selection-arrow">
            <a:extLst>
              <a:ext uri="{FF2B5EF4-FFF2-40B4-BE49-F238E27FC236}">
                <ns2:creationId id="{7765EFBF-BFC6-4EE7-8CE9-73A59D546CFB}"/>
              </a:ext>
            </a:extLst>
          </p:cNvPr>
          <p:cNvSpPr>
            <a:spLocks noGrp="1"/>
          </p:cNvSpPr>
          <p:nvPr/>
        </p:nvSpPr>
        <p:spPr>
          <a:xfrm>
            <a:off x="5276850" y="3390900"/>
            <a:ext cx="1104900" cy="285750"/>
          </a:xfrm>
          <a:prstGeom prst="rightArrow">
            <a:avLst/>
          </a:prstGeom>
          <a:solidFill>
            <a:srgbClr val="B7652C"/>
          </a:solidFill>
          <a:ln w="0">
            <a:solidFill>
              <a:srgbClr val="B7652C"/>
            </a:solidFill>
          </a:ln>
        </p:spPr>
      </p:sp>
      <p:sp>
        <p:nvSpPr>
          <p:cNvPr id="12" name="chosen-circle">
            <a:extLst>
              <a:ext uri="{FF2B5EF4-FFF2-40B4-BE49-F238E27FC236}">
                <ns2:creationId id="{FA019F31-1150-47E2-B179-72B8FA5DA888}"/>
              </a:ext>
            </a:extLst>
          </p:cNvPr>
          <p:cNvSpPr>
            <a:spLocks noGrp="1"/>
          </p:cNvSpPr>
          <p:nvPr/>
        </p:nvSpPr>
        <p:spPr>
          <a:xfrm>
            <a:off x="7105650" y="3190875"/>
            <a:ext cx="819150" cy="819150"/>
          </a:xfrm>
          <a:prstGeom prst="ellipse">
            <a:avLst/>
          </a:prstGeom>
          <a:solidFill>
            <a:srgbClr val="B7652C"/>
          </a:solidFill>
          <a:ln w="0">
            <a:noFill/>
          </a:ln>
        </p:spPr>
      </p:sp>
      <p:sp>
        <p:nvSpPr>
          <p:cNvPr id="13" name="chosen-triangle">
            <a:extLst>
              <a:ext uri="{FF2B5EF4-FFF2-40B4-BE49-F238E27FC236}">
                <ns2:creationId id="{5E9B8C3D-E099-46D3-A984-ABEE784D2D9C}"/>
              </a:ext>
            </a:extLst>
          </p:cNvPr>
          <p:cNvSpPr>
            <a:spLocks noGrp="1"/>
          </p:cNvSpPr>
          <p:nvPr/>
        </p:nvSpPr>
        <p:spPr>
          <a:xfrm>
            <a:off x="8877300" y="3190875"/>
            <a:ext cx="838200" cy="819150"/>
          </a:xfrm>
          <a:prstGeom prst="triangle">
            <a:avLst/>
          </a:prstGeom>
          <a:solidFill>
            <a:srgbClr val="B7652C"/>
          </a:solidFill>
          <a:ln w="0">
            <a:noFill/>
          </a:ln>
        </p:spPr>
      </p:sp>
      <p:sp>
        <p:nvSpPr>
          <p:cNvPr id="14" name="chosen-square">
            <a:extLst>
              <a:ext uri="{FF2B5EF4-FFF2-40B4-BE49-F238E27FC236}">
                <ns2:creationId id="{82325161-3FB7-479B-944E-B68CEC3A6289}"/>
              </a:ext>
            </a:extLst>
          </p:cNvPr>
          <p:cNvSpPr>
            <a:spLocks noGrp="1"/>
          </p:cNvSpPr>
          <p:nvPr/>
        </p:nvSpPr>
        <p:spPr>
          <a:xfrm>
            <a:off x="10582275" y="3209925"/>
            <a:ext cx="781050" cy="781050"/>
          </a:xfrm>
          <a:prstGeom prst="rect">
            <a:avLst/>
          </a:prstGeom>
          <a:solidFill>
            <a:srgbClr val="B7652C"/>
          </a:solidFill>
          <a:ln w="0">
            <a:noFill/>
          </a:ln>
        </p:spPr>
      </p:sp>
      <p:sp>
        <p:nvSpPr>
          <p:cNvPr id="15" name="route-one">
            <a:extLst>
              <a:ext uri="{FF2B5EF4-FFF2-40B4-BE49-F238E27FC236}">
                <ns2:creationId id="{97A9864D-9E13-4202-918E-38801162F4F4}"/>
              </a:ext>
            </a:extLst>
          </p:cNvPr>
          <p:cNvSpPr>
            <a:spLocks noGrp="1"/>
          </p:cNvSpPr>
          <p:nvPr/>
        </p:nvSpPr>
        <p:spPr>
          <a:xfrm>
            <a:off x="7991475" y="3600450"/>
            <a:ext cx="790575" cy="0"/>
          </a:xfrm>
          <a:prstGeom prst="line">
            <a:avLst/>
          </a:prstGeom>
          <a:noFill/>
          <a:ln w="19050">
            <a:solidFill>
              <a:srgbClr val="ABA397"/>
            </a:solidFill>
          </a:ln>
        </p:spPr>
      </p:sp>
      <p:sp>
        <p:nvSpPr>
          <p:cNvPr id="16" name="route-two">
            <a:extLst>
              <a:ext uri="{FF2B5EF4-FFF2-40B4-BE49-F238E27FC236}">
                <ns2:creationId id="{34844FB6-CCBA-4126-A9BC-EC17B18C6A24}"/>
              </a:ext>
            </a:extLst>
          </p:cNvPr>
          <p:cNvSpPr>
            <a:spLocks noGrp="1"/>
          </p:cNvSpPr>
          <p:nvPr/>
        </p:nvSpPr>
        <p:spPr>
          <a:xfrm>
            <a:off x="9763125" y="3600450"/>
            <a:ext cx="742950" cy="0"/>
          </a:xfrm>
          <a:prstGeom prst="line">
            <a:avLst/>
          </a:prstGeom>
          <a:noFill/>
          <a:ln w="19050">
            <a:solidFill>
              <a:srgbClr val="ABA397"/>
            </a:solidFill>
          </a:ln>
        </p:spPr>
      </p:sp>
      <p:sp>
        <p:nvSpPr>
          <p:cNvPr id="17" name="route-先回应">
            <a:extLst>
              <a:ext uri="{FF2B5EF4-FFF2-40B4-BE49-F238E27FC236}">
                <ns2:creationId id="{D47C7326-5A29-4DAB-9A11-761534EBDA77}"/>
              </a:ext>
            </a:extLst>
          </p:cNvPr>
          <p:cNvSpPr>
            <a:spLocks noGrp="1"/>
          </p:cNvSpPr>
          <p:nvPr/>
        </p:nvSpPr>
        <p:spPr>
          <a:xfrm>
            <a:off x="6953250" y="4324350"/>
            <a:ext cx="1143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ctr">
              <a:lnSpc>
                <a:spcPct val="112000"/>
              </a:lnSpc>
              <a:buNone/>
              <a:defRPr sz="1950" b="0">
                <a:latin typeface="Montserrat"/>
                <a:ea typeface="Source Han Sans CN"/>
                <a:cs typeface="Montserrat"/>
              </a:defRPr>
            </a:pPr>
            <a:r>
              <a:rPr lang="zh-CN" sz="1950" b="0" i="0" dirty="0">
                <a:solidFill>
                  <a:srgbClr val="1C1A18"/>
                </a:solidFill>
                <a:latin typeface="Montserrat"/>
                <a:ea typeface="Source Han Sans CN"/>
                <a:cs typeface="Montserrat"/>
              </a:rPr>
              <a:t>说想法</a:t>
            </a:r>
            <a:endParaRPr lang="zh-CN" sz="1950"/>
          </a:p>
        </p:txBody>
      </p:sp>
      <p:sp>
        <p:nvSpPr>
          <p:cNvPr id="18" name="route-再支撑">
            <a:extLst>
              <a:ext uri="{FF2B5EF4-FFF2-40B4-BE49-F238E27FC236}">
                <ns2:creationId id="{970F95F5-EF27-4D6B-9A43-B3C9297C1B2F}"/>
              </a:ext>
            </a:extLst>
          </p:cNvPr>
          <p:cNvSpPr>
            <a:spLocks noGrp="1"/>
          </p:cNvSpPr>
          <p:nvPr/>
        </p:nvSpPr>
        <p:spPr>
          <a:xfrm>
            <a:off x="8715375" y="4324350"/>
            <a:ext cx="1143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ctr">
              <a:lnSpc>
                <a:spcPct val="112000"/>
              </a:lnSpc>
              <a:buNone/>
              <a:defRPr sz="1950" b="0">
                <a:latin typeface="Montserrat"/>
                <a:ea typeface="Source Han Sans CN"/>
                <a:cs typeface="Montserrat"/>
              </a:defRPr>
            </a:pPr>
            <a:r>
              <a:rPr lang="zh-CN" sz="1950" b="0" i="0" dirty="0">
                <a:solidFill>
                  <a:srgbClr val="1C1A18"/>
                </a:solidFill>
                <a:latin typeface="Montserrat"/>
                <a:ea typeface="Source Han Sans CN"/>
                <a:cs typeface="Montserrat"/>
              </a:rPr>
              <a:t>讲原因</a:t>
            </a:r>
            <a:endParaRPr lang="zh-CN" sz="1950"/>
          </a:p>
        </p:txBody>
      </p:sp>
      <p:sp>
        <p:nvSpPr>
          <p:cNvPr id="19" name="route-有落点">
            <a:extLst>
              <a:ext uri="{FF2B5EF4-FFF2-40B4-BE49-F238E27FC236}">
                <ns2:creationId id="{98EDB91D-21B2-47B9-B45D-50AB2A95FB67}"/>
              </a:ext>
            </a:extLst>
          </p:cNvPr>
          <p:cNvSpPr>
            <a:spLocks noGrp="1"/>
          </p:cNvSpPr>
          <p:nvPr/>
        </p:nvSpPr>
        <p:spPr>
          <a:xfrm>
            <a:off x="10391775" y="4324350"/>
            <a:ext cx="1143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ctr">
              <a:lnSpc>
                <a:spcPct val="112000"/>
              </a:lnSpc>
              <a:buNone/>
              <a:defRPr sz="1950" b="0">
                <a:latin typeface="Montserrat"/>
                <a:ea typeface="Source Han Sans CN"/>
                <a:cs typeface="Montserrat"/>
              </a:defRPr>
            </a:pPr>
            <a:r>
              <a:rPr lang="zh-CN" sz="1950" b="0" i="0" dirty="0">
                <a:solidFill>
                  <a:srgbClr val="1C1A18"/>
                </a:solidFill>
                <a:latin typeface="Montserrat"/>
                <a:ea typeface="Source Han Sans CN"/>
                <a:cs typeface="Montserrat"/>
              </a:rPr>
              <a:t>再回题</a:t>
            </a:r>
            <a:endParaRPr lang="zh-CN" sz="1950"/>
          </a:p>
        </p:txBody>
      </p:sp>
      <p:sp>
        <p:nvSpPr>
          <p:cNvPr id="20" name="diagram-takeaway">
            <a:extLst>
              <a:ext uri="{FF2B5EF4-FFF2-40B4-BE49-F238E27FC236}">
                <ns2:creationId id="{A96228A5-FA5F-4FCA-9D6A-8618C8C85BD8}"/>
              </a:ext>
            </a:extLst>
          </p:cNvPr>
          <p:cNvSpPr>
            <a:spLocks noGrp="1"/>
          </p:cNvSpPr>
          <p:nvPr/>
        </p:nvSpPr>
        <p:spPr>
          <a:xfrm>
            <a:off x="1047750" y="5391150"/>
            <a:ext cx="10096500" cy="495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ctr">
              <a:lnSpc>
                <a:spcPct val="112000"/>
              </a:lnSpc>
              <a:buNone/>
              <a:defRPr sz="2175" b="0">
                <a:latin typeface="Montserrat"/>
                <a:ea typeface="Source Han Sans CN"/>
                <a:cs typeface="Montserrat"/>
              </a:defRPr>
            </a:pPr>
            <a:r>
              <a:rPr lang="zh-CN" sz="2175" b="0" i="0" dirty="0">
                <a:solidFill>
                  <a:srgbClr val="B7652C"/>
                </a:solidFill>
                <a:latin typeface="Montserrat"/>
                <a:ea typeface="Source Han Sans CN"/>
                <a:cs typeface="Montserrat"/>
              </a:rPr>
              <a:t>先把一个意思讲完整，让听众跟上你。</a:t>
            </a:r>
            <a:endParaRPr lang="zh-CN" sz="2175"/>
          </a:p>
        </p:txBody>
      </p:sp>
      <p:sp>
        <p:nvSpPr>
          <p:cNvPr id="21" name="source-narrative"/>
          <p:cNvSpPr>
            <a:spLocks noGrp="1"/>
          </p:cNvSpPr>
          <p:nvPr/>
        </p:nvSpPr>
        <p:spPr>
          <a:xfrm>
            <a:off x="762000" y="5981700"/>
            <a:ext cx="104775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900" b="0">
                <a:latin typeface="Montserrat"/>
                <a:ea typeface="Source Han Sans CN"/>
                <a:cs typeface="Montserrat"/>
              </a:defRPr>
            </a:pPr>
            <a:r>
              <a:rPr lang="zh-CN" sz="900" b="0" i="0" dirty="0">
                <a:solidFill>
                  <a:srgbClr val="756D63"/>
                </a:solidFill>
                <a:latin typeface="Montserrat"/>
                <a:ea typeface="Source Han Sans CN"/>
                <a:cs typeface="Montserrat"/>
                <a:hlinkClick r:id="rId1"/>
              </a:rPr>
              <a:t>研究参考：</a:t>
            </a:r>
            <a:r>
              <a:rPr lang="zh-CN" sz="900" b="0" i="0" dirty="0">
                <a:solidFill>
                  <a:srgbClr val="756D63"/>
                </a:solidFill>
                <a:latin typeface="Montserrat"/>
                <a:ea typeface="Source Han Sans CN"/>
                <a:cs typeface="Montserrat"/>
                <a:hlinkClick r:id="rId1"/>
              </a:rPr>
              <a:t>Lerner </a:t>
            </a:r>
            <a:r>
              <a:rPr lang="zh-CN" sz="900" b="0" i="0" dirty="0">
                <a:solidFill>
                  <a:srgbClr val="756D63"/>
                </a:solidFill>
                <a:latin typeface="Montserrat"/>
                <a:ea typeface="Source Han Sans CN"/>
                <a:cs typeface="Montserrat"/>
                <a:hlinkClick r:id="rId1"/>
              </a:rPr>
              <a:t>等，</a:t>
            </a:r>
            <a:r>
              <a:rPr lang="zh-CN" sz="900" b="0" i="0" dirty="0">
                <a:solidFill>
                  <a:srgbClr val="756D63"/>
                </a:solidFill>
                <a:latin typeface="Montserrat"/>
                <a:ea typeface="Source Han Sans CN"/>
                <a:cs typeface="Montserrat"/>
                <a:hlinkClick r:id="rId1"/>
              </a:rPr>
              <a:t>2011</a:t>
            </a:r>
            <a:r>
              <a:rPr lang="zh-CN" sz="900" b="0" i="0" dirty="0">
                <a:solidFill>
                  <a:srgbClr val="756D63"/>
                </a:solidFill>
                <a:latin typeface="Montserrat"/>
                <a:ea typeface="Source Han Sans CN"/>
                <a:cs typeface="Montserrat"/>
                <a:hlinkClick r:id="rId1"/>
              </a:rPr>
              <a:t>｜故事理解需要跨句子、段落整合信息</a:t>
            </a:r>
            <a:endParaRPr lang="zh-CN" sz="900"/>
          </a:p>
        </p:txBody>
      </p:sp>
      <p:sp>
        <p:nvSpPr>
          <p:cNvPr id="22" name="source-kant"/>
          <p:cNvSpPr>
            <a:spLocks noGrp="1"/>
          </p:cNvSpPr>
          <p:nvPr/>
        </p:nvSpPr>
        <p:spPr>
          <a:xfrm>
            <a:off x="762000" y="6229350"/>
            <a:ext cx="104775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900" b="0">
                <a:latin typeface="Montserrat"/>
                <a:ea typeface="Source Han Sans CN"/>
                <a:cs typeface="Montserrat"/>
              </a:defRPr>
            </a:pPr>
            <a:r>
              <a:rPr lang="zh-CN" sz="900" b="0" i="0" dirty="0">
                <a:solidFill>
                  <a:srgbClr val="756D63"/>
                </a:solidFill>
                <a:latin typeface="Montserrat"/>
                <a:ea typeface="Source Han Sans CN"/>
                <a:cs typeface="Montserrat"/>
                <a:hlinkClick r:id="rId2"/>
              </a:rPr>
              <a:t>哲学补充：康德《纯粹理性批判》“时间”部分｜非脑科学证明</a:t>
            </a:r>
            <a:endParaRPr lang="zh-CN" sz="900"/>
          </a:p>
        </p:txBody>
      </p:sp>
      <p:sp>
        <p:nvSpPr>
          <p:cNvPr id="23" name="page-number">
            <a:extLst>
              <a:ext uri="{FF2B5EF4-FFF2-40B4-BE49-F238E27FC236}">
                <ns2:creationId id="{E9A1AC1C-022F-4E62-AB4A-ED2E069A8230}"/>
              </a:ext>
            </a:extLst>
          </p:cNvPr>
          <p:cNvSpPr>
            <a:spLocks noGrp="1"/>
          </p:cNvSpPr>
          <p:nvPr/>
        </p:nvSpPr>
        <p:spPr>
          <a:xfrm>
            <a:off x="11144250" y="6381750"/>
            <a:ext cx="4000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r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756D63"/>
                </a:solidFill>
                <a:latin typeface="Montserrat"/>
                <a:ea typeface="Source Han Sans CN"/>
                <a:cs typeface="Montserrat"/>
              </a:rPr>
              <a:t>07</a:t>
            </a:r>
            <a:endParaRPr lang="zh-CN" sz="975"/>
          </a:p>
        </p:txBody>
      </p:sp>
      <p:sp>
        <p:nvSpPr>
          <p:cNvPr id="25" name="v10-p7-new1">
            <a:extLst>
              <a:ext uri="{FF2B5EF4-FFF2-40B4-BE49-F238E27FC236}">
                <ns2:creationId id="{9993CA71-A88B-4BA4-8049-76E00A75F3A0}"/>
              </a:ext>
            </a:extLst>
          </p:cNvPr>
          <p:cNvSpPr>
            <a:spLocks noGrp="1"/>
          </p:cNvSpPr>
          <p:nvPr/>
        </p:nvSpPr>
        <p:spPr>
          <a:xfrm>
            <a:off x="762000" y="6562725"/>
            <a:ext cx="84772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74716B"/>
                </a:solidFill>
                <a:latin typeface="Montserrat"/>
                <a:ea typeface="Source Han Sans CN"/>
                <a:cs typeface="Montserrat"/>
              </a:rPr>
              <a:t>Impromptu Speech Speechcraft by Sing</a:t>
            </a:r>
            <a:endParaRPr lang="zh-CN" sz="975"/>
          </a:p>
        </p:txBody>
      </p:sp>
    </p:spTree>
    <p:extLst>
      <p:ext uri="{BB962C8B-B14F-4D97-AF65-F5344CB8AC3E}">
        <ns4:creationId val="1826901787"/>
      </p:ext>
    </p:extLst>
  </p:cSld>
  <p:clrMapOvr>
    <a:overrideClrMapping accent1="accent1" accent2="accent2" accent3="accent3" accent4="accent4" accent5="accent5" accent6="accent6" bg1="lt1" tx1="dk1" bg2="lt2" tx2="dk2" hlink="accent6" folHlink="accent6"/>
  </p:clrMapOvr>
</p:sld>
</file>

<file path=ppt/slides/slide8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bg>
      <p:bgPr>
        <a:solidFill>
          <a:srgbClr val="090C12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15" name="">
            <a:extLst>
              <a:ext uri="{FF2B5EF4-FFF2-40B4-BE49-F238E27FC236}">
                <ns2:creationId id="{3A9459B1-5AF6-43A3-AFEF-A8B772FF6A4C}"/>
              </a:ext>
            </a:extLst>
          </p:cNvPr>
          <p:cNvSpPr>
            <a:spLocks noGrp="1"/>
          </p:cNvSpPr>
          <p:nvPr/>
        </p:nvSpPr>
        <p:spPr>
          <a:xfrm>
            <a:off x="704850" y="41910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1050" b="0">
                <a:latin typeface="Montserrat"/>
                <a:ea typeface="Source Han Sans CN"/>
                <a:cs typeface="Montserrat"/>
              </a:defRPr>
            </a:pPr>
            <a:r>
              <a:rPr lang="zh-CN" sz="105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一个完整的回应</a:t>
            </a:r>
            <a:endParaRPr lang="zh-CN" sz="1050"/>
          </a:p>
        </p:txBody>
      </p:sp>
      <p:sp>
        <p:nvSpPr>
          <p:cNvPr id="2" name="">
            <a:extLst>
              <a:ext uri="{FF2B5EF4-FFF2-40B4-BE49-F238E27FC236}">
                <ns2:creationId id="{68FF7A1B-1D5C-43A1-8DA8-5D6A99021CDB}"/>
              </a:ext>
            </a:extLst>
          </p:cNvPr>
          <p:cNvSpPr>
            <a:spLocks noGrp="1"/>
          </p:cNvSpPr>
          <p:nvPr/>
        </p:nvSpPr>
        <p:spPr>
          <a:xfrm>
            <a:off x="685800" y="742950"/>
            <a:ext cx="106680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3150" b="1">
                <a:latin typeface="Montserrat"/>
                <a:ea typeface="Source Han Serif CN"/>
                <a:cs typeface="Montserrat"/>
              </a:defRPr>
            </a:pPr>
            <a:r>
              <a:rPr lang="zh-CN" sz="3150" b="1" i="0" dirty="0">
                <a:solidFill>
                  <a:srgbClr val="E9E1D6"/>
                </a:solidFill>
                <a:latin typeface="Montserrat"/>
                <a:ea typeface="Source Han Serif CN"/>
                <a:cs typeface="Montserrat"/>
              </a:rPr>
              <a:t>先把一个意思讲完整</a:t>
            </a:r>
            <a:endParaRPr lang="zh-CN" sz="3150"/>
          </a:p>
        </p:txBody>
      </p:sp>
      <p:sp>
        <p:nvSpPr>
          <p:cNvPr id="3" name="">
            <a:extLst>
              <a:ext uri="{FF2B5EF4-FFF2-40B4-BE49-F238E27FC236}">
                <ns2:creationId id="{060C89DD-191F-47E6-B3D7-E80953BA317B}"/>
              </a:ext>
            </a:extLst>
          </p:cNvPr>
          <p:cNvSpPr>
            <a:spLocks noGrp="1"/>
          </p:cNvSpPr>
          <p:nvPr/>
        </p:nvSpPr>
        <p:spPr>
          <a:xfrm>
            <a:off x="685800" y="1485900"/>
            <a:ext cx="685800" cy="47625"/>
          </a:xfrm>
          <a:prstGeom prst="rect">
            <a:avLst/>
          </a:prstGeom>
          <a:solidFill>
            <a:srgbClr val="F2A33B"/>
          </a:solidFill>
          <a:ln w="0">
            <a:noFill/>
            <a:prstDash val="solid"/>
          </a:ln>
        </p:spPr>
      </p:sp>
      <p:sp>
        <p:nvSpPr>
          <p:cNvPr id="4" name="">
            <a:extLst>
              <a:ext uri="{FF2B5EF4-FFF2-40B4-BE49-F238E27FC236}">
                <ns2:creationId id="{4A6A3B02-83DA-4EE7-8AFD-9563727B329E}"/>
              </a:ext>
            </a:extLst>
          </p:cNvPr>
          <p:cNvSpPr>
            <a:spLocks noGrp="1"/>
          </p:cNvSpPr>
          <p:nvPr/>
        </p:nvSpPr>
        <p:spPr>
          <a:xfrm>
            <a:off x="11163300" y="6353175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r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59616E"/>
                </a:solidFill>
                <a:latin typeface="Montserrat"/>
                <a:ea typeface="Source Han Sans CN"/>
                <a:cs typeface="Montserrat"/>
              </a:rPr>
              <a:t>08</a:t>
            </a:r>
            <a:endParaRPr lang="zh-CN" sz="975"/>
          </a:p>
        </p:txBody>
      </p:sp>
      <p:sp>
        <p:nvSpPr>
          <p:cNvPr id="5" name="">
            <a:extLst>
              <a:ext uri="{FF2B5EF4-FFF2-40B4-BE49-F238E27FC236}">
                <ns2:creationId id="{CED3414E-F4C3-4D5E-990A-E4A1F2CE63B4}"/>
              </a:ext>
            </a:extLst>
          </p:cNvPr>
          <p:cNvSpPr>
            <a:spLocks noGrp="1"/>
          </p:cNvSpPr>
          <p:nvPr/>
        </p:nvSpPr>
        <p:spPr>
          <a:xfrm>
            <a:off x="762000" y="2019300"/>
            <a:ext cx="3238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2250" b="1">
                <a:latin typeface="Montserrat"/>
                <a:ea typeface="Source Han Serif CN"/>
                <a:cs typeface="Montserrat"/>
              </a:defRPr>
            </a:pPr>
            <a:r>
              <a:rPr lang="zh-CN" sz="2250" b="1" i="0" dirty="0">
                <a:solidFill>
                  <a:srgbClr val="F2A33B"/>
                </a:solidFill>
                <a:latin typeface="Montserrat"/>
                <a:ea typeface="Source Han Serif CN"/>
                <a:cs typeface="Montserrat"/>
              </a:rPr>
              <a:t>你想说什么？</a:t>
            </a:r>
            <a:endParaRPr lang="zh-CN" sz="2250"/>
          </a:p>
        </p:txBody>
      </p:sp>
      <p:sp>
        <p:nvSpPr>
          <p:cNvPr id="6" name="">
            <a:extLst>
              <a:ext uri="{FF2B5EF4-FFF2-40B4-BE49-F238E27FC236}">
                <ns2:creationId id="{1F1C1CB7-CF50-4C0D-B5E9-7911C89AD36C}"/>
              </a:ext>
            </a:extLst>
          </p:cNvPr>
          <p:cNvSpPr>
            <a:spLocks noGrp="1"/>
          </p:cNvSpPr>
          <p:nvPr/>
        </p:nvSpPr>
        <p:spPr>
          <a:xfrm>
            <a:off x="762000" y="2914650"/>
            <a:ext cx="32385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2625" b="1">
                <a:latin typeface="Montserrat"/>
                <a:ea typeface="Source Han Serif CN"/>
                <a:cs typeface="Montserrat"/>
              </a:defRPr>
            </a:pPr>
            <a:r>
              <a:rPr lang="zh-CN" sz="2625" b="1" i="0" dirty="0">
                <a:solidFill>
                  <a:srgbClr val="E9E1D6"/>
                </a:solidFill>
                <a:latin typeface="Montserrat"/>
                <a:ea typeface="Source Han Serif CN"/>
                <a:cs typeface="Montserrat"/>
              </a:rPr>
              <a:t>想法</a:t>
            </a:r>
            <a:endParaRPr lang="zh-CN" sz="2625"/>
          </a:p>
        </p:txBody>
      </p:sp>
      <p:sp>
        <p:nvSpPr>
          <p:cNvPr id="7" name="">
            <a:extLst>
              <a:ext uri="{FF2B5EF4-FFF2-40B4-BE49-F238E27FC236}">
                <ns2:creationId id="{11E2B2AE-C9D2-4418-9A6B-F098322C18CE}"/>
              </a:ext>
            </a:extLst>
          </p:cNvPr>
          <p:cNvSpPr>
            <a:spLocks noGrp="1"/>
          </p:cNvSpPr>
          <p:nvPr/>
        </p:nvSpPr>
        <p:spPr>
          <a:xfrm>
            <a:off x="762000" y="3810000"/>
            <a:ext cx="30480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1650" b="0">
                <a:latin typeface="Montserrat"/>
                <a:ea typeface="Source Han Sans CN"/>
                <a:cs typeface="Montserrat"/>
              </a:defRPr>
            </a:pPr>
            <a:r>
              <a:rPr lang="zh-CN" sz="1650" b="0" i="0" dirty="0">
                <a:solidFill>
                  <a:srgbClr val="AEB6C2"/>
                </a:solidFill>
                <a:latin typeface="Montserrat"/>
                <a:ea typeface="Source Han Sans CN"/>
                <a:cs typeface="Montserrat"/>
              </a:rPr>
              <a:t>说出自己的想法</a:t>
            </a:r>
            <a:endParaRPr lang="zh-CN" sz="1650"/>
          </a:p>
        </p:txBody>
      </p:sp>
      <p:sp>
        <p:nvSpPr>
          <p:cNvPr id="8" name="">
            <a:extLst>
              <a:ext uri="{FF2B5EF4-FFF2-40B4-BE49-F238E27FC236}">
                <ns2:creationId id="{DD3B9736-5B5B-4E19-BB8E-383FCB71FBF5}"/>
              </a:ext>
            </a:extLst>
          </p:cNvPr>
          <p:cNvSpPr>
            <a:spLocks noGrp="1"/>
          </p:cNvSpPr>
          <p:nvPr/>
        </p:nvSpPr>
        <p:spPr>
          <a:xfrm>
            <a:off x="4495800" y="2019300"/>
            <a:ext cx="3238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2250" b="1">
                <a:latin typeface="Montserrat"/>
                <a:ea typeface="Source Han Serif CN"/>
                <a:cs typeface="Montserrat"/>
              </a:defRPr>
            </a:pPr>
            <a:r>
              <a:rPr lang="zh-CN" sz="2250" b="1" i="0" dirty="0">
                <a:solidFill>
                  <a:srgbClr val="F2A33B"/>
                </a:solidFill>
                <a:latin typeface="Montserrat"/>
                <a:ea typeface="Source Han Serif CN"/>
                <a:cs typeface="Montserrat"/>
              </a:rPr>
              <a:t>为什么？</a:t>
            </a:r>
            <a:endParaRPr lang="zh-CN" sz="2250"/>
          </a:p>
        </p:txBody>
      </p:sp>
      <p:sp>
        <p:nvSpPr>
          <p:cNvPr id="9" name="">
            <a:extLst>
              <a:ext uri="{FF2B5EF4-FFF2-40B4-BE49-F238E27FC236}">
                <ns2:creationId id="{81DBB2C6-83C5-47F5-B725-1AB2F144D3C9}"/>
              </a:ext>
            </a:extLst>
          </p:cNvPr>
          <p:cNvSpPr>
            <a:spLocks noGrp="1"/>
          </p:cNvSpPr>
          <p:nvPr/>
        </p:nvSpPr>
        <p:spPr>
          <a:xfrm>
            <a:off x="4495800" y="2914650"/>
            <a:ext cx="32385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2625" b="1">
                <a:latin typeface="Montserrat"/>
                <a:ea typeface="Source Han Serif CN"/>
                <a:cs typeface="Montserrat"/>
              </a:defRPr>
            </a:pPr>
            <a:r>
              <a:rPr lang="zh-CN" sz="2625" b="1" i="0" dirty="0">
                <a:solidFill>
                  <a:srgbClr val="E9E1D6"/>
                </a:solidFill>
                <a:latin typeface="Montserrat"/>
                <a:ea typeface="Source Han Serif CN"/>
                <a:cs typeface="Montserrat"/>
              </a:rPr>
              <a:t>理由或场景</a:t>
            </a:r>
            <a:endParaRPr lang="zh-CN" sz="2625"/>
          </a:p>
        </p:txBody>
      </p:sp>
      <p:sp>
        <p:nvSpPr>
          <p:cNvPr id="10" name="">
            <a:extLst>
              <a:ext uri="{FF2B5EF4-FFF2-40B4-BE49-F238E27FC236}">
                <ns2:creationId id="{C812A664-FE31-404D-BA8D-3E9F0BA8E8DE}"/>
              </a:ext>
            </a:extLst>
          </p:cNvPr>
          <p:cNvSpPr>
            <a:spLocks noGrp="1"/>
          </p:cNvSpPr>
          <p:nvPr/>
        </p:nvSpPr>
        <p:spPr>
          <a:xfrm>
            <a:off x="4495800" y="3810000"/>
            <a:ext cx="30480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1650" b="0">
                <a:latin typeface="Montserrat"/>
                <a:ea typeface="Source Han Sans CN"/>
                <a:cs typeface="Montserrat"/>
              </a:defRPr>
            </a:pPr>
            <a:r>
              <a:rPr lang="zh-CN" sz="1650" b="0" i="0" dirty="0">
                <a:solidFill>
                  <a:srgbClr val="AEB6C2"/>
                </a:solidFill>
                <a:latin typeface="Montserrat"/>
                <a:ea typeface="Source Han Sans CN"/>
                <a:cs typeface="Montserrat"/>
              </a:rPr>
              <a:t>让人理解</a:t>
            </a:r>
            <a:endParaRPr lang="zh-CN" sz="1650"/>
          </a:p>
        </p:txBody>
      </p:sp>
      <p:sp>
        <p:nvSpPr>
          <p:cNvPr id="11" name="">
            <a:extLst>
              <a:ext uri="{FF2B5EF4-FFF2-40B4-BE49-F238E27FC236}">
                <ns2:creationId id="{2FDBF819-3EB6-4D3D-9AF7-617699C620CC}"/>
              </a:ext>
            </a:extLst>
          </p:cNvPr>
          <p:cNvSpPr>
            <a:spLocks noGrp="1"/>
          </p:cNvSpPr>
          <p:nvPr/>
        </p:nvSpPr>
        <p:spPr>
          <a:xfrm>
            <a:off x="8229600" y="2019300"/>
            <a:ext cx="3238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2175" b="1">
                <a:latin typeface="Montserrat"/>
                <a:ea typeface="Source Han Serif CN"/>
                <a:cs typeface="Montserrat"/>
              </a:defRPr>
            </a:pPr>
            <a:r>
              <a:rPr lang="zh-CN" sz="2175" b="1" i="0" dirty="0">
                <a:solidFill>
                  <a:srgbClr val="F2A33B"/>
                </a:solidFill>
                <a:latin typeface="Montserrat"/>
                <a:ea typeface="Source Han Serif CN"/>
                <a:cs typeface="Montserrat"/>
              </a:rPr>
              <a:t>所以，你的回答是？</a:t>
            </a:r>
            <a:endParaRPr lang="zh-CN" sz="2175"/>
          </a:p>
        </p:txBody>
      </p:sp>
      <p:sp>
        <p:nvSpPr>
          <p:cNvPr id="12" name="">
            <a:extLst>
              <a:ext uri="{FF2B5EF4-FFF2-40B4-BE49-F238E27FC236}">
                <ns2:creationId id="{1DF2B956-553F-4B7A-94BD-5F664DD9D1E3}"/>
              </a:ext>
            </a:extLst>
          </p:cNvPr>
          <p:cNvSpPr>
            <a:spLocks noGrp="1"/>
          </p:cNvSpPr>
          <p:nvPr/>
        </p:nvSpPr>
        <p:spPr>
          <a:xfrm>
            <a:off x="8229600" y="2914650"/>
            <a:ext cx="32385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2625" b="1">
                <a:latin typeface="Montserrat"/>
                <a:ea typeface="Source Han Serif CN"/>
                <a:cs typeface="Montserrat"/>
              </a:defRPr>
            </a:pPr>
            <a:r>
              <a:rPr lang="zh-CN" sz="2625" b="1" i="0" dirty="0">
                <a:solidFill>
                  <a:srgbClr val="E9E1D6"/>
                </a:solidFill>
                <a:latin typeface="Montserrat"/>
                <a:ea typeface="Source Han Serif CN"/>
                <a:cs typeface="Montserrat"/>
              </a:rPr>
              <a:t>回题</a:t>
            </a:r>
            <a:endParaRPr lang="zh-CN" sz="2625"/>
          </a:p>
        </p:txBody>
      </p:sp>
      <p:sp>
        <p:nvSpPr>
          <p:cNvPr id="13" name="">
            <a:extLst>
              <a:ext uri="{FF2B5EF4-FFF2-40B4-BE49-F238E27FC236}">
                <ns2:creationId id="{3EB4CDD9-5961-4C1B-9BE6-A9A5F6F58307}"/>
              </a:ext>
            </a:extLst>
          </p:cNvPr>
          <p:cNvSpPr>
            <a:spLocks noGrp="1"/>
          </p:cNvSpPr>
          <p:nvPr/>
        </p:nvSpPr>
        <p:spPr>
          <a:xfrm>
            <a:off x="8229600" y="3810000"/>
            <a:ext cx="30480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1650" b="0">
                <a:latin typeface="Montserrat"/>
                <a:ea typeface="Source Han Sans CN"/>
                <a:cs typeface="Montserrat"/>
              </a:defRPr>
            </a:pPr>
            <a:r>
              <a:rPr lang="zh-CN" sz="1650" b="0" i="0" dirty="0">
                <a:solidFill>
                  <a:srgbClr val="AEB6C2"/>
                </a:solidFill>
                <a:latin typeface="Montserrat"/>
                <a:ea typeface="Source Han Sans CN"/>
                <a:cs typeface="Montserrat"/>
              </a:rPr>
              <a:t>回到眼前的问题</a:t>
            </a:r>
            <a:endParaRPr lang="zh-CN" sz="1650"/>
          </a:p>
        </p:txBody>
      </p:sp>
      <p:sp>
        <p:nvSpPr>
          <p:cNvPr id="14" name="">
            <a:extLst>
              <a:ext uri="{FF2B5EF4-FFF2-40B4-BE49-F238E27FC236}">
                <ns2:creationId id="{75CD738E-FF6F-4D0D-9EA3-EC93A8953F30}"/>
              </a:ext>
            </a:extLst>
          </p:cNvPr>
          <p:cNvSpPr>
            <a:spLocks noGrp="1"/>
          </p:cNvSpPr>
          <p:nvPr/>
        </p:nvSpPr>
        <p:spPr>
          <a:xfrm>
            <a:off x="1333500" y="5095875"/>
            <a:ext cx="95250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2700" b="1">
                <a:latin typeface="Montserrat"/>
                <a:ea typeface="Source Han Serif CN"/>
                <a:cs typeface="Montserrat"/>
              </a:defRPr>
            </a:pPr>
            <a:r>
              <a:rPr lang="zh-CN" sz="2700" b="1" i="0" dirty="0">
                <a:solidFill>
                  <a:srgbClr val="E9E1D6"/>
                </a:solidFill>
                <a:latin typeface="Montserrat"/>
                <a:ea typeface="Source Han Serif CN"/>
                <a:cs typeface="Montserrat"/>
              </a:rPr>
              <a:t>想法　理由或场景　回题</a:t>
            </a:r>
            <a:endParaRPr lang="zh-CN" sz="2700"/>
          </a:p>
        </p:txBody>
      </p:sp>
      <p:sp>
        <p:nvSpPr>
          <p:cNvPr id="16" name="v10-p8-new1">
            <a:extLst>
              <a:ext uri="{FF2B5EF4-FFF2-40B4-BE49-F238E27FC236}">
                <ns2:creationId id="{135165C3-796B-452B-A047-1BB9B34B08F2}"/>
              </a:ext>
            </a:extLst>
          </p:cNvPr>
          <p:cNvSpPr>
            <a:spLocks noGrp="1"/>
          </p:cNvSpPr>
          <p:nvPr/>
        </p:nvSpPr>
        <p:spPr>
          <a:xfrm>
            <a:off x="1619250" y="5943600"/>
            <a:ext cx="90487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buNone/>
              <a:defRPr sz="1575" b="0">
                <a:latin typeface="Montserrat"/>
                <a:ea typeface="Source Han Sans CN"/>
                <a:cs typeface="Montserrat"/>
              </a:defRPr>
            </a:pPr>
            <a:r>
              <a:rPr lang="zh-CN" sz="1575" b="0" i="0" dirty="0">
                <a:solidFill>
                  <a:srgbClr val="86DDD5"/>
                </a:solidFill>
                <a:latin typeface="Montserrat"/>
                <a:ea typeface="Source Han Sans CN"/>
                <a:cs typeface="Montserrat"/>
              </a:rPr>
              <a:t>再往前一步：这段话与眼前的人有什么关系？</a:t>
            </a:r>
            <a:endParaRPr lang="zh-CN" sz="1575"/>
          </a:p>
        </p:txBody>
      </p:sp>
      <p:sp>
        <p:nvSpPr>
          <p:cNvPr id="17" name="v10-p8-new2">
            <a:extLst>
              <a:ext uri="{FF2B5EF4-FFF2-40B4-BE49-F238E27FC236}">
                <ns2:creationId id="{0544272B-C0A6-4533-8B6A-A7DFCFB076A7}"/>
              </a:ext>
            </a:extLst>
          </p:cNvPr>
          <p:cNvSpPr>
            <a:spLocks noGrp="1"/>
          </p:cNvSpPr>
          <p:nvPr/>
        </p:nvSpPr>
        <p:spPr>
          <a:xfrm>
            <a:off x="762000" y="6562725"/>
            <a:ext cx="84772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B0B5BE"/>
                </a:solidFill>
                <a:latin typeface="Montserrat"/>
                <a:ea typeface="Source Han Sans CN"/>
                <a:cs typeface="Montserrat"/>
              </a:rPr>
              <a:t>Impromptu Speech Speechcraft by Sing</a:t>
            </a:r>
            <a:endParaRPr lang="zh-CN" sz="975"/>
          </a:p>
        </p:txBody>
      </p:sp>
    </p:spTree>
    <p:extLst>
      <p:ext uri="{BB962C8B-B14F-4D97-AF65-F5344CB8AC3E}">
        <ns3:creationId val="1123519058"/>
      </p:ext>
    </p:extLst>
  </p:cSld>
  <p:clrMapOvr>
    <a:overrideClrMapping accent1="accent1" accent2="accent2" accent3="accent3" accent4="accent4" accent5="accent5" accent6="accent6" bg1="lt1" tx1="dk1" bg2="lt2" tx2="dk2" hlink="hlink" folHlink="folHlink"/>
  </p:clrMapOvr>
</p:sld>
</file>

<file path=ppt/slides/slide9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bg>
      <p:bgPr>
        <a:solidFill>
          <a:srgbClr val="F5EFE5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6" name="">
            <a:extLst>
              <a:ext uri="{FF2B5EF4-FFF2-40B4-BE49-F238E27FC236}">
                <ns2:creationId id="{C1846ED9-AB37-4DB2-85F2-D1B3F5EBF71F}"/>
              </a:ext>
            </a:extLst>
          </p:cNvPr>
          <p:cNvSpPr>
            <a:spLocks noGrp="1"/>
          </p:cNvSpPr>
          <p:nvPr/>
        </p:nvSpPr>
        <p:spPr>
          <a:xfrm>
            <a:off x="685800" y="514350"/>
            <a:ext cx="1352550" cy="342900"/>
          </a:xfrm>
          <a:prstGeom prst="roundRect">
            <a:avLst>
              <a:gd name="adj" fmla="val 22222"/>
            </a:avLst>
          </a:prstGeom>
          <a:solidFill>
            <a:srgbClr val="F9783D"/>
          </a:solidFill>
          <a:ln w="0">
            <a:noFill/>
            <a:prstDash val="solid"/>
          </a:ln>
        </p:spPr>
      </p:sp>
      <p:sp>
        <p:nvSpPr>
          <p:cNvPr id="2" name="">
            <a:extLst>
              <a:ext uri="{FF2B5EF4-FFF2-40B4-BE49-F238E27FC236}">
                <ns2:creationId id="{A468C47D-B00A-4E1C-BE4C-91808C5C0862}"/>
              </a:ext>
            </a:extLst>
          </p:cNvPr>
          <p:cNvSpPr>
            <a:spLocks noGrp="1"/>
          </p:cNvSpPr>
          <p:nvPr/>
        </p:nvSpPr>
        <p:spPr>
          <a:xfrm>
            <a:off x="685800" y="514350"/>
            <a:ext cx="13525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1200" b="0">
                <a:latin typeface="Montserrat"/>
                <a:ea typeface="Source Han Sans CN"/>
                <a:cs typeface="Montserrat"/>
              </a:defRPr>
            </a:pPr>
            <a:r>
              <a:rPr lang="zh-CN" sz="1200" b="0" i="0" dirty="0">
                <a:solidFill>
                  <a:srgbClr val="FFFFFF"/>
                </a:solidFill>
                <a:latin typeface="Montserrat"/>
                <a:ea typeface="Source Han Sans CN"/>
                <a:cs typeface="Montserrat"/>
              </a:rPr>
              <a:t>第一轮练习</a:t>
            </a:r>
            <a:endParaRPr lang="zh-CN" sz="1200"/>
          </a:p>
        </p:txBody>
      </p:sp>
      <p:sp>
        <p:nvSpPr>
          <p:cNvPr id="3" name="">
            <a:extLst>
              <a:ext uri="{FF2B5EF4-FFF2-40B4-BE49-F238E27FC236}">
                <ns2:creationId id="{24A42382-873A-42C3-BE7D-13778C1C9B55}"/>
              </a:ext>
            </a:extLst>
          </p:cNvPr>
          <p:cNvSpPr>
            <a:spLocks noGrp="1"/>
          </p:cNvSpPr>
          <p:nvPr/>
        </p:nvSpPr>
        <p:spPr>
          <a:xfrm>
            <a:off x="1190625" y="1752600"/>
            <a:ext cx="9810750" cy="2095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4050" b="1">
                <a:latin typeface="Montserrat"/>
                <a:ea typeface="Source Han Serif CN"/>
                <a:cs typeface="Montserrat"/>
              </a:defRPr>
            </a:pPr>
            <a:r>
              <a:rPr lang="zh-CN" sz="4050" b="1" i="0" dirty="0">
                <a:solidFill>
                  <a:srgbClr val="1C1A18"/>
                </a:solidFill>
                <a:latin typeface="Montserrat"/>
                <a:ea typeface="Source Han Serif CN"/>
                <a:cs typeface="Montserrat"/>
              </a:rPr>
              <a:t>最近，有没有哪件事</a:t>
            </a:r>
            <a:endParaRPr lang="zh-CN" sz="4050"/>
          </a:p>
          <a:p>
            <a:pPr algn="ctr">
              <a:lnSpc>
                <a:spcPct val="112000"/>
              </a:lnSpc>
              <a:buNone/>
              <a:defRPr sz="4050" b="1">
                <a:latin typeface="Montserrat"/>
                <a:ea typeface="Source Han Serif CN"/>
                <a:cs typeface="Montserrat"/>
              </a:defRPr>
            </a:pPr>
            <a:r>
              <a:rPr lang="zh-CN" sz="4050" b="1" i="0" dirty="0">
                <a:solidFill>
                  <a:srgbClr val="1C1A18"/>
                </a:solidFill>
                <a:latin typeface="Montserrat"/>
                <a:ea typeface="Source Han Serif CN"/>
                <a:cs typeface="Montserrat"/>
              </a:rPr>
              <a:t>让你改变了原来的想法？</a:t>
            </a:r>
            <a:endParaRPr lang="zh-CN" sz="4050"/>
          </a:p>
        </p:txBody>
      </p:sp>
      <p:sp>
        <p:nvSpPr>
          <p:cNvPr id="4" name="">
            <a:extLst>
              <a:ext uri="{FF2B5EF4-FFF2-40B4-BE49-F238E27FC236}">
                <ns2:creationId id="{214B7447-9C5A-4A93-A44B-D625DD20FDEF}"/>
              </a:ext>
            </a:extLst>
          </p:cNvPr>
          <p:cNvSpPr>
            <a:spLocks noGrp="1"/>
          </p:cNvSpPr>
          <p:nvPr/>
        </p:nvSpPr>
        <p:spPr>
          <a:xfrm>
            <a:off x="3238500" y="4686300"/>
            <a:ext cx="5715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1875" b="0">
                <a:latin typeface="Montserrat"/>
                <a:ea typeface="Source Han Sans CN"/>
                <a:cs typeface="Montserrat"/>
              </a:defRPr>
            </a:pPr>
            <a:r>
              <a:rPr lang="zh-CN" sz="1875" b="0" i="0" dirty="0">
                <a:solidFill>
                  <a:srgbClr val="6D6A66"/>
                </a:solidFill>
                <a:latin typeface="Montserrat"/>
                <a:ea typeface="Source Han Sans CN"/>
                <a:cs typeface="Montserrat"/>
              </a:rPr>
              <a:t>选一个小变化就够了。</a:t>
            </a:r>
            <a:endParaRPr lang="zh-CN" sz="1875"/>
          </a:p>
        </p:txBody>
      </p:sp>
      <p:sp>
        <p:nvSpPr>
          <p:cNvPr id="5" name="">
            <a:extLst>
              <a:ext uri="{FF2B5EF4-FFF2-40B4-BE49-F238E27FC236}">
                <ns2:creationId id="{CE4D6FE8-3D6B-4A6A-84F8-7A2A2B2EAD71}"/>
              </a:ext>
            </a:extLst>
          </p:cNvPr>
          <p:cNvSpPr>
            <a:spLocks noGrp="1"/>
          </p:cNvSpPr>
          <p:nvPr/>
        </p:nvSpPr>
        <p:spPr>
          <a:xfrm>
            <a:off x="11163300" y="6353175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r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9B9184"/>
                </a:solidFill>
                <a:latin typeface="Montserrat"/>
                <a:ea typeface="Source Han Sans CN"/>
                <a:cs typeface="Montserrat"/>
              </a:rPr>
              <a:t>09</a:t>
            </a:r>
            <a:endParaRPr lang="zh-CN" sz="975"/>
          </a:p>
        </p:txBody>
      </p:sp>
      <p:sp>
        <p:nvSpPr>
          <p:cNvPr id="7" name="v10-p9-new1">
            <a:extLst>
              <a:ext uri="{FF2B5EF4-FFF2-40B4-BE49-F238E27FC236}">
                <ns2:creationId id="{A4E60590-10B7-4FFF-BCDA-F757E12C2FFA}"/>
              </a:ext>
            </a:extLst>
          </p:cNvPr>
          <p:cNvSpPr>
            <a:spLocks noGrp="1"/>
          </p:cNvSpPr>
          <p:nvPr/>
        </p:nvSpPr>
        <p:spPr>
          <a:xfrm>
            <a:off x="762000" y="6562725"/>
            <a:ext cx="84772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74716B"/>
                </a:solidFill>
                <a:latin typeface="Montserrat"/>
                <a:ea typeface="Source Han Sans CN"/>
                <a:cs typeface="Montserrat"/>
              </a:rPr>
              <a:t>Impromptu Speech Speechcraft by Sing</a:t>
            </a:r>
            <a:endParaRPr lang="zh-CN" sz="975"/>
          </a:p>
        </p:txBody>
      </p:sp>
    </p:spTree>
    <p:extLst>
      <p:ext uri="{BB962C8B-B14F-4D97-AF65-F5344CB8AC3E}">
        <ns3:creationId val="670171449"/>
      </p:ext>
    </p:extLst>
  </p:cSld>
  <p:clrMapOvr>
    <a:overrideClrMapping accent1="accent1" accent2="accent2" accent3="accent3" accent4="accent4" accent5="accent5" accent6="accent6" bg1="lt1" tx1="dk1" bg2="lt2" tx2="dk2" hlink="accent6" folHlink="accent6"/>
  </p:clrMapOvr>
</p:sld>
</file>

<file path=ppt/slides/slide10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bg>
      <p:bgPr>
        <a:solidFill>
          <a:srgbClr val="090C12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2" name="v10-p10-new1">
            <a:extLst>
              <a:ext uri="{FF2B5EF4-FFF2-40B4-BE49-F238E27FC236}">
                <ns2:creationId id="{318C8E06-B727-48CD-9CE9-6D93CCEFBBE2}"/>
              </a:ext>
            </a:extLst>
          </p:cNvPr>
          <p:cNvSpPr>
            <a:spLocks noGrp="1"/>
          </p:cNvSpPr>
          <p:nvPr/>
        </p:nvSpPr>
        <p:spPr>
          <a:xfrm>
            <a:off x="762000" y="419100"/>
            <a:ext cx="102870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050" b="0">
                <a:latin typeface="Montserrat"/>
                <a:ea typeface="Source Han Sans CN"/>
                <a:cs typeface="Montserrat"/>
              </a:defRPr>
            </a:pPr>
            <a:r>
              <a:rPr lang="zh-CN" sz="105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第一轮练习　两人一组　每人</a:t>
            </a:r>
            <a:r>
              <a:rPr lang="zh-CN" sz="105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30</a:t>
            </a:r>
            <a:r>
              <a:rPr lang="zh-CN" sz="105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—</a:t>
            </a:r>
            <a:r>
              <a:rPr lang="zh-CN" sz="105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60</a:t>
            </a:r>
            <a:r>
              <a:rPr lang="zh-CN" sz="105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秒</a:t>
            </a:r>
            <a:endParaRPr lang="zh-CN" sz="1050"/>
          </a:p>
        </p:txBody>
      </p:sp>
      <p:sp>
        <p:nvSpPr>
          <p:cNvPr id="3" name="v10-p10-new2">
            <a:extLst>
              <a:ext uri="{FF2B5EF4-FFF2-40B4-BE49-F238E27FC236}">
                <ns2:creationId id="{E58E404E-1BE3-4D75-A35E-50A6D62140AE}"/>
              </a:ext>
            </a:extLst>
          </p:cNvPr>
          <p:cNvSpPr>
            <a:spLocks noGrp="1"/>
          </p:cNvSpPr>
          <p:nvPr/>
        </p:nvSpPr>
        <p:spPr>
          <a:xfrm>
            <a:off x="762000" y="762000"/>
            <a:ext cx="10668000" cy="1104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700" b="1">
                <a:latin typeface="Montserrat"/>
                <a:ea typeface="Source Han Serif CN"/>
                <a:cs typeface="Montserrat"/>
              </a:defRPr>
            </a:pPr>
            <a:r>
              <a:rPr lang="zh-CN" sz="2700" b="1" i="0" dirty="0">
                <a:solidFill>
                  <a:srgbClr val="F3EEE5"/>
                </a:solidFill>
                <a:latin typeface="Montserrat"/>
                <a:ea typeface="Source Han Serif CN"/>
                <a:cs typeface="Montserrat"/>
              </a:rPr>
              <a:t>最近，有没有哪件事</a:t>
            </a:r>
            <a:endParaRPr lang="zh-CN" sz="2700"/>
          </a:p>
          <a:p>
            <a:pPr algn="l">
              <a:lnSpc>
                <a:spcPct val="112000"/>
              </a:lnSpc>
              <a:buNone/>
              <a:defRPr sz="2700" b="1">
                <a:latin typeface="Montserrat"/>
                <a:ea typeface="Source Han Serif CN"/>
                <a:cs typeface="Montserrat"/>
              </a:defRPr>
            </a:pPr>
            <a:r>
              <a:rPr lang="zh-CN" sz="2700" b="1" i="0" dirty="0">
                <a:solidFill>
                  <a:srgbClr val="F3EEE5"/>
                </a:solidFill>
                <a:latin typeface="Montserrat"/>
                <a:ea typeface="Source Han Serif CN"/>
                <a:cs typeface="Montserrat"/>
              </a:rPr>
              <a:t>让你改变了原来的想法？</a:t>
            </a:r>
            <a:endParaRPr lang="zh-CN" sz="2700"/>
          </a:p>
        </p:txBody>
      </p:sp>
      <p:sp>
        <p:nvSpPr>
          <p:cNvPr id="4" name="v10-p10-new3">
            <a:extLst>
              <a:ext uri="{FF2B5EF4-FFF2-40B4-BE49-F238E27FC236}">
                <ns2:creationId id="{619DC15F-7709-4F67-9D2F-3FA4B2E6BB0B}"/>
              </a:ext>
            </a:extLst>
          </p:cNvPr>
          <p:cNvSpPr>
            <a:spLocks noGrp="1"/>
          </p:cNvSpPr>
          <p:nvPr/>
        </p:nvSpPr>
        <p:spPr>
          <a:xfrm>
            <a:off x="857250" y="2362200"/>
            <a:ext cx="4762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550" b="1">
                <a:latin typeface="Montserrat"/>
                <a:ea typeface="Source Han Serif CN"/>
                <a:cs typeface="Montserrat"/>
              </a:defRPr>
            </a:pPr>
            <a:r>
              <a:rPr lang="zh-CN" sz="2550" b="1" i="0" dirty="0">
                <a:solidFill>
                  <a:srgbClr val="F2A33B"/>
                </a:solidFill>
                <a:latin typeface="Montserrat"/>
                <a:ea typeface="Source Han Serif CN"/>
                <a:cs typeface="Montserrat"/>
              </a:rPr>
              <a:t>说的人</a:t>
            </a:r>
            <a:endParaRPr lang="zh-CN" sz="2550"/>
          </a:p>
        </p:txBody>
      </p:sp>
      <p:sp>
        <p:nvSpPr>
          <p:cNvPr id="5" name="v10-p10-new4">
            <a:extLst>
              <a:ext uri="{FF2B5EF4-FFF2-40B4-BE49-F238E27FC236}">
                <ns2:creationId id="{E1D5C5C8-E3E7-4673-9C03-0D22E38571A1}"/>
              </a:ext>
            </a:extLst>
          </p:cNvPr>
          <p:cNvSpPr>
            <a:spLocks noGrp="1"/>
          </p:cNvSpPr>
          <p:nvPr/>
        </p:nvSpPr>
        <p:spPr>
          <a:xfrm>
            <a:off x="857250" y="3152775"/>
            <a:ext cx="5143500" cy="1543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100" b="0">
                <a:latin typeface="Montserrat"/>
                <a:ea typeface="Source Han Sans CN"/>
                <a:cs typeface="Montserrat"/>
              </a:defRPr>
            </a:pPr>
            <a:r>
              <a:rPr lang="zh-CN" sz="2100" b="0" i="0" dirty="0">
                <a:solidFill>
                  <a:srgbClr val="F3EEE5"/>
                </a:solidFill>
                <a:latin typeface="Montserrat"/>
                <a:ea typeface="Source Han Sans CN"/>
                <a:cs typeface="Montserrat"/>
              </a:rPr>
              <a:t>原来怎么想，现在怎么想？</a:t>
            </a:r>
            <a:endParaRPr lang="zh-CN" sz="2100"/>
          </a:p>
          <a:p>
            <a:pPr algn="l">
              <a:lnSpc>
                <a:spcPct val="112000"/>
              </a:lnSpc>
              <a:buNone/>
              <a:defRPr sz="2100" b="0">
                <a:latin typeface="Montserrat"/>
                <a:ea typeface="Source Han Sans CN"/>
                <a:cs typeface="Montserrat"/>
              </a:defRPr>
            </a:pPr>
            <a:r>
              <a:rPr lang="zh-CN" sz="2100" b="0" i="0" dirty="0">
                <a:solidFill>
                  <a:srgbClr val="F3EEE5"/>
                </a:solidFill>
                <a:latin typeface="Montserrat"/>
                <a:ea typeface="Source Han Sans CN"/>
                <a:cs typeface="Montserrat"/>
              </a:rPr>
              <a:t>给一个理由或具体场景。</a:t>
            </a:r>
            <a:endParaRPr lang="zh-CN" sz="2100"/>
          </a:p>
          <a:p>
            <a:pPr algn="l">
              <a:lnSpc>
                <a:spcPct val="112000"/>
              </a:lnSpc>
              <a:buNone/>
              <a:defRPr sz="2100" b="0">
                <a:latin typeface="Montserrat"/>
                <a:ea typeface="Source Han Sans CN"/>
                <a:cs typeface="Montserrat"/>
              </a:defRPr>
            </a:pPr>
            <a:r>
              <a:rPr lang="zh-CN" sz="2100" b="0" i="0" dirty="0">
                <a:solidFill>
                  <a:srgbClr val="F3EEE5"/>
                </a:solidFill>
                <a:latin typeface="Montserrat"/>
                <a:ea typeface="Source Han Sans CN"/>
                <a:cs typeface="Montserrat"/>
              </a:rPr>
              <a:t>这次改变对你意味着什么？</a:t>
            </a:r>
            <a:endParaRPr lang="zh-CN" sz="2100"/>
          </a:p>
        </p:txBody>
      </p:sp>
      <p:sp>
        <p:nvSpPr>
          <p:cNvPr id="6" name="v10-p10-new5">
            <a:extLst>
              <a:ext uri="{FF2B5EF4-FFF2-40B4-BE49-F238E27FC236}">
                <ns2:creationId id="{0EF76A28-D6ED-4D13-A990-EF305023D4F3}"/>
              </a:ext>
            </a:extLst>
          </p:cNvPr>
          <p:cNvSpPr>
            <a:spLocks noGrp="1"/>
          </p:cNvSpPr>
          <p:nvPr/>
        </p:nvSpPr>
        <p:spPr>
          <a:xfrm>
            <a:off x="6858000" y="2362200"/>
            <a:ext cx="4381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550" b="1">
                <a:latin typeface="Montserrat"/>
                <a:ea typeface="Source Han Serif CN"/>
                <a:cs typeface="Montserrat"/>
              </a:defRPr>
            </a:pPr>
            <a:r>
              <a:rPr lang="zh-CN" sz="2550" b="1" i="0" dirty="0">
                <a:solidFill>
                  <a:srgbClr val="86DDD5"/>
                </a:solidFill>
                <a:latin typeface="Montserrat"/>
                <a:ea typeface="Source Han Serif CN"/>
                <a:cs typeface="Montserrat"/>
              </a:rPr>
              <a:t>听的人</a:t>
            </a:r>
            <a:endParaRPr lang="zh-CN" sz="2550"/>
          </a:p>
        </p:txBody>
      </p:sp>
      <p:sp>
        <p:nvSpPr>
          <p:cNvPr id="7" name="v10-p10-new6">
            <a:extLst>
              <a:ext uri="{FF2B5EF4-FFF2-40B4-BE49-F238E27FC236}">
                <ns2:creationId id="{0911A28D-544D-492C-93A7-E2ABFDC66D2F}"/>
              </a:ext>
            </a:extLst>
          </p:cNvPr>
          <p:cNvSpPr>
            <a:spLocks noGrp="1"/>
          </p:cNvSpPr>
          <p:nvPr/>
        </p:nvSpPr>
        <p:spPr>
          <a:xfrm>
            <a:off x="6858000" y="3152775"/>
            <a:ext cx="4476750" cy="1381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100" b="0">
                <a:latin typeface="Montserrat"/>
                <a:ea typeface="Source Han Sans CN"/>
                <a:cs typeface="Montserrat"/>
              </a:defRPr>
            </a:pPr>
            <a:r>
              <a:rPr lang="zh-CN" sz="2100" b="0" i="0" dirty="0">
                <a:solidFill>
                  <a:srgbClr val="F3EEE5"/>
                </a:solidFill>
                <a:latin typeface="Montserrat"/>
                <a:ea typeface="Source Han Sans CN"/>
                <a:cs typeface="Montserrat"/>
              </a:rPr>
              <a:t>只回应一句：</a:t>
            </a:r>
            <a:endParaRPr lang="zh-CN" sz="2100"/>
          </a:p>
          <a:p>
            <a:pPr algn="l">
              <a:lnSpc>
                <a:spcPct val="112000"/>
              </a:lnSpc>
              <a:buNone/>
              <a:defRPr sz="2100" b="0">
                <a:latin typeface="Montserrat"/>
                <a:ea typeface="Source Han Sans CN"/>
                <a:cs typeface="Montserrat"/>
              </a:defRPr>
            </a:pPr>
            <a:r>
              <a:rPr lang="zh-CN" sz="2100" b="0" i="0" dirty="0">
                <a:solidFill>
                  <a:srgbClr val="F3EEE5"/>
                </a:solidFill>
                <a:latin typeface="Montserrat"/>
                <a:ea typeface="Source Han Sans CN"/>
                <a:cs typeface="Montserrat"/>
              </a:rPr>
              <a:t>“我听到你改变的是……”</a:t>
            </a:r>
            <a:endParaRPr lang="zh-CN" sz="2100"/>
          </a:p>
        </p:txBody>
      </p:sp>
      <p:sp>
        <p:nvSpPr>
          <p:cNvPr id="8" name="v10-p10-new7">
            <a:extLst>
              <a:ext uri="{FF2B5EF4-FFF2-40B4-BE49-F238E27FC236}">
                <ns2:creationId id="{94C68106-E05D-4A5C-8268-31425446EA69}"/>
              </a:ext>
            </a:extLst>
          </p:cNvPr>
          <p:cNvSpPr>
            <a:spLocks noGrp="1"/>
          </p:cNvSpPr>
          <p:nvPr/>
        </p:nvSpPr>
        <p:spPr>
          <a:xfrm>
            <a:off x="1143000" y="5619750"/>
            <a:ext cx="9906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buNone/>
              <a:defRPr sz="1800" b="0">
                <a:latin typeface="Montserrat"/>
                <a:ea typeface="Source Han Sans CN"/>
                <a:cs typeface="Montserrat"/>
              </a:defRPr>
            </a:pPr>
            <a:r>
              <a:rPr lang="zh-CN" sz="1800" b="0" i="0" dirty="0">
                <a:solidFill>
                  <a:srgbClr val="F3EEE5"/>
                </a:solidFill>
                <a:latin typeface="Montserrat"/>
                <a:ea typeface="Source Han Sans CN"/>
                <a:cs typeface="Montserrat"/>
              </a:rPr>
              <a:t>10</a:t>
            </a:r>
            <a:r>
              <a:rPr lang="zh-CN" sz="1800" b="0" i="0" dirty="0">
                <a:solidFill>
                  <a:srgbClr val="F3EEE5"/>
                </a:solidFill>
                <a:latin typeface="Montserrat"/>
                <a:ea typeface="Source Han Sans CN"/>
                <a:cs typeface="Montserrat"/>
              </a:rPr>
              <a:t>秒准备　</a:t>
            </a:r>
            <a:r>
              <a:rPr lang="zh-CN" sz="1800" b="0" i="0" dirty="0">
                <a:solidFill>
                  <a:srgbClr val="F3EEE5"/>
                </a:solidFill>
                <a:latin typeface="Montserrat"/>
                <a:ea typeface="Source Han Sans CN"/>
                <a:cs typeface="Montserrat"/>
              </a:rPr>
              <a:t>A</a:t>
            </a:r>
            <a:r>
              <a:rPr lang="zh-CN" sz="1800" b="0" i="0" dirty="0">
                <a:solidFill>
                  <a:srgbClr val="F3EEE5"/>
                </a:solidFill>
                <a:latin typeface="Montserrat"/>
                <a:ea typeface="Source Han Sans CN"/>
                <a:cs typeface="Montserrat"/>
              </a:rPr>
              <a:t>表达　一句反馈　交换</a:t>
            </a:r>
            <a:endParaRPr lang="zh-CN" sz="1800"/>
          </a:p>
        </p:txBody>
      </p:sp>
      <p:sp>
        <p:nvSpPr>
          <p:cNvPr id="9" name="v10-p10-new8">
            <a:extLst>
              <a:ext uri="{FF2B5EF4-FFF2-40B4-BE49-F238E27FC236}">
                <ns2:creationId id="{CFCB730B-AA2C-4F38-9D43-8D54CF220E71}"/>
              </a:ext>
            </a:extLst>
          </p:cNvPr>
          <p:cNvSpPr>
            <a:spLocks noGrp="1"/>
          </p:cNvSpPr>
          <p:nvPr/>
        </p:nvSpPr>
        <p:spPr>
          <a:xfrm>
            <a:off x="762000" y="6562725"/>
            <a:ext cx="84772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B0B5BE"/>
                </a:solidFill>
                <a:latin typeface="Montserrat"/>
                <a:ea typeface="Source Han Sans CN"/>
                <a:cs typeface="Montserrat"/>
              </a:rPr>
              <a:t>Impromptu Speech Speechcraft by Sing</a:t>
            </a:r>
            <a:endParaRPr lang="zh-CN" sz="975"/>
          </a:p>
        </p:txBody>
      </p:sp>
      <p:sp>
        <p:nvSpPr>
          <p:cNvPr id="10" name="v10-p10-new9">
            <a:extLst>
              <a:ext uri="{FF2B5EF4-FFF2-40B4-BE49-F238E27FC236}">
                <ns2:creationId id="{98B045F0-1599-4F27-8498-9F0D00C13C4D}"/>
              </a:ext>
            </a:extLst>
          </p:cNvPr>
          <p:cNvSpPr>
            <a:spLocks noGrp="1"/>
          </p:cNvSpPr>
          <p:nvPr/>
        </p:nvSpPr>
        <p:spPr>
          <a:xfrm>
            <a:off x="11163300" y="6496050"/>
            <a:ext cx="457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B0B5BE"/>
                </a:solidFill>
                <a:latin typeface="Montserrat"/>
                <a:ea typeface="Source Han Sans CN"/>
                <a:cs typeface="Montserrat"/>
              </a:rPr>
              <a:t>10</a:t>
            </a:r>
            <a:endParaRPr lang="zh-CN" sz="975"/>
          </a:p>
        </p:txBody>
      </p:sp>
    </p:spTree>
    <p:extLst>
      <p:ext uri="{BB962C8B-B14F-4D97-AF65-F5344CB8AC3E}">
        <ns3:creationId val="711134366"/>
      </p:ext>
    </p:extLst>
  </p:cSld>
  <p:clrMapOvr>
    <a:overrideClrMapping accent1="accent1" accent2="accent2" accent3="accent3" accent4="accent4" accent5="accent5" accent6="accent6" bg1="lt1" tx1="dk1" bg2="lt2" tx2="dk2" hlink="hlink" folHlink="folHlink"/>
  </p:clrMapOvr>
</p:sld>
</file>

<file path=ppt/slides/slide11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090C12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13" name="">
            <a:extLst>
              <a:ext uri="{FF2B5EF4-FFF2-40B4-BE49-F238E27FC236}">
                <ns2:creationId id="{48BDB845-9E1B-4B51-9ECE-FC6B0DB85920}"/>
              </a:ext>
            </a:extLst>
          </p:cNvPr>
          <p:cNvPicPr>
            <a:picLocks noChangeAspect="1"/>
          </p:cNvPicPr>
          <p:nvPr/>
        </p:nvPicPr>
        <p:blipFill>
          <a:blip r:embed="R70a97ef077594362"/>
          <a:srcRect l="22222" t="0" r="22222" b="0"/>
          <a:stretch>
            <a:fillRect l="0" t="0" r="0" b="0"/>
          </a:stretch>
        </p:blipFill>
        <p:spPr>
          <a:xfrm>
            <a:off x="0" y="0"/>
            <a:ext cx="5715000" cy="6858000"/>
          </a:xfrm>
          <a:prstGeom prst="rect">
            <a:avLst/>
          </a:prstGeom>
        </p:spPr>
      </p:pic>
      <p:sp>
        <p:nvSpPr>
          <p:cNvPr id="2" name="">
            <a:extLst>
              <a:ext uri="{FF2B5EF4-FFF2-40B4-BE49-F238E27FC236}">
                <ns2:creationId id="{6E6431E4-B4F4-4537-9D62-352D3791FA7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5715000" cy="6858000"/>
          </a:xfrm>
          <a:prstGeom prst="rect">
            <a:avLst/>
          </a:prstGeom>
          <a:solidFill>
            <a:srgbClr val="090C12">
              <a:alpha val="38000"/>
            </a:srgbClr>
          </a:solidFill>
          <a:ln w="0">
            <a:noFill/>
            <a:prstDash val="solid"/>
          </a:ln>
        </p:spPr>
      </p:sp>
      <p:sp>
        <p:nvSpPr>
          <p:cNvPr id="3" name="">
            <a:extLst>
              <a:ext uri="{FF2B5EF4-FFF2-40B4-BE49-F238E27FC236}">
                <ns2:creationId id="{A849E3AF-201A-41B7-9EC9-5F7A99B5A0A2}"/>
              </a:ext>
            </a:extLst>
          </p:cNvPr>
          <p:cNvSpPr>
            <a:spLocks noGrp="1"/>
          </p:cNvSpPr>
          <p:nvPr/>
        </p:nvSpPr>
        <p:spPr>
          <a:xfrm>
            <a:off x="4857750" y="0"/>
            <a:ext cx="2095500" cy="6858000"/>
          </a:xfrm>
          <a:prstGeom prst="rect">
            <a:avLst/>
          </a:prstGeom>
          <a:gradFill>
            <a:gsLst>
              <a:gs pos="0">
                <a:srgbClr val="090C12">
                  <a:alpha val="0"/>
                </a:srgbClr>
              </a:gs>
              <a:gs pos="100000">
                <a:srgbClr val="090C12"/>
              </a:gs>
            </a:gsLst>
            <a:lin ang="0"/>
          </a:gradFill>
          <a:ln w="0">
            <a:noFill/>
            <a:prstDash val="solid"/>
          </a:ln>
        </p:spPr>
      </p:sp>
      <p:sp>
        <p:nvSpPr>
          <p:cNvPr id="4" name="">
            <a:extLst>
              <a:ext uri="{FF2B5EF4-FFF2-40B4-BE49-F238E27FC236}">
                <ns2:creationId id="{CACB2DFA-15B5-44E3-93C1-3C00EF837C41}"/>
              </a:ext>
            </a:extLst>
          </p:cNvPr>
          <p:cNvSpPr>
            <a:spLocks noGrp="1"/>
          </p:cNvSpPr>
          <p:nvPr/>
        </p:nvSpPr>
        <p:spPr>
          <a:xfrm>
            <a:off x="6286500" y="800100"/>
            <a:ext cx="5143500" cy="1390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3300" b="1">
                <a:latin typeface="Montserrat"/>
                <a:ea typeface="Source Han Serif CN"/>
                <a:cs typeface="Montserrat"/>
              </a:defRPr>
            </a:pPr>
            <a:r>
              <a:rPr lang="zh-CN" sz="3300" b="1" i="0" dirty="0">
                <a:solidFill>
                  <a:srgbClr val="E9E1D6"/>
                </a:solidFill>
                <a:latin typeface="Montserrat"/>
                <a:ea typeface="Source Han Serif CN"/>
                <a:cs typeface="Montserrat"/>
              </a:rPr>
              <a:t>今天的篝火，</a:t>
            </a:r>
            <a:endParaRPr lang="zh-CN" sz="3300"/>
          </a:p>
          <a:p>
            <a:pPr algn="l">
              <a:lnSpc>
                <a:spcPct val="112000"/>
              </a:lnSpc>
              <a:buNone/>
              <a:defRPr sz="3300" b="1">
                <a:latin typeface="Montserrat"/>
                <a:ea typeface="Source Han Serif CN"/>
                <a:cs typeface="Montserrat"/>
              </a:defRPr>
            </a:pPr>
            <a:r>
              <a:rPr lang="zh-CN" sz="3300" b="1" i="0" dirty="0">
                <a:solidFill>
                  <a:srgbClr val="E9E1D6"/>
                </a:solidFill>
                <a:latin typeface="Montserrat"/>
                <a:ea typeface="Source Han Serif CN"/>
                <a:cs typeface="Montserrat"/>
              </a:rPr>
              <a:t>就在日常现场里</a:t>
            </a:r>
            <a:endParaRPr lang="zh-CN" sz="3300"/>
          </a:p>
        </p:txBody>
      </p:sp>
      <p:sp>
        <p:nvSpPr>
          <p:cNvPr id="5" name="">
            <a:extLst>
              <a:ext uri="{FF2B5EF4-FFF2-40B4-BE49-F238E27FC236}">
                <ns2:creationId id="{76FEED33-0D8A-4B35-9DC9-E44890E1CE4F}"/>
              </a:ext>
            </a:extLst>
          </p:cNvPr>
          <p:cNvSpPr>
            <a:spLocks noGrp="1"/>
          </p:cNvSpPr>
          <p:nvPr/>
        </p:nvSpPr>
        <p:spPr>
          <a:xfrm>
            <a:off x="6362700" y="2667000"/>
            <a:ext cx="4953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1575" b="0">
                <a:latin typeface="Montserrat"/>
                <a:ea typeface="Source Han Sans CN"/>
                <a:cs typeface="Montserrat"/>
              </a:defRPr>
            </a:pPr>
            <a:r>
              <a:rPr lang="zh-CN" sz="1575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01</a:t>
            </a:r>
            <a:endParaRPr lang="zh-CN" sz="1575"/>
          </a:p>
        </p:txBody>
      </p:sp>
      <p:sp>
        <p:nvSpPr>
          <p:cNvPr id="6" name="">
            <a:extLst>
              <a:ext uri="{FF2B5EF4-FFF2-40B4-BE49-F238E27FC236}">
                <ns2:creationId id="{4A42DB94-8F4C-4B0D-AF1E-20263AA1BDFE}"/>
              </a:ext>
            </a:extLst>
          </p:cNvPr>
          <p:cNvSpPr>
            <a:spLocks noGrp="1"/>
          </p:cNvSpPr>
          <p:nvPr/>
        </p:nvSpPr>
        <p:spPr>
          <a:xfrm>
            <a:off x="7029450" y="2609850"/>
            <a:ext cx="4191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2025" b="0">
                <a:latin typeface="Montserrat"/>
                <a:ea typeface="Source Han Sans CN"/>
                <a:cs typeface="Montserrat"/>
              </a:defRPr>
            </a:pPr>
            <a:r>
              <a:rPr lang="zh-CN" sz="2025" b="0" i="0" dirty="0">
                <a:solidFill>
                  <a:srgbClr val="E9E1D6"/>
                </a:solidFill>
                <a:latin typeface="Montserrat"/>
                <a:ea typeface="Source Han Sans CN"/>
                <a:cs typeface="Montserrat"/>
              </a:rPr>
              <a:t>会议里被追问</a:t>
            </a:r>
            <a:endParaRPr lang="zh-CN" sz="2025"/>
          </a:p>
        </p:txBody>
      </p:sp>
      <p:sp>
        <p:nvSpPr>
          <p:cNvPr id="7" name="">
            <a:extLst>
              <a:ext uri="{FF2B5EF4-FFF2-40B4-BE49-F238E27FC236}">
                <ns2:creationId id="{ED564CAE-2918-4367-9601-45D76A33AD54}"/>
              </a:ext>
            </a:extLst>
          </p:cNvPr>
          <p:cNvSpPr>
            <a:spLocks noGrp="1"/>
          </p:cNvSpPr>
          <p:nvPr/>
        </p:nvSpPr>
        <p:spPr>
          <a:xfrm>
            <a:off x="6362700" y="3505200"/>
            <a:ext cx="4953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1575" b="0">
                <a:latin typeface="Montserrat"/>
                <a:ea typeface="Source Han Sans CN"/>
                <a:cs typeface="Montserrat"/>
              </a:defRPr>
            </a:pPr>
            <a:r>
              <a:rPr lang="zh-CN" sz="1575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02</a:t>
            </a:r>
            <a:endParaRPr lang="zh-CN" sz="1575"/>
          </a:p>
        </p:txBody>
      </p:sp>
      <p:sp>
        <p:nvSpPr>
          <p:cNvPr id="8" name="">
            <a:extLst>
              <a:ext uri="{FF2B5EF4-FFF2-40B4-BE49-F238E27FC236}">
                <ns2:creationId id="{244FEBCA-5A01-4BA5-A3FC-67C13B1A8B62}"/>
              </a:ext>
            </a:extLst>
          </p:cNvPr>
          <p:cNvSpPr>
            <a:spLocks noGrp="1"/>
          </p:cNvSpPr>
          <p:nvPr/>
        </p:nvSpPr>
        <p:spPr>
          <a:xfrm>
            <a:off x="7029450" y="3448050"/>
            <a:ext cx="4191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2025" b="0">
                <a:latin typeface="Montserrat"/>
                <a:ea typeface="Source Han Sans CN"/>
                <a:cs typeface="Montserrat"/>
              </a:defRPr>
            </a:pPr>
            <a:r>
              <a:rPr lang="zh-CN" sz="2025" b="0" i="0" dirty="0">
                <a:solidFill>
                  <a:srgbClr val="E9E1D6"/>
                </a:solidFill>
                <a:latin typeface="Montserrat"/>
                <a:ea typeface="Source Han Sans CN"/>
                <a:cs typeface="Montserrat"/>
              </a:rPr>
              <a:t>客户临时提出异议</a:t>
            </a:r>
            <a:endParaRPr lang="zh-CN" sz="2025"/>
          </a:p>
        </p:txBody>
      </p:sp>
      <p:sp>
        <p:nvSpPr>
          <p:cNvPr id="9" name="">
            <a:extLst>
              <a:ext uri="{FF2B5EF4-FFF2-40B4-BE49-F238E27FC236}">
                <ns2:creationId id="{04457A85-2B62-417B-B937-664DA8AB976A}"/>
              </a:ext>
            </a:extLst>
          </p:cNvPr>
          <p:cNvSpPr>
            <a:spLocks noGrp="1"/>
          </p:cNvSpPr>
          <p:nvPr/>
        </p:nvSpPr>
        <p:spPr>
          <a:xfrm>
            <a:off x="6362700" y="4343400"/>
            <a:ext cx="4953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1575" b="0">
                <a:latin typeface="Montserrat"/>
                <a:ea typeface="Source Han Sans CN"/>
                <a:cs typeface="Montserrat"/>
              </a:defRPr>
            </a:pPr>
            <a:r>
              <a:rPr lang="zh-CN" sz="1575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03</a:t>
            </a:r>
            <a:endParaRPr lang="zh-CN" sz="1575"/>
          </a:p>
        </p:txBody>
      </p:sp>
      <p:sp>
        <p:nvSpPr>
          <p:cNvPr id="10" name="">
            <a:extLst>
              <a:ext uri="{FF2B5EF4-FFF2-40B4-BE49-F238E27FC236}">
                <ns2:creationId id="{0D21A751-68B2-45A8-96D2-84698036D6F9}"/>
              </a:ext>
            </a:extLst>
          </p:cNvPr>
          <p:cNvSpPr>
            <a:spLocks noGrp="1"/>
          </p:cNvSpPr>
          <p:nvPr/>
        </p:nvSpPr>
        <p:spPr>
          <a:xfrm>
            <a:off x="7029450" y="4286250"/>
            <a:ext cx="4191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2025" b="0">
                <a:latin typeface="Montserrat"/>
                <a:ea typeface="Source Han Sans CN"/>
                <a:cs typeface="Montserrat"/>
              </a:defRPr>
            </a:pPr>
            <a:r>
              <a:rPr lang="zh-CN" sz="2025" b="0" i="0" dirty="0">
                <a:solidFill>
                  <a:srgbClr val="E9E1D6"/>
                </a:solidFill>
                <a:latin typeface="Montserrat"/>
                <a:ea typeface="Source Han Sans CN"/>
                <a:cs typeface="Montserrat"/>
              </a:rPr>
              <a:t>朋友问你真正怎么看</a:t>
            </a:r>
            <a:endParaRPr lang="zh-CN" sz="2025"/>
          </a:p>
        </p:txBody>
      </p:sp>
      <p:sp>
        <p:nvSpPr>
          <p:cNvPr id="11" name="">
            <a:extLst>
              <a:ext uri="{FF2B5EF4-FFF2-40B4-BE49-F238E27FC236}">
                <ns2:creationId id="{9F5EC205-EC53-4F9D-AF4C-5E2A915B2FCC}"/>
              </a:ext>
            </a:extLst>
          </p:cNvPr>
          <p:cNvSpPr>
            <a:spLocks noGrp="1"/>
          </p:cNvSpPr>
          <p:nvPr/>
        </p:nvSpPr>
        <p:spPr>
          <a:xfrm>
            <a:off x="6305550" y="5314950"/>
            <a:ext cx="5095875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1725" b="0">
                <a:latin typeface="Montserrat"/>
                <a:ea typeface="Source Han Sans CN"/>
                <a:cs typeface="Montserrat"/>
              </a:defRPr>
            </a:pPr>
            <a:r>
              <a:rPr lang="zh-CN" sz="1725" b="0" i="0" dirty="0">
                <a:solidFill>
                  <a:srgbClr val="AEB6C2"/>
                </a:solidFill>
                <a:latin typeface="Montserrat"/>
                <a:ea typeface="Source Han Sans CN"/>
                <a:cs typeface="Montserrat"/>
              </a:rPr>
              <a:t>别人会从你的回答里认识你：</a:t>
            </a:r>
            <a:endParaRPr lang="zh-CN" sz="1725"/>
          </a:p>
          <a:p>
            <a:pPr algn="l">
              <a:lnSpc>
                <a:spcPct val="112000"/>
              </a:lnSpc>
              <a:buNone/>
              <a:defRPr sz="1725" b="0">
                <a:latin typeface="Montserrat"/>
                <a:ea typeface="Source Han Sans CN"/>
                <a:cs typeface="Montserrat"/>
              </a:defRPr>
            </a:pPr>
            <a:r>
              <a:rPr lang="zh-CN" sz="1725" b="0" i="0" dirty="0">
                <a:solidFill>
                  <a:srgbClr val="AEB6C2"/>
                </a:solidFill>
                <a:latin typeface="Montserrat"/>
                <a:ea typeface="Source Han Sans CN"/>
                <a:cs typeface="Montserrat"/>
              </a:rPr>
              <a:t>你在意什么，遇到事情会怎么做。</a:t>
            </a:r>
            <a:endParaRPr lang="zh-CN" sz="1725"/>
          </a:p>
        </p:txBody>
      </p:sp>
      <p:sp>
        <p:nvSpPr>
          <p:cNvPr id="12" name="">
            <a:extLst>
              <a:ext uri="{FF2B5EF4-FFF2-40B4-BE49-F238E27FC236}">
                <ns2:creationId id="{7E476E7B-698A-45D4-8C8C-01E5BBD09E68}"/>
              </a:ext>
            </a:extLst>
          </p:cNvPr>
          <p:cNvSpPr>
            <a:spLocks noGrp="1"/>
          </p:cNvSpPr>
          <p:nvPr/>
        </p:nvSpPr>
        <p:spPr>
          <a:xfrm>
            <a:off x="11163300" y="6353175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r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59616E"/>
                </a:solidFill>
                <a:latin typeface="Montserrat"/>
                <a:ea typeface="Source Han Sans CN"/>
                <a:cs typeface="Montserrat"/>
              </a:rPr>
              <a:t>11</a:t>
            </a:r>
            <a:endParaRPr lang="zh-CN" sz="975"/>
          </a:p>
        </p:txBody>
      </p:sp>
      <p:sp>
        <p:nvSpPr>
          <p:cNvPr id="14" name="v10-p11-new1">
            <a:extLst>
              <a:ext uri="{FF2B5EF4-FFF2-40B4-BE49-F238E27FC236}">
                <ns2:creationId id="{9F195E31-684E-43C4-804C-C68A038FE07B}"/>
              </a:ext>
            </a:extLst>
          </p:cNvPr>
          <p:cNvSpPr>
            <a:spLocks noGrp="1"/>
          </p:cNvSpPr>
          <p:nvPr/>
        </p:nvSpPr>
        <p:spPr>
          <a:xfrm>
            <a:off x="6286500" y="6562725"/>
            <a:ext cx="5143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B0B5BE"/>
                </a:solidFill>
                <a:latin typeface="Montserrat"/>
                <a:ea typeface="Source Han Sans CN"/>
                <a:cs typeface="Montserrat"/>
              </a:rPr>
              <a:t>Impromptu Speech Speechcraft by Sing</a:t>
            </a:r>
            <a:endParaRPr lang="zh-CN" sz="975"/>
          </a:p>
        </p:txBody>
      </p:sp>
    </p:spTree>
    <p:extLst>
      <p:ext uri="{BB962C8B-B14F-4D97-AF65-F5344CB8AC3E}">
        <ns4:creationId val="947047787"/>
      </p:ext>
    </p:extLst>
  </p:cSld>
  <p:clrMapOvr>
    <a:overrideClrMapping accent1="accent1" accent2="accent2" accent3="accent3" accent4="accent4" accent5="accent5" accent6="accent6" bg1="lt1" tx1="dk1" bg2="lt2" tx2="dk2" hlink="hlink" folHlink="folHlink"/>
  </p:clrMapOvr>
</p:sld>
</file>

<file path=ppt/slides/slide12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F5EFE5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12" name="">
            <a:extLst>
              <a:ext uri="{FF2B5EF4-FFF2-40B4-BE49-F238E27FC236}">
                <ns2:creationId id="{5C45B9F3-AD32-402A-975A-FA3C8ED168CD}"/>
              </a:ext>
            </a:extLst>
          </p:cNvPr>
          <p:cNvSpPr>
            <a:spLocks noGrp="1"/>
          </p:cNvSpPr>
          <p:nvPr/>
        </p:nvSpPr>
        <p:spPr>
          <a:xfrm>
            <a:off x="704850" y="41910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1050" b="0">
                <a:latin typeface="Montserrat"/>
                <a:ea typeface="Source Han Sans CN"/>
                <a:cs typeface="Montserrat"/>
              </a:defRPr>
            </a:pPr>
            <a:r>
              <a:rPr lang="zh-CN" sz="105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一本把即兴表达当作领导力训练的书</a:t>
            </a:r>
            <a:endParaRPr lang="zh-CN" sz="1050"/>
          </a:p>
        </p:txBody>
      </p:sp>
      <p:sp>
        <p:nvSpPr>
          <p:cNvPr id="2" name="">
            <a:extLst>
              <a:ext uri="{FF2B5EF4-FFF2-40B4-BE49-F238E27FC236}">
                <ns2:creationId id="{BC9B150C-2849-4BE0-8234-420D4F98D17F}"/>
              </a:ext>
            </a:extLst>
          </p:cNvPr>
          <p:cNvSpPr>
            <a:spLocks noGrp="1"/>
          </p:cNvSpPr>
          <p:nvPr/>
        </p:nvSpPr>
        <p:spPr>
          <a:xfrm>
            <a:off x="685800" y="742950"/>
            <a:ext cx="1066800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3150" b="1">
                <a:latin typeface="Montserrat"/>
                <a:ea typeface="Source Han Serif CN"/>
                <a:cs typeface="Montserrat"/>
              </a:defRPr>
            </a:pPr>
            <a:r>
              <a:rPr lang="zh-CN" sz="3150" b="1" i="0" dirty="0">
                <a:solidFill>
                  <a:srgbClr val="1C1A18"/>
                </a:solidFill>
                <a:latin typeface="Montserrat"/>
                <a:ea typeface="Source Han Serif CN"/>
                <a:cs typeface="Montserrat"/>
              </a:rPr>
              <a:t>即兴表达，也能练习领导力</a:t>
            </a:r>
            <a:endParaRPr lang="zh-CN" sz="3150"/>
          </a:p>
        </p:txBody>
      </p:sp>
      <p:sp>
        <p:nvSpPr>
          <p:cNvPr id="3" name="">
            <a:extLst>
              <a:ext uri="{FF2B5EF4-FFF2-40B4-BE49-F238E27FC236}">
                <ns2:creationId id="{78CBE49E-EC04-4F44-B96E-635B1900AB43}"/>
              </a:ext>
            </a:extLst>
          </p:cNvPr>
          <p:cNvSpPr>
            <a:spLocks noGrp="1"/>
          </p:cNvSpPr>
          <p:nvPr/>
        </p:nvSpPr>
        <p:spPr>
          <a:xfrm>
            <a:off x="685800" y="1485900"/>
            <a:ext cx="685800" cy="47625"/>
          </a:xfrm>
          <a:prstGeom prst="rect">
            <a:avLst/>
          </a:prstGeom>
          <a:solidFill>
            <a:srgbClr val="F2A33B"/>
          </a:solidFill>
          <a:ln w="0">
            <a:noFill/>
            <a:prstDash val="solid"/>
          </a:ln>
        </p:spPr>
      </p:sp>
      <p:sp>
        <p:nvSpPr>
          <p:cNvPr id="4" name="">
            <a:extLst>
              <a:ext uri="{FF2B5EF4-FFF2-40B4-BE49-F238E27FC236}">
                <ns2:creationId id="{37863730-CCAF-4CC6-AD0A-558A7FB9ADF9}"/>
              </a:ext>
            </a:extLst>
          </p:cNvPr>
          <p:cNvSpPr>
            <a:spLocks noGrp="1"/>
          </p:cNvSpPr>
          <p:nvPr/>
        </p:nvSpPr>
        <p:spPr>
          <a:xfrm>
            <a:off x="11163300" y="6353175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r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9B9184"/>
                </a:solidFill>
                <a:latin typeface="Montserrat"/>
                <a:ea typeface="Source Han Sans CN"/>
                <a:cs typeface="Montserrat"/>
              </a:rPr>
              <a:t>12</a:t>
            </a:r>
            <a:endParaRPr lang="zh-CN" sz="975"/>
          </a:p>
        </p:txBody>
      </p:sp>
      <p:pic>
        <p:nvPicPr>
          <p:cNvPr id="5" name="">
            <a:extLst>
              <a:ext uri="{FF2B5EF4-FFF2-40B4-BE49-F238E27FC236}">
                <ns2:creationId id="{EAABE712-DE18-4B0D-BC9F-89A4ACE770F7}"/>
              </a:ext>
            </a:extLst>
          </p:cNvPr>
          <p:cNvPicPr>
            <a:picLocks noChangeAspect="1"/>
          </p:cNvPicPr>
          <p:nvPr/>
        </p:nvPicPr>
        <p:blipFill>
          <a:blip r:embed="Rfda8999c1501412b"/>
          <a:srcRect l="12000" t="0" r="12000" b="0"/>
          <a:stretch/>
        </p:blipFill>
        <p:spPr>
          <a:xfrm flipH="0" flipV="0">
            <a:off x="914400" y="1939925"/>
            <a:ext cx="2381250" cy="3492500"/>
          </a:xfrm>
          <a:prstGeom prst="rect">
            <a:avLst/>
          </a:prstGeom>
        </p:spPr>
      </p:pic>
      <p:sp>
        <p:nvSpPr>
          <p:cNvPr id="6" name="">
            <a:extLst>
              <a:ext uri="{FF2B5EF4-FFF2-40B4-BE49-F238E27FC236}">
                <ns2:creationId id="{38A46DD4-2C32-4E05-ADB7-FB47663D8CCD}"/>
              </a:ext>
            </a:extLst>
          </p:cNvPr>
          <p:cNvSpPr>
            <a:spLocks noGrp="1"/>
          </p:cNvSpPr>
          <p:nvPr/>
        </p:nvSpPr>
        <p:spPr>
          <a:xfrm>
            <a:off x="3924300" y="1924050"/>
            <a:ext cx="6858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1875" b="0">
                <a:latin typeface="Montserrat"/>
                <a:ea typeface="Source Han Sans CN"/>
                <a:cs typeface="Montserrat"/>
              </a:defRPr>
            </a:pPr>
            <a:r>
              <a:rPr lang="zh-CN" sz="1875" b="0" i="0" dirty="0">
                <a:solidFill>
                  <a:srgbClr val="1C1A18"/>
                </a:solidFill>
                <a:latin typeface="Montserrat"/>
                <a:ea typeface="Source Han Sans CN"/>
                <a:cs typeface="Montserrat"/>
              </a:rPr>
              <a:t>Judith Humphrey</a:t>
            </a:r>
            <a:endParaRPr lang="zh-CN" sz="1875"/>
          </a:p>
        </p:txBody>
      </p:sp>
      <p:sp>
        <p:nvSpPr>
          <p:cNvPr id="7" name="">
            <a:extLst>
              <a:ext uri="{FF2B5EF4-FFF2-40B4-BE49-F238E27FC236}">
                <ns2:creationId id="{FBF07E53-422F-4A94-A273-F132874FA62C}"/>
              </a:ext>
            </a:extLst>
          </p:cNvPr>
          <p:cNvSpPr>
            <a:spLocks noGrp="1"/>
          </p:cNvSpPr>
          <p:nvPr/>
        </p:nvSpPr>
        <p:spPr>
          <a:xfrm>
            <a:off x="3924300" y="2381250"/>
            <a:ext cx="70485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1275" b="0">
                <a:latin typeface="Montserrat"/>
                <a:ea typeface="Source Han Sans CN"/>
                <a:cs typeface="Montserrat"/>
              </a:defRPr>
            </a:pPr>
            <a:r>
              <a:rPr lang="zh-CN" sz="1275" b="0" i="0" dirty="0">
                <a:solidFill>
                  <a:srgbClr val="6D6A66"/>
                </a:solidFill>
                <a:latin typeface="Montserrat"/>
                <a:ea typeface="Source Han Sans CN"/>
                <a:cs typeface="Montserrat"/>
              </a:rPr>
              <a:t>Impromptu: Leading in the Moment</a:t>
            </a:r>
            <a:endParaRPr lang="zh-CN" sz="1275"/>
          </a:p>
          <a:p>
            <a:pPr algn="l">
              <a:lnSpc>
                <a:spcPct val="112000"/>
              </a:lnSpc>
              <a:buNone/>
              <a:defRPr sz="1275" b="0">
                <a:latin typeface="Montserrat"/>
                <a:ea typeface="Source Han Sans CN"/>
                <a:cs typeface="Montserrat"/>
              </a:defRPr>
            </a:pPr>
            <a:r>
              <a:rPr lang="zh-CN" sz="1275" b="0" i="0" dirty="0">
                <a:solidFill>
                  <a:srgbClr val="6D6A66"/>
                </a:solidFill>
                <a:latin typeface="Montserrat"/>
                <a:ea typeface="Source Han Sans CN"/>
                <a:cs typeface="Montserrat"/>
              </a:rPr>
              <a:t>Wiley, 2017</a:t>
            </a:r>
            <a:endParaRPr lang="zh-CN" sz="1275"/>
          </a:p>
        </p:txBody>
      </p:sp>
      <p:sp>
        <p:nvSpPr>
          <p:cNvPr id="8" name="">
            <a:extLst>
              <a:ext uri="{FF2B5EF4-FFF2-40B4-BE49-F238E27FC236}">
                <ns2:creationId id="{BB89E7FB-9C6D-4149-B967-1A31F8D153D9}"/>
              </a:ext>
            </a:extLst>
          </p:cNvPr>
          <p:cNvSpPr>
            <a:spLocks noGrp="1"/>
          </p:cNvSpPr>
          <p:nvPr/>
        </p:nvSpPr>
        <p:spPr>
          <a:xfrm>
            <a:off x="3905250" y="3133725"/>
            <a:ext cx="57150" cy="1047750"/>
          </a:xfrm>
          <a:prstGeom prst="rect">
            <a:avLst/>
          </a:prstGeom>
          <a:solidFill>
            <a:srgbClr val="F9783D"/>
          </a:solidFill>
          <a:ln w="0">
            <a:noFill/>
            <a:prstDash val="solid"/>
          </a:ln>
        </p:spPr>
      </p:sp>
      <p:sp>
        <p:nvSpPr>
          <p:cNvPr id="9" name="">
            <a:extLst>
              <a:ext uri="{FF2B5EF4-FFF2-40B4-BE49-F238E27FC236}">
                <ns2:creationId id="{A065A697-428E-4359-95D2-0594D4EDC81C}"/>
              </a:ext>
            </a:extLst>
          </p:cNvPr>
          <p:cNvSpPr>
            <a:spLocks noGrp="1"/>
          </p:cNvSpPr>
          <p:nvPr/>
        </p:nvSpPr>
        <p:spPr>
          <a:xfrm>
            <a:off x="4171950" y="3276600"/>
            <a:ext cx="6858000" cy="1295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2550" b="1">
                <a:latin typeface="Montserrat"/>
                <a:ea typeface="Source Han Serif CN"/>
                <a:cs typeface="Montserrat"/>
              </a:defRPr>
            </a:pPr>
            <a:r>
              <a:rPr lang="zh-CN" sz="2550" b="1" i="0" dirty="0">
                <a:solidFill>
                  <a:srgbClr val="1C1A18"/>
                </a:solidFill>
                <a:latin typeface="Montserrat"/>
                <a:ea typeface="Source Han Serif CN"/>
                <a:cs typeface="Montserrat"/>
              </a:rPr>
              <a:t>真正要提前练熟的，</a:t>
            </a:r>
            <a:endParaRPr lang="zh-CN" sz="2550"/>
          </a:p>
          <a:p>
            <a:pPr algn="l">
              <a:lnSpc>
                <a:spcPct val="112000"/>
              </a:lnSpc>
              <a:buNone/>
              <a:defRPr sz="2550" b="1">
                <a:latin typeface="Montserrat"/>
                <a:ea typeface="Source Han Serif CN"/>
                <a:cs typeface="Montserrat"/>
              </a:defRPr>
            </a:pPr>
            <a:r>
              <a:rPr lang="zh-CN" sz="2550" b="1" i="0" dirty="0">
                <a:solidFill>
                  <a:srgbClr val="1C1A18"/>
                </a:solidFill>
                <a:latin typeface="Montserrat"/>
                <a:ea typeface="Source Han Serif CN"/>
                <a:cs typeface="Montserrat"/>
              </a:rPr>
              <a:t>是思考和组织信息。</a:t>
            </a:r>
            <a:endParaRPr lang="zh-CN" sz="2550"/>
          </a:p>
        </p:txBody>
      </p:sp>
      <p:sp>
        <p:nvSpPr>
          <p:cNvPr id="10" name="">
            <a:extLst>
              <a:ext uri="{FF2B5EF4-FFF2-40B4-BE49-F238E27FC236}">
                <ns2:creationId id="{5D33F1DD-226F-4BE0-B6A2-F4A722FB06CC}"/>
              </a:ext>
            </a:extLst>
          </p:cNvPr>
          <p:cNvSpPr>
            <a:spLocks noGrp="1"/>
          </p:cNvSpPr>
          <p:nvPr/>
        </p:nvSpPr>
        <p:spPr>
          <a:xfrm>
            <a:off x="3924300" y="4695825"/>
            <a:ext cx="6953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1575" b="0">
                <a:latin typeface="Montserrat"/>
                <a:ea typeface="Source Han Sans CN"/>
                <a:cs typeface="Montserrat"/>
              </a:defRPr>
            </a:pPr>
            <a:r>
              <a:rPr lang="zh-CN" sz="1575" b="0" i="0" dirty="0">
                <a:solidFill>
                  <a:srgbClr val="1C1A18"/>
                </a:solidFill>
                <a:latin typeface="Montserrat"/>
                <a:ea typeface="Source Han Sans CN"/>
                <a:cs typeface="Montserrat"/>
              </a:rPr>
              <a:t>这堂课借用她的三个提醒</a:t>
            </a:r>
            <a:endParaRPr lang="zh-CN" sz="1575"/>
          </a:p>
        </p:txBody>
      </p:sp>
      <p:sp>
        <p:nvSpPr>
          <p:cNvPr id="11" name="">
            <a:extLst>
              <a:ext uri="{FF2B5EF4-FFF2-40B4-BE49-F238E27FC236}">
                <ns2:creationId id="{CA0F2296-C13A-4E03-BAE9-2233FD96DEC9}"/>
              </a:ext>
            </a:extLst>
          </p:cNvPr>
          <p:cNvSpPr>
            <a:spLocks noGrp="1"/>
          </p:cNvSpPr>
          <p:nvPr/>
        </p:nvSpPr>
        <p:spPr>
          <a:xfrm>
            <a:off x="3924300" y="5219700"/>
            <a:ext cx="70485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2100" b="0">
                <a:latin typeface="Montserrat"/>
                <a:ea typeface="Source Han Sans CN"/>
                <a:cs typeface="Montserrat"/>
              </a:defRPr>
            </a:pPr>
            <a:r>
              <a:rPr lang="zh-CN" sz="2100" b="0" i="0" dirty="0">
                <a:solidFill>
                  <a:srgbClr val="F9783D"/>
                </a:solidFill>
                <a:latin typeface="Montserrat"/>
                <a:ea typeface="Source Han Sans CN"/>
                <a:cs typeface="Montserrat"/>
              </a:rPr>
              <a:t>真实声音　倾听　结构</a:t>
            </a:r>
            <a:endParaRPr lang="zh-CN" sz="2100"/>
          </a:p>
        </p:txBody>
      </p:sp>
      <p:sp>
        <p:nvSpPr>
          <p:cNvPr id="13" name="source-book-link"/>
          <p:cNvSpPr>
            <a:spLocks noGrp="1"/>
          </p:cNvSpPr>
          <p:nvPr/>
        </p:nvSpPr>
        <p:spPr>
          <a:xfrm>
            <a:off x="3924300" y="57721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B7652C"/>
                </a:solidFill>
                <a:latin typeface="Montserrat"/>
                <a:ea typeface="Source Han Sans CN"/>
                <a:cs typeface="Montserrat"/>
                <a:hlinkClick r:id="rId1"/>
              </a:rPr>
              <a:t>Reference</a:t>
            </a:r>
            <a:r>
              <a:rPr lang="zh-CN" sz="975" b="0" i="0" dirty="0">
                <a:solidFill>
                  <a:srgbClr val="B7652C"/>
                </a:solidFill>
                <a:latin typeface="Montserrat"/>
                <a:ea typeface="Source Han Sans CN"/>
                <a:cs typeface="Montserrat"/>
                <a:hlinkClick r:id="rId1"/>
              </a:rPr>
              <a:t>｜</a:t>
            </a:r>
            <a:r>
              <a:rPr lang="zh-CN" sz="975" b="0" i="0" dirty="0">
                <a:solidFill>
                  <a:srgbClr val="B7652C"/>
                </a:solidFill>
                <a:latin typeface="Montserrat"/>
                <a:ea typeface="Source Han Sans CN"/>
                <a:cs typeface="Montserrat"/>
                <a:hlinkClick r:id="rId1"/>
              </a:rPr>
              <a:t>Wiley</a:t>
            </a:r>
            <a:r>
              <a:rPr lang="zh-CN" sz="975" b="0" i="0" dirty="0">
                <a:solidFill>
                  <a:srgbClr val="B7652C"/>
                </a:solidFill>
                <a:latin typeface="Montserrat"/>
                <a:ea typeface="Source Han Sans CN"/>
                <a:cs typeface="Montserrat"/>
                <a:hlinkClick r:id="rId1"/>
              </a:rPr>
              <a:t>书籍资料</a:t>
            </a:r>
            <a:endParaRPr lang="zh-CN" sz="975"/>
          </a:p>
        </p:txBody>
      </p:sp>
      <p:sp>
        <p:nvSpPr>
          <p:cNvPr id="14" name="v10-p12-new1">
            <a:extLst>
              <a:ext uri="{FF2B5EF4-FFF2-40B4-BE49-F238E27FC236}">
                <ns2:creationId id="{FCF8AEE6-9C46-4246-BB8C-F76905476ABF}"/>
              </a:ext>
            </a:extLst>
          </p:cNvPr>
          <p:cNvSpPr>
            <a:spLocks noGrp="1"/>
          </p:cNvSpPr>
          <p:nvPr/>
        </p:nvSpPr>
        <p:spPr>
          <a:xfrm>
            <a:off x="762000" y="6562725"/>
            <a:ext cx="84772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74716B"/>
                </a:solidFill>
                <a:latin typeface="Montserrat"/>
                <a:ea typeface="Source Han Sans CN"/>
                <a:cs typeface="Montserrat"/>
              </a:rPr>
              <a:t>Impromptu Speech Speechcraft by Sing</a:t>
            </a:r>
            <a:endParaRPr lang="zh-CN" sz="975"/>
          </a:p>
        </p:txBody>
      </p:sp>
    </p:spTree>
    <p:extLst>
      <p:ext uri="{BB962C8B-B14F-4D97-AF65-F5344CB8AC3E}">
        <ns4:creationId val="2063761105"/>
      </p:ext>
    </p:extLst>
  </p:cSld>
  <p:clrMapOvr>
    <a:overrideClrMapping accent1="accent1" accent2="accent2" accent3="accent3" accent4="accent4" accent5="accent5" accent6="accent6" bg1="lt1" tx1="dk1" bg2="lt2" tx2="dk2" hlink="accent6" folHlink="accent6"/>
  </p:clrMapOvr>
</p:sld>
</file>

<file path=ppt/slides/slide13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090C12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11" name="">
            <a:extLst>
              <a:ext uri="{FF2B5EF4-FFF2-40B4-BE49-F238E27FC236}">
                <ns2:creationId id="{2794016F-4E34-449D-B98A-6E8E4AEB406D}"/>
              </a:ext>
            </a:extLst>
          </p:cNvPr>
          <p:cNvSpPr>
            <a:spLocks noGrp="1"/>
          </p:cNvSpPr>
          <p:nvPr/>
        </p:nvSpPr>
        <p:spPr>
          <a:xfrm>
            <a:off x="704850" y="41910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1050" b="0">
                <a:latin typeface="Montserrat"/>
                <a:ea typeface="Source Han Sans CN"/>
                <a:cs typeface="Montserrat"/>
              </a:defRPr>
            </a:pPr>
            <a:r>
              <a:rPr lang="zh-CN" sz="105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真实声音与信任</a:t>
            </a:r>
            <a:endParaRPr lang="zh-CN" sz="1050"/>
          </a:p>
        </p:txBody>
      </p:sp>
      <p:sp>
        <p:nvSpPr>
          <p:cNvPr id="2" name="">
            <a:extLst>
              <a:ext uri="{FF2B5EF4-FFF2-40B4-BE49-F238E27FC236}">
                <ns2:creationId id="{411721ED-0BFA-495C-AEE2-CEA4A4922E52}"/>
              </a:ext>
            </a:extLst>
          </p:cNvPr>
          <p:cNvSpPr>
            <a:spLocks noGrp="1"/>
          </p:cNvSpPr>
          <p:nvPr/>
        </p:nvSpPr>
        <p:spPr>
          <a:xfrm>
            <a:off x="685800" y="742950"/>
            <a:ext cx="106680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3150" b="1">
                <a:latin typeface="Montserrat"/>
                <a:ea typeface="Source Han Serif CN"/>
                <a:cs typeface="Montserrat"/>
              </a:defRPr>
            </a:pPr>
            <a:r>
              <a:rPr lang="zh-CN" sz="3150" b="1" i="0" dirty="0">
                <a:solidFill>
                  <a:srgbClr val="E9E1D6"/>
                </a:solidFill>
                <a:latin typeface="Montserrat"/>
                <a:ea typeface="Source Han Serif CN"/>
                <a:cs typeface="Montserrat"/>
              </a:rPr>
              <a:t>让别人听见你的真实想法</a:t>
            </a:r>
            <a:endParaRPr lang="zh-CN" sz="3150"/>
          </a:p>
        </p:txBody>
      </p:sp>
      <p:sp>
        <p:nvSpPr>
          <p:cNvPr id="3" name="">
            <a:extLst>
              <a:ext uri="{FF2B5EF4-FFF2-40B4-BE49-F238E27FC236}">
                <ns2:creationId id="{8267D8BE-7FBF-41FB-8C03-F08ED0600C71}"/>
              </a:ext>
            </a:extLst>
          </p:cNvPr>
          <p:cNvSpPr>
            <a:spLocks noGrp="1"/>
          </p:cNvSpPr>
          <p:nvPr/>
        </p:nvSpPr>
        <p:spPr>
          <a:xfrm>
            <a:off x="685800" y="1485900"/>
            <a:ext cx="685800" cy="47625"/>
          </a:xfrm>
          <a:prstGeom prst="rect">
            <a:avLst/>
          </a:prstGeom>
          <a:solidFill>
            <a:srgbClr val="F2A33B"/>
          </a:solidFill>
          <a:ln w="0">
            <a:noFill/>
            <a:prstDash val="solid"/>
          </a:ln>
        </p:spPr>
      </p:sp>
      <p:sp>
        <p:nvSpPr>
          <p:cNvPr id="4" name="">
            <a:extLst>
              <a:ext uri="{FF2B5EF4-FFF2-40B4-BE49-F238E27FC236}">
                <ns2:creationId id="{928421C5-AFB3-4C81-9D3A-8D201708943B}"/>
              </a:ext>
            </a:extLst>
          </p:cNvPr>
          <p:cNvSpPr>
            <a:spLocks noGrp="1"/>
          </p:cNvSpPr>
          <p:nvPr/>
        </p:nvSpPr>
        <p:spPr>
          <a:xfrm>
            <a:off x="11163300" y="6353175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r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59616E"/>
                </a:solidFill>
                <a:latin typeface="Montserrat"/>
                <a:ea typeface="Source Han Sans CN"/>
                <a:cs typeface="Montserrat"/>
              </a:rPr>
              <a:t>13</a:t>
            </a:r>
            <a:endParaRPr lang="zh-CN" sz="975"/>
          </a:p>
        </p:txBody>
      </p:sp>
      <p:sp>
        <p:nvSpPr>
          <p:cNvPr id="5" name="">
            <a:extLst>
              <a:ext uri="{FF2B5EF4-FFF2-40B4-BE49-F238E27FC236}">
                <ns2:creationId id="{A870BA7A-50D7-44C4-8183-4EF9A1A65F37}"/>
              </a:ext>
            </a:extLst>
          </p:cNvPr>
          <p:cNvSpPr>
            <a:spLocks noGrp="1"/>
          </p:cNvSpPr>
          <p:nvPr/>
        </p:nvSpPr>
        <p:spPr>
          <a:xfrm>
            <a:off x="857250" y="2000250"/>
            <a:ext cx="57150" cy="990600"/>
          </a:xfrm>
          <a:prstGeom prst="rect">
            <a:avLst/>
          </a:prstGeom>
          <a:solidFill>
            <a:srgbClr val="F9783D"/>
          </a:solidFill>
          <a:ln w="0">
            <a:noFill/>
            <a:prstDash val="solid"/>
          </a:ln>
        </p:spPr>
      </p:sp>
      <p:sp>
        <p:nvSpPr>
          <p:cNvPr id="6" name="">
            <a:extLst>
              <a:ext uri="{FF2B5EF4-FFF2-40B4-BE49-F238E27FC236}">
                <ns2:creationId id="{70FE5E26-1BD1-4D2F-9907-482BB4F05C8B}"/>
              </a:ext>
            </a:extLst>
          </p:cNvPr>
          <p:cNvSpPr>
            <a:spLocks noGrp="1"/>
          </p:cNvSpPr>
          <p:nvPr/>
        </p:nvSpPr>
        <p:spPr>
          <a:xfrm>
            <a:off x="1123950" y="1943100"/>
            <a:ext cx="9144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2250" b="0">
                <a:latin typeface="Montserrat"/>
                <a:ea typeface="Source Han Sans CN"/>
                <a:cs typeface="Montserrat"/>
              </a:defRPr>
            </a:pPr>
            <a:r>
              <a:rPr lang="zh-CN" sz="2250" b="0" i="0" dirty="0">
                <a:solidFill>
                  <a:srgbClr val="E9E1D6"/>
                </a:solidFill>
                <a:latin typeface="Montserrat"/>
                <a:ea typeface="Source Han Sans CN"/>
                <a:cs typeface="Montserrat"/>
              </a:rPr>
              <a:t>“</a:t>
            </a:r>
            <a:r>
              <a:rPr lang="zh-CN" sz="2250" b="0" i="0" dirty="0">
                <a:solidFill>
                  <a:srgbClr val="E9E1D6"/>
                </a:solidFill>
                <a:latin typeface="Montserrat"/>
                <a:ea typeface="Source Han Sans CN"/>
                <a:cs typeface="Montserrat"/>
              </a:rPr>
              <a:t>More than ever those who lead</a:t>
            </a:r>
            <a:endParaRPr lang="zh-CN" sz="2250"/>
          </a:p>
          <a:p>
            <a:pPr algn="l">
              <a:lnSpc>
                <a:spcPct val="112000"/>
              </a:lnSpc>
              <a:buNone/>
              <a:defRPr sz="2250" b="0">
                <a:latin typeface="Montserrat"/>
                <a:ea typeface="Source Han Sans CN"/>
                <a:cs typeface="Montserrat"/>
              </a:defRPr>
            </a:pPr>
            <a:r>
              <a:rPr lang="zh-CN" sz="2250" b="0" i="0" dirty="0">
                <a:solidFill>
                  <a:srgbClr val="E9E1D6"/>
                </a:solidFill>
                <a:latin typeface="Montserrat"/>
                <a:ea typeface="Source Han Sans CN"/>
                <a:cs typeface="Montserrat"/>
              </a:rPr>
              <a:t>must find their authentic voice.</a:t>
            </a:r>
            <a:r>
              <a:rPr lang="zh-CN" sz="2250" b="0" i="0" dirty="0">
                <a:solidFill>
                  <a:srgbClr val="E9E1D6"/>
                </a:solidFill>
                <a:latin typeface="Montserrat"/>
                <a:ea typeface="Source Han Sans CN"/>
                <a:cs typeface="Montserrat"/>
              </a:rPr>
              <a:t>”</a:t>
            </a:r>
            <a:endParaRPr lang="zh-CN" sz="2250"/>
          </a:p>
        </p:txBody>
      </p:sp>
      <p:sp>
        <p:nvSpPr>
          <p:cNvPr id="7" name="">
            <a:extLst>
              <a:ext uri="{FF2B5EF4-FFF2-40B4-BE49-F238E27FC236}">
                <ns2:creationId id="{891D7A10-92CB-4736-869E-42038601573B}"/>
              </a:ext>
            </a:extLst>
          </p:cNvPr>
          <p:cNvSpPr>
            <a:spLocks noGrp="1"/>
          </p:cNvSpPr>
          <p:nvPr/>
        </p:nvSpPr>
        <p:spPr>
          <a:xfrm>
            <a:off x="1143000" y="3181350"/>
            <a:ext cx="6191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1200" b="0">
                <a:latin typeface="Montserrat"/>
                <a:ea typeface="Source Han Sans CN"/>
                <a:cs typeface="Montserrat"/>
              </a:defRPr>
            </a:pPr>
            <a:r>
              <a:rPr lang="zh-CN" sz="1200" b="0" i="0" dirty="0">
                <a:solidFill>
                  <a:srgbClr val="AEB6C2"/>
                </a:solidFill>
                <a:latin typeface="Montserrat"/>
                <a:ea typeface="Source Han Sans CN"/>
                <a:cs typeface="Montserrat"/>
              </a:rPr>
              <a:t>—</a:t>
            </a:r>
            <a:r>
              <a:rPr lang="zh-CN" sz="1200" b="0" i="0" dirty="0">
                <a:solidFill>
                  <a:srgbClr val="AEB6C2"/>
                </a:solidFill>
                <a:latin typeface="Montserrat"/>
                <a:ea typeface="Source Han Sans CN"/>
                <a:cs typeface="Montserrat"/>
              </a:rPr>
              <a:t> Judith Humphrey, Impromptu, Chapter 1</a:t>
            </a:r>
            <a:endParaRPr lang="zh-CN" sz="1200"/>
          </a:p>
        </p:txBody>
      </p:sp>
      <p:sp>
        <p:nvSpPr>
          <p:cNvPr id="8" name="">
            <a:extLst>
              <a:ext uri="{FF2B5EF4-FFF2-40B4-BE49-F238E27FC236}">
                <ns2:creationId id="{E280BE21-E0CB-4477-BA90-C1553C032D49}"/>
              </a:ext>
            </a:extLst>
          </p:cNvPr>
          <p:cNvSpPr>
            <a:spLocks noGrp="1"/>
          </p:cNvSpPr>
          <p:nvPr/>
        </p:nvSpPr>
        <p:spPr>
          <a:xfrm>
            <a:off x="857250" y="4048125"/>
            <a:ext cx="99060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2400" b="1">
                <a:latin typeface="Montserrat"/>
                <a:ea typeface="Source Han Serif CN"/>
                <a:cs typeface="Montserrat"/>
              </a:defRPr>
            </a:pPr>
            <a:r>
              <a:rPr lang="zh-CN" sz="2400" b="1" i="0" dirty="0">
                <a:solidFill>
                  <a:srgbClr val="E9E1D6"/>
                </a:solidFill>
                <a:latin typeface="Montserrat"/>
                <a:ea typeface="Source Han Serif CN"/>
                <a:cs typeface="Montserrat"/>
              </a:rPr>
              <a:t>说出自己的想法，让大家听懂为什么。</a:t>
            </a:r>
            <a:endParaRPr lang="zh-CN" sz="2400"/>
          </a:p>
        </p:txBody>
      </p:sp>
      <p:sp>
        <p:nvSpPr>
          <p:cNvPr id="9" name="">
            <a:extLst>
              <a:ext uri="{FF2B5EF4-FFF2-40B4-BE49-F238E27FC236}">
                <ns2:creationId id="{9CDFA3BB-F0C1-4E8D-90B8-35A6EB7BF8FE}"/>
              </a:ext>
            </a:extLst>
          </p:cNvPr>
          <p:cNvSpPr>
            <a:spLocks noGrp="1"/>
          </p:cNvSpPr>
          <p:nvPr/>
        </p:nvSpPr>
        <p:spPr>
          <a:xfrm>
            <a:off x="857250" y="4867275"/>
            <a:ext cx="10191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2100" b="0">
                <a:latin typeface="Montserrat"/>
                <a:ea typeface="Source Han Sans CN"/>
                <a:cs typeface="Montserrat"/>
              </a:defRPr>
            </a:pPr>
            <a:r>
              <a:rPr lang="zh-CN" sz="2100" b="0" i="0" dirty="0">
                <a:solidFill>
                  <a:srgbClr val="86DDD5"/>
                </a:solidFill>
                <a:latin typeface="Montserrat"/>
                <a:ea typeface="Source Han Sans CN"/>
                <a:cs typeface="Montserrat"/>
              </a:rPr>
              <a:t>还没想清楚，也可以坦诚说：我们一起想一想。</a:t>
            </a:r>
            <a:endParaRPr lang="zh-CN" sz="2100"/>
          </a:p>
        </p:txBody>
      </p:sp>
      <p:sp>
        <p:nvSpPr>
          <p:cNvPr id="10" name="">
            <a:extLst>
              <a:ext uri="{FF2B5EF4-FFF2-40B4-BE49-F238E27FC236}">
                <ns2:creationId id="{1DF61522-FB51-4522-85AC-C3DD6B7044F3}"/>
              </a:ext>
            </a:extLst>
          </p:cNvPr>
          <p:cNvSpPr>
            <a:spLocks noGrp="1"/>
          </p:cNvSpPr>
          <p:nvPr/>
        </p:nvSpPr>
        <p:spPr>
          <a:xfrm>
            <a:off x="857250" y="5810250"/>
            <a:ext cx="10096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1575" b="0">
                <a:latin typeface="Montserrat"/>
                <a:ea typeface="Source Han Sans CN"/>
                <a:cs typeface="Montserrat"/>
              </a:defRPr>
            </a:pPr>
            <a:r>
              <a:rPr lang="zh-CN" sz="1575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说的和做的慢慢对得上，信任才会一点点长出来。</a:t>
            </a:r>
            <a:endParaRPr lang="zh-CN" sz="1575"/>
          </a:p>
        </p:txBody>
      </p:sp>
      <p:sp>
        <p:nvSpPr>
          <p:cNvPr id="12" name="source-quote-link"/>
          <p:cNvSpPr>
            <a:spLocks noGrp="1"/>
          </p:cNvSpPr>
          <p:nvPr/>
        </p:nvSpPr>
        <p:spPr>
          <a:xfrm>
            <a:off x="1143000" y="3524250"/>
            <a:ext cx="4476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  <a:hlinkClick r:id="rId1"/>
              </a:rPr>
              <a:t>Quote reference</a:t>
            </a:r>
            <a:r>
              <a:rPr lang="zh-CN" sz="975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  <a:hlinkClick r:id="rId1"/>
              </a:rPr>
              <a:t>｜</a:t>
            </a:r>
            <a:r>
              <a:rPr lang="zh-CN" sz="975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  <a:hlinkClick r:id="rId1"/>
              </a:rPr>
              <a:t>Impromptu, Chapter 1</a:t>
            </a:r>
            <a:endParaRPr lang="zh-CN" sz="975"/>
          </a:p>
        </p:txBody>
      </p:sp>
      <p:sp>
        <p:nvSpPr>
          <p:cNvPr id="13" name="v10-p13-new1">
            <a:extLst>
              <a:ext uri="{FF2B5EF4-FFF2-40B4-BE49-F238E27FC236}">
                <ns2:creationId id="{85A219BB-9C59-49BD-87FA-0CCDB6AA362C}"/>
              </a:ext>
            </a:extLst>
          </p:cNvPr>
          <p:cNvSpPr>
            <a:spLocks noGrp="1"/>
          </p:cNvSpPr>
          <p:nvPr/>
        </p:nvSpPr>
        <p:spPr>
          <a:xfrm>
            <a:off x="762000" y="6562725"/>
            <a:ext cx="84772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B0B5BE"/>
                </a:solidFill>
                <a:latin typeface="Montserrat"/>
                <a:ea typeface="Source Han Sans CN"/>
                <a:cs typeface="Montserrat"/>
              </a:rPr>
              <a:t>Impromptu Speech Speechcraft by Sing</a:t>
            </a:r>
            <a:endParaRPr lang="zh-CN" sz="975"/>
          </a:p>
        </p:txBody>
      </p:sp>
    </p:spTree>
    <p:extLst>
      <p:ext uri="{BB962C8B-B14F-4D97-AF65-F5344CB8AC3E}">
        <ns4:creationId val="1533692463"/>
      </p:ext>
    </p:extLst>
  </p:cSld>
  <p:clrMapOvr>
    <a:overrideClrMapping accent1="accent1" accent2="accent2" accent3="accent3" accent4="accent4" accent5="accent5" accent6="accent6" bg1="lt1" tx1="dk1" bg2="lt2" tx2="dk2" hlink="hlink" folHlink="folHlink"/>
  </p:clrMapOvr>
</p:sld>
</file>

<file path=ppt/slides/slide14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F5EFE5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13" name="">
            <a:extLst>
              <a:ext uri="{FF2B5EF4-FFF2-40B4-BE49-F238E27FC236}">
                <ns2:creationId id="{1290452F-BA21-41E1-954C-35980013E718}"/>
              </a:ext>
            </a:extLst>
          </p:cNvPr>
          <p:cNvPicPr>
            <a:picLocks noChangeAspect="1"/>
          </p:cNvPicPr>
          <p:nvPr/>
        </p:nvPicPr>
        <p:blipFill>
          <a:blip r:embed="R201e21ab58204c6e"/>
          <a:srcRect l="0" t="0" r="0" b="0"/>
          <a:stretch>
            <a:fillRect l="0" t="0" r="0" b="0"/>
          </a:stretch>
        </p:blipFill>
        <p:spPr>
          <a:xfrm>
            <a:off x="6238875" y="1790700"/>
            <a:ext cx="5286375" cy="3962400"/>
          </a:xfrm>
          <a:prstGeom prst="rect">
            <a:avLst/>
          </a:prstGeom>
        </p:spPr>
      </p:pic>
      <p:sp>
        <p:nvSpPr>
          <p:cNvPr id="2" name="">
            <a:extLst>
              <a:ext uri="{FF2B5EF4-FFF2-40B4-BE49-F238E27FC236}">
                <ns2:creationId id="{EEC19528-16C2-4AEE-AEF4-6084BC5BFC9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3714750"/>
          </a:xfrm>
          <a:prstGeom prst="rect">
            <a:avLst/>
          </a:prstGeom>
          <a:noFill/>
          <a:ln w="0">
            <a:noFill/>
            <a:prstDash val="solid"/>
          </a:ln>
        </p:spPr>
      </p:sp>
      <p:sp>
        <p:nvSpPr>
          <p:cNvPr id="3" name="">
            <a:extLst>
              <a:ext uri="{FF2B5EF4-FFF2-40B4-BE49-F238E27FC236}">
                <ns2:creationId id="{3ACD6294-9AA9-43D9-9134-FB0D6526E3C6}"/>
              </a:ext>
            </a:extLst>
          </p:cNvPr>
          <p:cNvSpPr>
            <a:spLocks noGrp="1"/>
          </p:cNvSpPr>
          <p:nvPr/>
        </p:nvSpPr>
        <p:spPr>
          <a:xfrm>
            <a:off x="742950" y="619125"/>
            <a:ext cx="1066800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3300" b="1">
                <a:latin typeface="Montserrat"/>
                <a:ea typeface="Source Han Serif CN"/>
                <a:cs typeface="Montserrat"/>
              </a:defRPr>
            </a:pPr>
            <a:r>
              <a:rPr lang="zh-CN" sz="3300" b="1" i="0" dirty="0">
                <a:solidFill>
                  <a:srgbClr val="1C1A18"/>
                </a:solidFill>
                <a:latin typeface="Montserrat"/>
                <a:ea typeface="Source Han Serif CN"/>
                <a:cs typeface="Montserrat"/>
              </a:rPr>
              <a:t>演讲者也要做一名听众</a:t>
            </a:r>
            <a:endParaRPr lang="zh-CN" sz="3300"/>
          </a:p>
        </p:txBody>
      </p:sp>
      <p:sp>
        <p:nvSpPr>
          <p:cNvPr id="4" name="">
            <a:extLst>
              <a:ext uri="{FF2B5EF4-FFF2-40B4-BE49-F238E27FC236}">
                <ns2:creationId id="{2DCD0A36-BD17-48F0-9950-FB10A6836104}"/>
              </a:ext>
            </a:extLst>
          </p:cNvPr>
          <p:cNvSpPr>
            <a:spLocks noGrp="1"/>
          </p:cNvSpPr>
          <p:nvPr/>
        </p:nvSpPr>
        <p:spPr>
          <a:xfrm>
            <a:off x="762000" y="1295400"/>
            <a:ext cx="5715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1800" b="0">
                <a:latin typeface="Montserrat"/>
                <a:ea typeface="Source Han Sans CN"/>
                <a:cs typeface="Montserrat"/>
              </a:defRPr>
            </a:pPr>
            <a:r>
              <a:rPr lang="zh-CN" sz="1800" b="0" i="0" dirty="0">
                <a:solidFill>
                  <a:srgbClr val="B7652C"/>
                </a:solidFill>
                <a:latin typeface="Montserrat"/>
                <a:ea typeface="Source Han Sans CN"/>
                <a:cs typeface="Montserrat"/>
              </a:rPr>
              <a:t>先了解眼前的人，再想怎样回应。</a:t>
            </a:r>
            <a:endParaRPr lang="zh-CN" sz="1800"/>
          </a:p>
        </p:txBody>
      </p:sp>
      <p:sp>
        <p:nvSpPr>
          <p:cNvPr id="5" name="">
            <a:extLst>
              <a:ext uri="{FF2B5EF4-FFF2-40B4-BE49-F238E27FC236}">
                <ns2:creationId id="{8262E11F-C85A-4AA7-934A-DF2F2373AB97}"/>
              </a:ext>
            </a:extLst>
          </p:cNvPr>
          <p:cNvSpPr>
            <a:spLocks noGrp="1"/>
          </p:cNvSpPr>
          <p:nvPr/>
        </p:nvSpPr>
        <p:spPr>
          <a:xfrm>
            <a:off x="762000" y="2133600"/>
            <a:ext cx="10287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2250" b="1">
                <a:latin typeface="Montserrat"/>
                <a:ea typeface="Source Han Serif CN"/>
                <a:cs typeface="Montserrat"/>
              </a:defRPr>
            </a:pPr>
            <a:r>
              <a:rPr lang="zh-CN" sz="2250" b="1" i="0" dirty="0">
                <a:solidFill>
                  <a:srgbClr val="1C1A18"/>
                </a:solidFill>
                <a:latin typeface="Montserrat"/>
                <a:ea typeface="Source Han Serif CN"/>
                <a:cs typeface="Montserrat"/>
              </a:rPr>
              <a:t>身体</a:t>
            </a:r>
            <a:endParaRPr lang="zh-CN" sz="2250"/>
          </a:p>
        </p:txBody>
      </p:sp>
      <p:sp>
        <p:nvSpPr>
          <p:cNvPr id="6" name="">
            <a:extLst>
              <a:ext uri="{FF2B5EF4-FFF2-40B4-BE49-F238E27FC236}">
                <ns2:creationId id="{EE852428-36F3-4A8A-ADFA-8E482429C019}"/>
              </a:ext>
            </a:extLst>
          </p:cNvPr>
          <p:cNvSpPr>
            <a:spLocks noGrp="1"/>
          </p:cNvSpPr>
          <p:nvPr/>
        </p:nvSpPr>
        <p:spPr>
          <a:xfrm>
            <a:off x="2019300" y="2095500"/>
            <a:ext cx="36195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1875" b="0">
                <a:latin typeface="Montserrat"/>
                <a:ea typeface="Source Han Sans CN"/>
                <a:cs typeface="Montserrat"/>
              </a:defRPr>
            </a:pPr>
            <a:r>
              <a:rPr lang="zh-CN" sz="1875" b="0" i="0" dirty="0">
                <a:solidFill>
                  <a:srgbClr val="756D63"/>
                </a:solidFill>
                <a:latin typeface="Montserrat"/>
                <a:ea typeface="Source Han Sans CN"/>
                <a:cs typeface="Montserrat"/>
              </a:rPr>
              <a:t>身体朝向观众</a:t>
            </a:r>
            <a:endParaRPr lang="zh-CN" sz="1875"/>
          </a:p>
          <a:p>
            <a:pPr algn="l">
              <a:lnSpc>
                <a:spcPct val="112000"/>
              </a:lnSpc>
              <a:buNone/>
              <a:defRPr sz="1875" b="0">
                <a:latin typeface="Montserrat"/>
                <a:ea typeface="Source Han Sans CN"/>
                <a:cs typeface="Montserrat"/>
              </a:defRPr>
            </a:pPr>
            <a:r>
              <a:rPr lang="zh-CN" sz="1875" b="0" i="0" dirty="0">
                <a:solidFill>
                  <a:srgbClr val="756D63"/>
                </a:solidFill>
                <a:latin typeface="Montserrat"/>
                <a:ea typeface="Source Han Sans CN"/>
                <a:cs typeface="Montserrat"/>
              </a:rPr>
              <a:t>保持眼神连接</a:t>
            </a:r>
            <a:endParaRPr lang="zh-CN" sz="1875"/>
          </a:p>
        </p:txBody>
      </p:sp>
      <p:sp>
        <p:nvSpPr>
          <p:cNvPr id="7" name="">
            <a:extLst>
              <a:ext uri="{FF2B5EF4-FFF2-40B4-BE49-F238E27FC236}">
                <ns2:creationId id="{34A930DD-46A3-43A9-A57D-C20228BC0DE8}"/>
              </a:ext>
            </a:extLst>
          </p:cNvPr>
          <p:cNvSpPr>
            <a:spLocks noGrp="1"/>
          </p:cNvSpPr>
          <p:nvPr/>
        </p:nvSpPr>
        <p:spPr>
          <a:xfrm>
            <a:off x="762000" y="3390900"/>
            <a:ext cx="10287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2250" b="1">
                <a:latin typeface="Montserrat"/>
                <a:ea typeface="Source Han Serif CN"/>
                <a:cs typeface="Montserrat"/>
              </a:defRPr>
            </a:pPr>
            <a:r>
              <a:rPr lang="zh-CN" sz="2250" b="1" i="0" dirty="0">
                <a:solidFill>
                  <a:srgbClr val="1C1A18"/>
                </a:solidFill>
                <a:latin typeface="Montserrat"/>
                <a:ea typeface="Source Han Serif CN"/>
                <a:cs typeface="Montserrat"/>
              </a:rPr>
              <a:t>理智</a:t>
            </a:r>
            <a:endParaRPr lang="zh-CN" sz="2250"/>
          </a:p>
        </p:txBody>
      </p:sp>
      <p:sp>
        <p:nvSpPr>
          <p:cNvPr id="8" name="">
            <a:extLst>
              <a:ext uri="{FF2B5EF4-FFF2-40B4-BE49-F238E27FC236}">
                <ns2:creationId id="{056D8DD6-04D2-4657-ABA5-FA33378E005A}"/>
              </a:ext>
            </a:extLst>
          </p:cNvPr>
          <p:cNvSpPr>
            <a:spLocks noGrp="1"/>
          </p:cNvSpPr>
          <p:nvPr/>
        </p:nvSpPr>
        <p:spPr>
          <a:xfrm>
            <a:off x="2019300" y="3352800"/>
            <a:ext cx="36195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1875" b="0">
                <a:latin typeface="Montserrat"/>
                <a:ea typeface="Source Han Sans CN"/>
                <a:cs typeface="Montserrat"/>
              </a:defRPr>
            </a:pPr>
            <a:r>
              <a:rPr lang="zh-CN" sz="1875" b="0" i="0" dirty="0">
                <a:solidFill>
                  <a:srgbClr val="756D63"/>
                </a:solidFill>
                <a:latin typeface="Montserrat"/>
                <a:ea typeface="Source Han Sans CN"/>
                <a:cs typeface="Montserrat"/>
              </a:rPr>
              <a:t>抓住关键词</a:t>
            </a:r>
            <a:endParaRPr lang="zh-CN" sz="1875"/>
          </a:p>
          <a:p>
            <a:pPr algn="l">
              <a:lnSpc>
                <a:spcPct val="112000"/>
              </a:lnSpc>
              <a:buNone/>
              <a:defRPr sz="1875" b="0">
                <a:latin typeface="Montserrat"/>
                <a:ea typeface="Source Han Sans CN"/>
                <a:cs typeface="Montserrat"/>
              </a:defRPr>
            </a:pPr>
            <a:r>
              <a:rPr lang="zh-CN" sz="1875" b="0" i="0" dirty="0">
                <a:solidFill>
                  <a:srgbClr val="756D63"/>
                </a:solidFill>
                <a:latin typeface="Montserrat"/>
                <a:ea typeface="Source Han Sans CN"/>
                <a:cs typeface="Montserrat"/>
              </a:rPr>
              <a:t>留意还没说清的信息</a:t>
            </a:r>
            <a:endParaRPr lang="zh-CN" sz="1875"/>
          </a:p>
        </p:txBody>
      </p:sp>
      <p:sp>
        <p:nvSpPr>
          <p:cNvPr id="9" name="">
            <a:extLst>
              <a:ext uri="{FF2B5EF4-FFF2-40B4-BE49-F238E27FC236}">
                <ns2:creationId id="{E707FF41-0DA4-44DF-9495-D0B3AD3F96C3}"/>
              </a:ext>
            </a:extLst>
          </p:cNvPr>
          <p:cNvSpPr>
            <a:spLocks noGrp="1"/>
          </p:cNvSpPr>
          <p:nvPr/>
        </p:nvSpPr>
        <p:spPr>
          <a:xfrm>
            <a:off x="762000" y="4648200"/>
            <a:ext cx="10287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2250" b="1">
                <a:latin typeface="Montserrat"/>
                <a:ea typeface="Source Han Serif CN"/>
                <a:cs typeface="Montserrat"/>
              </a:defRPr>
            </a:pPr>
            <a:r>
              <a:rPr lang="zh-CN" sz="2250" b="1" i="0" dirty="0">
                <a:solidFill>
                  <a:srgbClr val="1C1A18"/>
                </a:solidFill>
                <a:latin typeface="Montserrat"/>
                <a:ea typeface="Source Han Serif CN"/>
                <a:cs typeface="Montserrat"/>
              </a:rPr>
              <a:t>情绪</a:t>
            </a:r>
            <a:endParaRPr lang="zh-CN" sz="2250"/>
          </a:p>
        </p:txBody>
      </p:sp>
      <p:sp>
        <p:nvSpPr>
          <p:cNvPr id="10" name="">
            <a:extLst>
              <a:ext uri="{FF2B5EF4-FFF2-40B4-BE49-F238E27FC236}">
                <ns2:creationId id="{D357F473-AD6B-489D-ADEA-6234B5C8019C}"/>
              </a:ext>
            </a:extLst>
          </p:cNvPr>
          <p:cNvSpPr>
            <a:spLocks noGrp="1"/>
          </p:cNvSpPr>
          <p:nvPr/>
        </p:nvSpPr>
        <p:spPr>
          <a:xfrm>
            <a:off x="2019300" y="4610100"/>
            <a:ext cx="36195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1875" b="0">
                <a:latin typeface="Montserrat"/>
                <a:ea typeface="Source Han Sans CN"/>
                <a:cs typeface="Montserrat"/>
              </a:defRPr>
            </a:pPr>
            <a:r>
              <a:rPr lang="zh-CN" sz="1875" b="0" i="0" dirty="0">
                <a:solidFill>
                  <a:srgbClr val="756D63"/>
                </a:solidFill>
                <a:latin typeface="Montserrat"/>
                <a:ea typeface="Source Han Sans CN"/>
                <a:cs typeface="Montserrat"/>
              </a:rPr>
              <a:t>听见语气</a:t>
            </a:r>
            <a:endParaRPr lang="zh-CN" sz="1875"/>
          </a:p>
          <a:p>
            <a:pPr algn="l">
              <a:lnSpc>
                <a:spcPct val="112000"/>
              </a:lnSpc>
              <a:buNone/>
              <a:defRPr sz="1875" b="0">
                <a:latin typeface="Montserrat"/>
                <a:ea typeface="Source Han Sans CN"/>
                <a:cs typeface="Montserrat"/>
              </a:defRPr>
            </a:pPr>
            <a:r>
              <a:rPr lang="zh-CN" sz="1875" b="0" i="0" dirty="0">
                <a:solidFill>
                  <a:srgbClr val="756D63"/>
                </a:solidFill>
                <a:latin typeface="Montserrat"/>
                <a:ea typeface="Source Han Sans CN"/>
                <a:cs typeface="Montserrat"/>
              </a:rPr>
              <a:t>感受现场氛围</a:t>
            </a:r>
            <a:endParaRPr lang="zh-CN" sz="1875"/>
          </a:p>
        </p:txBody>
      </p:sp>
      <p:sp>
        <p:nvSpPr>
          <p:cNvPr id="11" name="">
            <a:extLst>
              <a:ext uri="{FF2B5EF4-FFF2-40B4-BE49-F238E27FC236}">
                <ns2:creationId id="{123A7030-9F05-46A0-B22D-0DFF2223DD3C}"/>
              </a:ext>
            </a:extLst>
          </p:cNvPr>
          <p:cNvSpPr>
            <a:spLocks noGrp="1"/>
          </p:cNvSpPr>
          <p:nvPr/>
        </p:nvSpPr>
        <p:spPr>
          <a:xfrm>
            <a:off x="6238875" y="5857875"/>
            <a:ext cx="52863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1800" b="0">
                <a:latin typeface="Montserrat"/>
                <a:ea typeface="Source Han Sans CN"/>
                <a:cs typeface="Montserrat"/>
              </a:defRPr>
            </a:pPr>
            <a:r>
              <a:rPr lang="zh-CN" sz="1800" b="0" i="0" dirty="0">
                <a:solidFill>
                  <a:srgbClr val="0B7374"/>
                </a:solidFill>
                <a:latin typeface="Montserrat"/>
                <a:ea typeface="Source Han Sans CN"/>
                <a:cs typeface="Montserrat"/>
              </a:rPr>
              <a:t>眼前的人，需要什么？</a:t>
            </a:r>
            <a:endParaRPr lang="zh-CN" sz="1800"/>
          </a:p>
        </p:txBody>
      </p:sp>
      <p:sp>
        <p:nvSpPr>
          <p:cNvPr id="12" name="">
            <a:extLst>
              <a:ext uri="{FF2B5EF4-FFF2-40B4-BE49-F238E27FC236}">
                <ns2:creationId id="{069ED542-8D00-4126-A4A1-17A756978D2C}"/>
              </a:ext>
            </a:extLst>
          </p:cNvPr>
          <p:cNvSpPr>
            <a:spLocks noGrp="1"/>
          </p:cNvSpPr>
          <p:nvPr/>
        </p:nvSpPr>
        <p:spPr>
          <a:xfrm>
            <a:off x="11163300" y="6353175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r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9B9184"/>
                </a:solidFill>
                <a:latin typeface="Montserrat"/>
                <a:ea typeface="Source Han Sans CN"/>
                <a:cs typeface="Montserrat"/>
              </a:rPr>
              <a:t>14</a:t>
            </a:r>
            <a:endParaRPr lang="zh-CN" sz="975"/>
          </a:p>
        </p:txBody>
      </p:sp>
      <p:sp>
        <p:nvSpPr>
          <p:cNvPr id="14" name="source-three-listening"/>
          <p:cNvSpPr>
            <a:spLocks noGrp="1"/>
          </p:cNvSpPr>
          <p:nvPr/>
        </p:nvSpPr>
        <p:spPr>
          <a:xfrm>
            <a:off x="762000" y="6048375"/>
            <a:ext cx="9525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756D63"/>
                </a:solidFill>
                <a:latin typeface="Montserrat"/>
                <a:ea typeface="Source Han Sans CN"/>
                <a:cs typeface="Montserrat"/>
                <a:hlinkClick r:id="rId1"/>
              </a:rPr>
              <a:t>来源：</a:t>
            </a:r>
            <a:r>
              <a:rPr lang="zh-CN" sz="975" b="0" i="0" dirty="0">
                <a:solidFill>
                  <a:srgbClr val="756D63"/>
                </a:solidFill>
                <a:latin typeface="Montserrat"/>
                <a:ea typeface="Source Han Sans CN"/>
                <a:cs typeface="Montserrat"/>
                <a:hlinkClick r:id="rId1"/>
              </a:rPr>
              <a:t>Judith Humphrey</a:t>
            </a:r>
            <a:r>
              <a:rPr lang="zh-CN" sz="975" b="0" i="0" dirty="0">
                <a:solidFill>
                  <a:srgbClr val="756D63"/>
                </a:solidFill>
                <a:latin typeface="Montserrat"/>
                <a:ea typeface="Source Han Sans CN"/>
                <a:cs typeface="Montserrat"/>
                <a:hlinkClick r:id="rId1"/>
              </a:rPr>
              <a:t>《</a:t>
            </a:r>
            <a:r>
              <a:rPr lang="zh-CN" sz="975" b="0" i="0" dirty="0">
                <a:solidFill>
                  <a:srgbClr val="756D63"/>
                </a:solidFill>
                <a:latin typeface="Montserrat"/>
                <a:ea typeface="Source Han Sans CN"/>
                <a:cs typeface="Montserrat"/>
                <a:hlinkClick r:id="rId1"/>
              </a:rPr>
              <a:t>Impromptu</a:t>
            </a:r>
            <a:r>
              <a:rPr lang="zh-CN" sz="975" b="0" i="0" dirty="0">
                <a:solidFill>
                  <a:srgbClr val="756D63"/>
                </a:solidFill>
                <a:latin typeface="Montserrat"/>
                <a:ea typeface="Source Han Sans CN"/>
                <a:cs typeface="Montserrat"/>
                <a:hlinkClick r:id="rId1"/>
              </a:rPr>
              <a:t>》第</a:t>
            </a:r>
            <a:r>
              <a:rPr lang="zh-CN" sz="975" b="0" i="0" dirty="0">
                <a:solidFill>
                  <a:srgbClr val="756D63"/>
                </a:solidFill>
                <a:latin typeface="Montserrat"/>
                <a:ea typeface="Source Han Sans CN"/>
                <a:cs typeface="Montserrat"/>
                <a:hlinkClick r:id="rId1"/>
              </a:rPr>
              <a:t>4</a:t>
            </a:r>
            <a:r>
              <a:rPr lang="zh-CN" sz="975" b="0" i="0" dirty="0">
                <a:solidFill>
                  <a:srgbClr val="756D63"/>
                </a:solidFill>
                <a:latin typeface="Montserrat"/>
                <a:ea typeface="Source Han Sans CN"/>
                <a:cs typeface="Montserrat"/>
                <a:hlinkClick r:id="rId1"/>
              </a:rPr>
              <a:t>章及</a:t>
            </a:r>
            <a:r>
              <a:rPr lang="zh-CN" sz="975" b="0" i="0" dirty="0">
                <a:solidFill>
                  <a:srgbClr val="756D63"/>
                </a:solidFill>
                <a:latin typeface="Montserrat"/>
                <a:ea typeface="Source Han Sans CN"/>
                <a:cs typeface="Montserrat"/>
                <a:hlinkClick r:id="rId1"/>
              </a:rPr>
              <a:t>2016</a:t>
            </a:r>
            <a:r>
              <a:rPr lang="zh-CN" sz="975" b="0" i="0" dirty="0">
                <a:solidFill>
                  <a:srgbClr val="756D63"/>
                </a:solidFill>
                <a:latin typeface="Montserrat"/>
                <a:ea typeface="Source Han Sans CN"/>
                <a:cs typeface="Montserrat"/>
                <a:hlinkClick r:id="rId1"/>
              </a:rPr>
              <a:t>年“三种倾听”文章</a:t>
            </a:r>
            <a:endParaRPr lang="zh-CN" sz="975"/>
          </a:p>
        </p:txBody>
      </p:sp>
      <p:sp>
        <p:nvSpPr>
          <p:cNvPr id="15" name="v10-p14-new1">
            <a:extLst>
              <a:ext uri="{FF2B5EF4-FFF2-40B4-BE49-F238E27FC236}">
                <ns2:creationId id="{6FC04615-DAEC-4669-860A-BFECC2397974}"/>
              </a:ext>
            </a:extLst>
          </p:cNvPr>
          <p:cNvSpPr>
            <a:spLocks noGrp="1"/>
          </p:cNvSpPr>
          <p:nvPr/>
        </p:nvSpPr>
        <p:spPr>
          <a:xfrm>
            <a:off x="762000" y="6562725"/>
            <a:ext cx="84772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74716B"/>
                </a:solidFill>
                <a:latin typeface="Montserrat"/>
                <a:ea typeface="Source Han Sans CN"/>
                <a:cs typeface="Montserrat"/>
              </a:rPr>
              <a:t>Impromptu Speech Speechcraft by Sing</a:t>
            </a:r>
            <a:endParaRPr lang="zh-CN" sz="975"/>
          </a:p>
        </p:txBody>
      </p:sp>
    </p:spTree>
    <p:extLst>
      <p:ext uri="{BB962C8B-B14F-4D97-AF65-F5344CB8AC3E}">
        <ns4:creationId val="2131194813"/>
      </p:ext>
    </p:extLst>
  </p:cSld>
  <p:clrMapOvr>
    <a:overrideClrMapping accent1="accent1" accent2="accent2" accent3="accent3" accent4="accent4" accent5="accent5" accent6="accent6" bg1="lt1" tx1="dk1" bg2="lt2" tx2="dk2" hlink="accent6" folHlink="accent6"/>
  </p:clrMapOvr>
</p:sld>
</file>

<file path=ppt/slides/slide15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090C12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15" name="">
            <a:extLst>
              <a:ext uri="{FF2B5EF4-FFF2-40B4-BE49-F238E27FC236}">
                <ns2:creationId id="{4A44D471-BE85-4B10-856D-FD0DF215D8F9}"/>
              </a:ext>
            </a:extLst>
          </p:cNvPr>
          <p:cNvSpPr>
            <a:spLocks noGrp="1"/>
          </p:cNvSpPr>
          <p:nvPr/>
        </p:nvSpPr>
        <p:spPr>
          <a:xfrm>
            <a:off x="704850" y="419100"/>
            <a:ext cx="876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1050" b="0">
                <a:latin typeface="Montserrat"/>
                <a:ea typeface="Source Han Sans CN"/>
                <a:cs typeface="Montserrat"/>
              </a:defRPr>
            </a:pPr>
            <a:r>
              <a:rPr lang="zh-CN" sz="105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Know </a:t>
            </a:r>
            <a:r>
              <a:rPr lang="zh-CN" sz="105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·</a:t>
            </a:r>
            <a:r>
              <a:rPr lang="zh-CN" sz="105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 Feel </a:t>
            </a:r>
            <a:r>
              <a:rPr lang="zh-CN" sz="105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·</a:t>
            </a:r>
            <a:r>
              <a:rPr lang="zh-CN" sz="105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 Do</a:t>
            </a:r>
            <a:r>
              <a:rPr lang="zh-CN" sz="105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｜</a:t>
            </a:r>
            <a:r>
              <a:rPr lang="zh-CN" sz="105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Matt Abrahams</a:t>
            </a:r>
            <a:r>
              <a:rPr lang="zh-CN" sz="105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，</a:t>
            </a:r>
            <a:r>
              <a:rPr lang="zh-CN" sz="105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Toastmaster</a:t>
            </a:r>
            <a:r>
              <a:rPr lang="zh-CN" sz="105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，</a:t>
            </a:r>
            <a:r>
              <a:rPr lang="zh-CN" sz="105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2023</a:t>
            </a:r>
            <a:endParaRPr lang="zh-CN" sz="1050"/>
          </a:p>
        </p:txBody>
      </p:sp>
      <p:sp>
        <p:nvSpPr>
          <p:cNvPr id="2" name="">
            <a:extLst>
              <a:ext uri="{FF2B5EF4-FFF2-40B4-BE49-F238E27FC236}">
                <ns2:creationId id="{CB128EAD-D353-43DB-9858-F987AE539B1D}"/>
              </a:ext>
            </a:extLst>
          </p:cNvPr>
          <p:cNvSpPr>
            <a:spLocks noGrp="1"/>
          </p:cNvSpPr>
          <p:nvPr/>
        </p:nvSpPr>
        <p:spPr>
          <a:xfrm>
            <a:off x="685800" y="742950"/>
            <a:ext cx="1066800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3150" b="1">
                <a:latin typeface="Montserrat"/>
                <a:ea typeface="Source Han Serif CN"/>
                <a:cs typeface="Montserrat"/>
              </a:defRPr>
            </a:pPr>
            <a:r>
              <a:rPr lang="zh-CN" sz="3150" b="1" i="0" dirty="0">
                <a:solidFill>
                  <a:srgbClr val="E9E1D6"/>
                </a:solidFill>
                <a:latin typeface="Montserrat"/>
                <a:ea typeface="Source Han Serif CN"/>
                <a:cs typeface="Montserrat"/>
              </a:rPr>
              <a:t>你希望听众带走什么？</a:t>
            </a:r>
            <a:endParaRPr lang="zh-CN" sz="3150"/>
          </a:p>
        </p:txBody>
      </p:sp>
      <p:sp>
        <p:nvSpPr>
          <p:cNvPr id="3" name="">
            <a:extLst>
              <a:ext uri="{FF2B5EF4-FFF2-40B4-BE49-F238E27FC236}">
                <ns2:creationId id="{3B2F80E6-8BA2-4B83-8105-C878A0992D29}"/>
              </a:ext>
            </a:extLst>
          </p:cNvPr>
          <p:cNvSpPr>
            <a:spLocks noGrp="1"/>
          </p:cNvSpPr>
          <p:nvPr/>
        </p:nvSpPr>
        <p:spPr>
          <a:xfrm>
            <a:off x="685800" y="1485900"/>
            <a:ext cx="685800" cy="47625"/>
          </a:xfrm>
          <a:prstGeom prst="rect">
            <a:avLst/>
          </a:prstGeom>
          <a:solidFill>
            <a:srgbClr val="F2A33B"/>
          </a:solidFill>
          <a:ln w="0">
            <a:noFill/>
            <a:prstDash val="solid"/>
          </a:ln>
        </p:spPr>
      </p:sp>
      <p:sp>
        <p:nvSpPr>
          <p:cNvPr id="4" name="">
            <a:extLst>
              <a:ext uri="{FF2B5EF4-FFF2-40B4-BE49-F238E27FC236}">
                <ns2:creationId id="{80B66795-9E9A-4293-BA19-5B9DB65FF310}"/>
              </a:ext>
            </a:extLst>
          </p:cNvPr>
          <p:cNvSpPr>
            <a:spLocks noGrp="1"/>
          </p:cNvSpPr>
          <p:nvPr/>
        </p:nvSpPr>
        <p:spPr>
          <a:xfrm>
            <a:off x="11163300" y="6353175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r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59616E"/>
                </a:solidFill>
                <a:latin typeface="Montserrat"/>
                <a:ea typeface="Source Han Sans CN"/>
                <a:cs typeface="Montserrat"/>
              </a:rPr>
              <a:t>15</a:t>
            </a:r>
            <a:endParaRPr lang="zh-CN" sz="975"/>
          </a:p>
        </p:txBody>
      </p:sp>
      <p:sp>
        <p:nvSpPr>
          <p:cNvPr id="5" name="">
            <a:extLst>
              <a:ext uri="{FF2B5EF4-FFF2-40B4-BE49-F238E27FC236}">
                <ns2:creationId id="{D82F8604-E034-450B-8889-BDD72E40F23C}"/>
              </a:ext>
            </a:extLst>
          </p:cNvPr>
          <p:cNvSpPr>
            <a:spLocks noGrp="1"/>
          </p:cNvSpPr>
          <p:nvPr/>
        </p:nvSpPr>
        <p:spPr>
          <a:xfrm>
            <a:off x="876300" y="1924050"/>
            <a:ext cx="4286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2550" b="0">
                <a:latin typeface="Montserrat"/>
                <a:ea typeface="Source Han Sans CN"/>
                <a:cs typeface="Montserrat"/>
              </a:defRPr>
            </a:pPr>
            <a:r>
              <a:rPr lang="zh-CN" sz="2550" b="0" i="0" dirty="0">
                <a:solidFill>
                  <a:srgbClr val="86DDD5"/>
                </a:solidFill>
                <a:latin typeface="Montserrat"/>
                <a:ea typeface="Source Han Sans CN"/>
                <a:cs typeface="Montserrat"/>
              </a:rPr>
              <a:t>Know</a:t>
            </a:r>
            <a:r>
              <a:rPr lang="zh-CN" sz="2550" b="0" i="0" dirty="0">
                <a:solidFill>
                  <a:srgbClr val="86DDD5"/>
                </a:solidFill>
                <a:latin typeface="Montserrat"/>
                <a:ea typeface="Source Han Sans CN"/>
                <a:cs typeface="Montserrat"/>
              </a:rPr>
              <a:t>　理解</a:t>
            </a:r>
            <a:endParaRPr lang="zh-CN" sz="2550"/>
          </a:p>
        </p:txBody>
      </p:sp>
      <p:sp>
        <p:nvSpPr>
          <p:cNvPr id="6" name="">
            <a:extLst>
              <a:ext uri="{FF2B5EF4-FFF2-40B4-BE49-F238E27FC236}">
                <ns2:creationId id="{ADD8A482-6079-4DD9-97E1-151178AA5977}"/>
              </a:ext>
            </a:extLst>
          </p:cNvPr>
          <p:cNvSpPr>
            <a:spLocks noGrp="1"/>
          </p:cNvSpPr>
          <p:nvPr/>
        </p:nvSpPr>
        <p:spPr>
          <a:xfrm>
            <a:off x="5334000" y="1943100"/>
            <a:ext cx="60960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r">
              <a:lnSpc>
                <a:spcPct val="112000"/>
              </a:lnSpc>
              <a:buNone/>
              <a:defRPr sz="2100" b="0">
                <a:latin typeface="Montserrat"/>
                <a:ea typeface="Source Han Sans CN"/>
                <a:cs typeface="Montserrat"/>
              </a:defRPr>
            </a:pPr>
            <a:r>
              <a:rPr lang="zh-CN" sz="2100" b="0" i="0" dirty="0">
                <a:solidFill>
                  <a:srgbClr val="E9E1D6"/>
                </a:solidFill>
                <a:latin typeface="Montserrat"/>
                <a:ea typeface="Source Han Sans CN"/>
                <a:cs typeface="Montserrat"/>
              </a:rPr>
              <a:t>我希望听众明白什么？</a:t>
            </a:r>
            <a:endParaRPr lang="zh-CN" sz="2100"/>
          </a:p>
        </p:txBody>
      </p:sp>
      <p:sp>
        <p:nvSpPr>
          <p:cNvPr id="7" name="">
            <a:extLst>
              <a:ext uri="{FF2B5EF4-FFF2-40B4-BE49-F238E27FC236}">
                <ns2:creationId id="{19A55308-B2F1-40D6-BFE5-BFA8E6F33292}"/>
              </a:ext>
            </a:extLst>
          </p:cNvPr>
          <p:cNvSpPr>
            <a:spLocks noGrp="1"/>
          </p:cNvSpPr>
          <p:nvPr/>
        </p:nvSpPr>
        <p:spPr>
          <a:xfrm>
            <a:off x="876300" y="2667000"/>
            <a:ext cx="10172700" cy="9525"/>
          </a:xfrm>
          <a:prstGeom prst="rect">
            <a:avLst/>
          </a:prstGeom>
          <a:solidFill>
            <a:srgbClr val="333C49"/>
          </a:solidFill>
          <a:ln w="0">
            <a:noFill/>
            <a:prstDash val="solid"/>
          </a:ln>
        </p:spPr>
      </p:sp>
      <p:sp>
        <p:nvSpPr>
          <p:cNvPr id="8" name="">
            <a:extLst>
              <a:ext uri="{FF2B5EF4-FFF2-40B4-BE49-F238E27FC236}">
                <ns2:creationId id="{AE37366C-145B-4F7A-9A06-6D258119374C}"/>
              </a:ext>
            </a:extLst>
          </p:cNvPr>
          <p:cNvSpPr>
            <a:spLocks noGrp="1"/>
          </p:cNvSpPr>
          <p:nvPr/>
        </p:nvSpPr>
        <p:spPr>
          <a:xfrm>
            <a:off x="876300" y="3124200"/>
            <a:ext cx="4286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2550" b="0">
                <a:latin typeface="Montserrat"/>
                <a:ea typeface="Source Han Sans CN"/>
                <a:cs typeface="Montserrat"/>
              </a:defRPr>
            </a:pPr>
            <a:r>
              <a:rPr lang="zh-CN" sz="2550" b="0" i="0" dirty="0">
                <a:solidFill>
                  <a:srgbClr val="86DDD5"/>
                </a:solidFill>
                <a:latin typeface="Montserrat"/>
                <a:ea typeface="Source Han Sans CN"/>
                <a:cs typeface="Montserrat"/>
              </a:rPr>
              <a:t>Feel</a:t>
            </a:r>
            <a:r>
              <a:rPr lang="zh-CN" sz="2550" b="0" i="0" dirty="0">
                <a:solidFill>
                  <a:srgbClr val="86DDD5"/>
                </a:solidFill>
                <a:latin typeface="Montserrat"/>
                <a:ea typeface="Source Han Sans CN"/>
                <a:cs typeface="Montserrat"/>
              </a:rPr>
              <a:t>　感受</a:t>
            </a:r>
            <a:endParaRPr lang="zh-CN" sz="2550"/>
          </a:p>
        </p:txBody>
      </p:sp>
      <p:sp>
        <p:nvSpPr>
          <p:cNvPr id="9" name="">
            <a:extLst>
              <a:ext uri="{FF2B5EF4-FFF2-40B4-BE49-F238E27FC236}">
                <ns2:creationId id="{062B72DF-286D-43E6-8F07-B29C26A5AD6A}"/>
              </a:ext>
            </a:extLst>
          </p:cNvPr>
          <p:cNvSpPr>
            <a:spLocks noGrp="1"/>
          </p:cNvSpPr>
          <p:nvPr/>
        </p:nvSpPr>
        <p:spPr>
          <a:xfrm>
            <a:off x="5334000" y="3143250"/>
            <a:ext cx="60960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r">
              <a:lnSpc>
                <a:spcPct val="112000"/>
              </a:lnSpc>
              <a:buNone/>
              <a:defRPr sz="2100" b="0">
                <a:latin typeface="Montserrat"/>
                <a:ea typeface="Source Han Sans CN"/>
                <a:cs typeface="Montserrat"/>
              </a:defRPr>
            </a:pPr>
            <a:r>
              <a:rPr lang="zh-CN" sz="2100" b="0" i="0" dirty="0">
                <a:solidFill>
                  <a:srgbClr val="E9E1D6"/>
                </a:solidFill>
                <a:latin typeface="Montserrat"/>
                <a:ea typeface="Source Han Sans CN"/>
                <a:cs typeface="Montserrat"/>
              </a:rPr>
              <a:t>我希望听众感受到什么？</a:t>
            </a:r>
            <a:endParaRPr lang="zh-CN" sz="2100"/>
          </a:p>
        </p:txBody>
      </p:sp>
      <p:sp>
        <p:nvSpPr>
          <p:cNvPr id="10" name="">
            <a:extLst>
              <a:ext uri="{FF2B5EF4-FFF2-40B4-BE49-F238E27FC236}">
                <ns2:creationId id="{235C9D45-8C42-41DF-B5F6-EE98AE5CA272}"/>
              </a:ext>
            </a:extLst>
          </p:cNvPr>
          <p:cNvSpPr>
            <a:spLocks noGrp="1"/>
          </p:cNvSpPr>
          <p:nvPr/>
        </p:nvSpPr>
        <p:spPr>
          <a:xfrm>
            <a:off x="876300" y="3867150"/>
            <a:ext cx="10172700" cy="9525"/>
          </a:xfrm>
          <a:prstGeom prst="rect">
            <a:avLst/>
          </a:prstGeom>
          <a:solidFill>
            <a:srgbClr val="333C49"/>
          </a:solidFill>
          <a:ln w="0">
            <a:noFill/>
            <a:prstDash val="solid"/>
          </a:ln>
        </p:spPr>
      </p:sp>
      <p:sp>
        <p:nvSpPr>
          <p:cNvPr id="11" name="">
            <a:extLst>
              <a:ext uri="{FF2B5EF4-FFF2-40B4-BE49-F238E27FC236}">
                <ns2:creationId id="{F4545A75-02FF-4372-B1AB-90233772A839}"/>
              </a:ext>
            </a:extLst>
          </p:cNvPr>
          <p:cNvSpPr>
            <a:spLocks noGrp="1"/>
          </p:cNvSpPr>
          <p:nvPr/>
        </p:nvSpPr>
        <p:spPr>
          <a:xfrm>
            <a:off x="876300" y="4324350"/>
            <a:ext cx="4286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2550" b="0">
                <a:latin typeface="Montserrat"/>
                <a:ea typeface="Source Han Sans CN"/>
                <a:cs typeface="Montserrat"/>
              </a:defRPr>
            </a:pPr>
            <a:r>
              <a:rPr lang="zh-CN" sz="2550" b="0" i="0" dirty="0">
                <a:solidFill>
                  <a:srgbClr val="86DDD5"/>
                </a:solidFill>
                <a:latin typeface="Montserrat"/>
                <a:ea typeface="Source Han Sans CN"/>
                <a:cs typeface="Montserrat"/>
              </a:rPr>
              <a:t>Do</a:t>
            </a:r>
            <a:r>
              <a:rPr lang="zh-CN" sz="2550" b="0" i="0" dirty="0">
                <a:solidFill>
                  <a:srgbClr val="86DDD5"/>
                </a:solidFill>
                <a:latin typeface="Montserrat"/>
                <a:ea typeface="Source Han Sans CN"/>
                <a:cs typeface="Montserrat"/>
              </a:rPr>
              <a:t>　思考或行动</a:t>
            </a:r>
            <a:endParaRPr lang="zh-CN" sz="2550"/>
          </a:p>
        </p:txBody>
      </p:sp>
      <p:sp>
        <p:nvSpPr>
          <p:cNvPr id="12" name="">
            <a:extLst>
              <a:ext uri="{FF2B5EF4-FFF2-40B4-BE49-F238E27FC236}">
                <ns2:creationId id="{19761EC5-C598-4A4A-976E-352698E6B34D}"/>
              </a:ext>
            </a:extLst>
          </p:cNvPr>
          <p:cNvSpPr>
            <a:spLocks noGrp="1"/>
          </p:cNvSpPr>
          <p:nvPr/>
        </p:nvSpPr>
        <p:spPr>
          <a:xfrm>
            <a:off x="5334000" y="4343400"/>
            <a:ext cx="60960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r">
              <a:lnSpc>
                <a:spcPct val="112000"/>
              </a:lnSpc>
              <a:buNone/>
              <a:defRPr sz="2100" b="0">
                <a:latin typeface="Montserrat"/>
                <a:ea typeface="Source Han Sans CN"/>
                <a:cs typeface="Montserrat"/>
              </a:defRPr>
            </a:pPr>
            <a:r>
              <a:rPr lang="zh-CN" sz="2100" b="0" i="0" dirty="0">
                <a:solidFill>
                  <a:srgbClr val="E9E1D6"/>
                </a:solidFill>
                <a:latin typeface="Montserrat"/>
                <a:ea typeface="Source Han Sans CN"/>
                <a:cs typeface="Montserrat"/>
              </a:rPr>
              <a:t>我希望听众接着思考或做什么？</a:t>
            </a:r>
            <a:endParaRPr lang="zh-CN" sz="2100"/>
          </a:p>
        </p:txBody>
      </p:sp>
      <p:sp>
        <p:nvSpPr>
          <p:cNvPr id="13" name="">
            <a:extLst>
              <a:ext uri="{FF2B5EF4-FFF2-40B4-BE49-F238E27FC236}">
                <ns2:creationId id="{098C85FB-FEE6-4C44-B774-F4F15A712221}"/>
              </a:ext>
            </a:extLst>
          </p:cNvPr>
          <p:cNvSpPr>
            <a:spLocks noGrp="1"/>
          </p:cNvSpPr>
          <p:nvPr/>
        </p:nvSpPr>
        <p:spPr>
          <a:xfrm>
            <a:off x="876300" y="5067300"/>
            <a:ext cx="10172700" cy="9525"/>
          </a:xfrm>
          <a:prstGeom prst="rect">
            <a:avLst/>
          </a:prstGeom>
          <a:solidFill>
            <a:srgbClr val="333C49"/>
          </a:solidFill>
          <a:ln w="0">
            <a:noFill/>
            <a:prstDash val="solid"/>
          </a:ln>
        </p:spPr>
      </p:sp>
      <p:sp>
        <p:nvSpPr>
          <p:cNvPr id="14" name="">
            <a:extLst>
              <a:ext uri="{FF2B5EF4-FFF2-40B4-BE49-F238E27FC236}">
                <ns2:creationId id="{BE60699F-65A8-4D97-8CDB-534A152B61C5}"/>
              </a:ext>
            </a:extLst>
          </p:cNvPr>
          <p:cNvSpPr>
            <a:spLocks noGrp="1"/>
          </p:cNvSpPr>
          <p:nvPr/>
        </p:nvSpPr>
        <p:spPr>
          <a:xfrm>
            <a:off x="1619250" y="5600700"/>
            <a:ext cx="8953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1800" b="0">
                <a:latin typeface="Montserrat"/>
                <a:ea typeface="Source Han Sans CN"/>
                <a:cs typeface="Montserrat"/>
              </a:defRPr>
            </a:pPr>
            <a:r>
              <a:rPr lang="zh-CN" sz="1800" b="0" i="0" dirty="0">
                <a:solidFill>
                  <a:srgbClr val="AEB6C2"/>
                </a:solidFill>
                <a:latin typeface="Montserrat"/>
                <a:ea typeface="Source Han Sans CN"/>
                <a:cs typeface="Montserrat"/>
              </a:rPr>
              <a:t>开口前确定目的，表达时留意回应。</a:t>
            </a:r>
            <a:endParaRPr lang="zh-CN" sz="1800"/>
          </a:p>
        </p:txBody>
      </p:sp>
      <p:sp>
        <p:nvSpPr>
          <p:cNvPr id="16" name="source-kfd-link"/>
          <p:cNvSpPr>
            <a:spLocks noGrp="1"/>
          </p:cNvSpPr>
          <p:nvPr/>
        </p:nvSpPr>
        <p:spPr>
          <a:xfrm>
            <a:off x="1619250" y="6096000"/>
            <a:ext cx="8953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900" b="0">
                <a:latin typeface="Montserrat"/>
                <a:ea typeface="Source Han Sans CN"/>
                <a:cs typeface="Montserrat"/>
              </a:defRPr>
            </a:pPr>
            <a:r>
              <a:rPr lang="zh-CN" sz="90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  <a:hlinkClick r:id="rId1"/>
              </a:rPr>
              <a:t>Reference</a:t>
            </a:r>
            <a:r>
              <a:rPr lang="zh-CN" sz="90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  <a:hlinkClick r:id="rId1"/>
              </a:rPr>
              <a:t>｜</a:t>
            </a:r>
            <a:r>
              <a:rPr lang="zh-CN" sz="90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  <a:hlinkClick r:id="rId1"/>
              </a:rPr>
              <a:t>Matt Abrahams</a:t>
            </a:r>
            <a:r>
              <a:rPr lang="zh-CN" sz="90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  <a:hlinkClick r:id="rId1"/>
              </a:rPr>
              <a:t>，“</a:t>
            </a:r>
            <a:r>
              <a:rPr lang="zh-CN" sz="90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  <a:hlinkClick r:id="rId1"/>
              </a:rPr>
              <a:t>Improve Your Impromptu Speaking</a:t>
            </a:r>
            <a:r>
              <a:rPr lang="zh-CN" sz="90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  <a:hlinkClick r:id="rId1"/>
              </a:rPr>
              <a:t>”，</a:t>
            </a:r>
            <a:r>
              <a:rPr lang="zh-CN" sz="90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  <a:hlinkClick r:id="rId1"/>
              </a:rPr>
              <a:t>2023</a:t>
            </a:r>
            <a:endParaRPr lang="zh-CN" sz="900"/>
          </a:p>
        </p:txBody>
      </p:sp>
      <p:sp>
        <p:nvSpPr>
          <p:cNvPr id="17" name="v10-p15-new1">
            <a:extLst>
              <a:ext uri="{FF2B5EF4-FFF2-40B4-BE49-F238E27FC236}">
                <ns2:creationId id="{AFB89DB9-20C4-4D04-8C3E-5546B42746F9}"/>
              </a:ext>
            </a:extLst>
          </p:cNvPr>
          <p:cNvSpPr>
            <a:spLocks noGrp="1"/>
          </p:cNvSpPr>
          <p:nvPr/>
        </p:nvSpPr>
        <p:spPr>
          <a:xfrm>
            <a:off x="762000" y="6562725"/>
            <a:ext cx="84772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B0B5BE"/>
                </a:solidFill>
                <a:latin typeface="Montserrat"/>
                <a:ea typeface="Source Han Sans CN"/>
                <a:cs typeface="Montserrat"/>
              </a:rPr>
              <a:t>Impromptu Speech Speechcraft by Sing</a:t>
            </a:r>
            <a:endParaRPr lang="zh-CN" sz="975"/>
          </a:p>
        </p:txBody>
      </p:sp>
    </p:spTree>
    <p:extLst>
      <p:ext uri="{BB962C8B-B14F-4D97-AF65-F5344CB8AC3E}">
        <ns4:creationId val="319898478"/>
      </p:ext>
    </p:extLst>
  </p:cSld>
  <p:clrMapOvr>
    <a:overrideClrMapping accent1="accent1" accent2="accent2" accent3="accent3" accent4="accent4" accent5="accent5" accent6="accent6" bg1="lt1" tx1="dk1" bg2="lt2" tx2="dk2" hlink="hlink" folHlink="folHlink"/>
  </p:clrMapOvr>
</p:sld>
</file>

<file path=ppt/slides/slide16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F4F0E9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12" name="attention-title">
            <a:extLst>
              <a:ext uri="{FF2B5EF4-FFF2-40B4-BE49-F238E27FC236}">
                <ns2:creationId id="{66BBD7AA-407C-4033-9468-F803E74C169D}"/>
              </a:ext>
            </a:extLst>
          </p:cNvPr>
          <p:cNvSpPr>
            <a:spLocks noGrp="1"/>
          </p:cNvSpPr>
          <p:nvPr/>
        </p:nvSpPr>
        <p:spPr>
          <a:xfrm>
            <a:off x="762000" y="619125"/>
            <a:ext cx="10668000" cy="800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3300" b="1">
                <a:latin typeface="Montserrat"/>
                <a:ea typeface="Source Han Serif CN"/>
                <a:cs typeface="Montserrat"/>
              </a:defRPr>
            </a:pPr>
            <a:r>
              <a:rPr lang="zh-CN" sz="3300" b="1" i="0" dirty="0">
                <a:solidFill>
                  <a:srgbClr val="1C1A18"/>
                </a:solidFill>
                <a:latin typeface="Montserrat"/>
                <a:ea typeface="Source Han Serif CN"/>
                <a:cs typeface="Montserrat"/>
              </a:rPr>
              <a:t>说的时候，也看看大家有没有跟上</a:t>
            </a:r>
            <a:endParaRPr lang="zh-CN" sz="3300"/>
          </a:p>
        </p:txBody>
      </p:sp>
      <p:sp>
        <p:nvSpPr>
          <p:cNvPr id="2" name="attention-subtitle">
            <a:extLst>
              <a:ext uri="{FF2B5EF4-FFF2-40B4-BE49-F238E27FC236}">
                <ns2:creationId id="{04C25CF5-C0AF-44A6-B5BF-9F0388FC7486}"/>
              </a:ext>
            </a:extLst>
          </p:cNvPr>
          <p:cNvSpPr>
            <a:spLocks noGrp="1"/>
          </p:cNvSpPr>
          <p:nvPr/>
        </p:nvSpPr>
        <p:spPr>
          <a:xfrm>
            <a:off x="762000" y="1495425"/>
            <a:ext cx="10572750" cy="438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1800" b="0">
                <a:latin typeface="Montserrat"/>
                <a:ea typeface="Source Han Sans CN"/>
                <a:cs typeface="Montserrat"/>
              </a:defRPr>
            </a:pPr>
            <a:r>
              <a:rPr lang="zh-CN" sz="1800" b="0" i="0" dirty="0">
                <a:solidFill>
                  <a:srgbClr val="B7652C"/>
                </a:solidFill>
                <a:latin typeface="Montserrat"/>
                <a:ea typeface="Source Han Sans CN"/>
                <a:cs typeface="Montserrat"/>
              </a:rPr>
              <a:t>注意力会波动，演讲者需要随现场调整。</a:t>
            </a:r>
            <a:endParaRPr lang="zh-CN" sz="1800"/>
          </a:p>
        </p:txBody>
      </p:sp>
      <p:sp>
        <p:nvSpPr>
          <p:cNvPr id="3" name="attention-观察反应">
            <a:extLst>
              <a:ext uri="{FF2B5EF4-FFF2-40B4-BE49-F238E27FC236}">
                <ns2:creationId id="{49F2C1E6-229D-4248-B46B-72D585BCBCF5}"/>
              </a:ext>
            </a:extLst>
          </p:cNvPr>
          <p:cNvSpPr>
            <a:spLocks noGrp="1"/>
          </p:cNvSpPr>
          <p:nvPr/>
        </p:nvSpPr>
        <p:spPr>
          <a:xfrm>
            <a:off x="762000" y="2571750"/>
            <a:ext cx="1952625" cy="495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325" b="1">
                <a:latin typeface="Montserrat"/>
                <a:ea typeface="Source Han Serif CN"/>
                <a:cs typeface="Montserrat"/>
              </a:defRPr>
            </a:pPr>
            <a:r>
              <a:rPr lang="zh-CN" sz="2325" b="1" i="0" dirty="0">
                <a:solidFill>
                  <a:srgbClr val="1C1A18"/>
                </a:solidFill>
                <a:latin typeface="Montserrat"/>
                <a:ea typeface="Source Han Serif CN"/>
                <a:cs typeface="Montserrat"/>
              </a:rPr>
              <a:t>观察反应</a:t>
            </a:r>
            <a:endParaRPr lang="zh-CN" sz="2325"/>
          </a:p>
        </p:txBody>
      </p:sp>
      <p:sp>
        <p:nvSpPr>
          <p:cNvPr id="4" name="attention-body-观察反应">
            <a:extLst>
              <a:ext uri="{FF2B5EF4-FFF2-40B4-BE49-F238E27FC236}">
                <ns2:creationId id="{E9975840-FBCC-4FFA-989C-681C3B6D9E08}"/>
              </a:ext>
            </a:extLst>
          </p:cNvPr>
          <p:cNvSpPr>
            <a:spLocks noGrp="1"/>
          </p:cNvSpPr>
          <p:nvPr/>
        </p:nvSpPr>
        <p:spPr>
          <a:xfrm>
            <a:off x="3048000" y="2600325"/>
            <a:ext cx="809625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100" b="0">
                <a:latin typeface="Montserrat"/>
                <a:ea typeface="Source Han Sans CN"/>
                <a:cs typeface="Montserrat"/>
              </a:defRPr>
            </a:pPr>
            <a:r>
              <a:rPr lang="zh-CN" sz="2100" b="0" i="0" dirty="0">
                <a:solidFill>
                  <a:srgbClr val="1C1A18"/>
                </a:solidFill>
                <a:latin typeface="Montserrat"/>
                <a:ea typeface="Source Han Sans CN"/>
                <a:cs typeface="Montserrat"/>
              </a:rPr>
              <a:t>留意目光、表情，以及真实的回应</a:t>
            </a:r>
            <a:endParaRPr lang="zh-CN" sz="2100"/>
          </a:p>
        </p:txBody>
      </p:sp>
      <p:sp>
        <p:nvSpPr>
          <p:cNvPr id="5" name="attention-调整表达">
            <a:extLst>
              <a:ext uri="{FF2B5EF4-FFF2-40B4-BE49-F238E27FC236}">
                <ns2:creationId id="{AF228456-7417-48E6-881E-94BEBD791FB9}"/>
              </a:ext>
            </a:extLst>
          </p:cNvPr>
          <p:cNvSpPr>
            <a:spLocks noGrp="1"/>
          </p:cNvSpPr>
          <p:nvPr/>
        </p:nvSpPr>
        <p:spPr>
          <a:xfrm>
            <a:off x="762000" y="3571875"/>
            <a:ext cx="1952625" cy="495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325" b="1">
                <a:latin typeface="Montserrat"/>
                <a:ea typeface="Source Han Serif CN"/>
                <a:cs typeface="Montserrat"/>
              </a:defRPr>
            </a:pPr>
            <a:r>
              <a:rPr lang="zh-CN" sz="2325" b="1" i="0" dirty="0">
                <a:solidFill>
                  <a:srgbClr val="1C1A18"/>
                </a:solidFill>
                <a:latin typeface="Montserrat"/>
                <a:ea typeface="Source Han Serif CN"/>
                <a:cs typeface="Montserrat"/>
              </a:rPr>
              <a:t>调整表达</a:t>
            </a:r>
            <a:endParaRPr lang="zh-CN" sz="2325"/>
          </a:p>
        </p:txBody>
      </p:sp>
      <p:sp>
        <p:nvSpPr>
          <p:cNvPr id="6" name="attention-body-调整表达">
            <a:extLst>
              <a:ext uri="{FF2B5EF4-FFF2-40B4-BE49-F238E27FC236}">
                <ns2:creationId id="{7ED6B6E9-B3FE-4BAF-81E6-0AD50AD78F32}"/>
              </a:ext>
            </a:extLst>
          </p:cNvPr>
          <p:cNvSpPr>
            <a:spLocks noGrp="1"/>
          </p:cNvSpPr>
          <p:nvPr/>
        </p:nvSpPr>
        <p:spPr>
          <a:xfrm>
            <a:off x="3048000" y="3600450"/>
            <a:ext cx="809625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100" b="0">
                <a:latin typeface="Montserrat"/>
                <a:ea typeface="Source Han Sans CN"/>
                <a:cs typeface="Montserrat"/>
              </a:defRPr>
            </a:pPr>
            <a:r>
              <a:rPr lang="zh-CN" sz="2100" b="0" i="0" dirty="0">
                <a:solidFill>
                  <a:srgbClr val="1C1A18"/>
                </a:solidFill>
                <a:latin typeface="Montserrat"/>
                <a:ea typeface="Source Han Sans CN"/>
                <a:cs typeface="Montserrat"/>
              </a:rPr>
              <a:t>停一下，重述要点，或换一个更贴近的例子</a:t>
            </a:r>
            <a:endParaRPr lang="zh-CN" sz="2100"/>
          </a:p>
        </p:txBody>
      </p:sp>
      <p:sp>
        <p:nvSpPr>
          <p:cNvPr id="7" name="attention-真正互动">
            <a:extLst>
              <a:ext uri="{FF2B5EF4-FFF2-40B4-BE49-F238E27FC236}">
                <ns2:creationId id="{37B692BA-3B01-41D5-91EE-917FF5327D63}"/>
              </a:ext>
            </a:extLst>
          </p:cNvPr>
          <p:cNvSpPr>
            <a:spLocks noGrp="1"/>
          </p:cNvSpPr>
          <p:nvPr/>
        </p:nvSpPr>
        <p:spPr>
          <a:xfrm>
            <a:off x="762000" y="4572000"/>
            <a:ext cx="1952625" cy="495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325" b="1">
                <a:latin typeface="Montserrat"/>
                <a:ea typeface="Source Han Serif CN"/>
                <a:cs typeface="Montserrat"/>
              </a:defRPr>
            </a:pPr>
            <a:r>
              <a:rPr lang="zh-CN" sz="2325" b="1" i="0" dirty="0">
                <a:solidFill>
                  <a:srgbClr val="1C1A18"/>
                </a:solidFill>
                <a:latin typeface="Montserrat"/>
                <a:ea typeface="Source Han Serif CN"/>
                <a:cs typeface="Montserrat"/>
              </a:rPr>
              <a:t>真正互动</a:t>
            </a:r>
            <a:endParaRPr lang="zh-CN" sz="2325"/>
          </a:p>
        </p:txBody>
      </p:sp>
      <p:sp>
        <p:nvSpPr>
          <p:cNvPr id="8" name="attention-body-真正互动">
            <a:extLst>
              <a:ext uri="{FF2B5EF4-FFF2-40B4-BE49-F238E27FC236}">
                <ns2:creationId id="{FF5FA4A7-3F82-4FE6-9F3A-41B1E129D808}"/>
              </a:ext>
            </a:extLst>
          </p:cNvPr>
          <p:cNvSpPr>
            <a:spLocks noGrp="1"/>
          </p:cNvSpPr>
          <p:nvPr/>
        </p:nvSpPr>
        <p:spPr>
          <a:xfrm>
            <a:off x="3048000" y="4600575"/>
            <a:ext cx="809625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100" b="0">
                <a:latin typeface="Montserrat"/>
                <a:ea typeface="Source Han Sans CN"/>
                <a:cs typeface="Montserrat"/>
              </a:defRPr>
            </a:pPr>
            <a:r>
              <a:rPr lang="zh-CN" sz="2100" b="0" i="0" dirty="0">
                <a:solidFill>
                  <a:srgbClr val="1C1A18"/>
                </a:solidFill>
                <a:latin typeface="Montserrat"/>
                <a:ea typeface="Source Han Sans CN"/>
                <a:cs typeface="Montserrat"/>
              </a:rPr>
              <a:t>需要知道答案时，提问、听取反馈，再继续</a:t>
            </a:r>
            <a:endParaRPr lang="zh-CN" sz="2100"/>
          </a:p>
        </p:txBody>
      </p:sp>
      <p:sp>
        <p:nvSpPr>
          <p:cNvPr id="9" name="attention-takeaway">
            <a:extLst>
              <a:ext uri="{FF2B5EF4-FFF2-40B4-BE49-F238E27FC236}">
                <ns2:creationId id="{97221EF1-97AB-4A66-B81C-EDD766572DC6}"/>
              </a:ext>
            </a:extLst>
          </p:cNvPr>
          <p:cNvSpPr>
            <a:spLocks noGrp="1"/>
          </p:cNvSpPr>
          <p:nvPr/>
        </p:nvSpPr>
        <p:spPr>
          <a:xfrm>
            <a:off x="762000" y="5591175"/>
            <a:ext cx="10477500" cy="438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025" b="0">
                <a:latin typeface="Montserrat"/>
                <a:ea typeface="Source Han Sans CN"/>
                <a:cs typeface="Montserrat"/>
              </a:defRPr>
            </a:pPr>
            <a:r>
              <a:rPr lang="zh-CN" sz="2025" b="0" i="0" dirty="0">
                <a:solidFill>
                  <a:srgbClr val="0B7374"/>
                </a:solidFill>
                <a:latin typeface="Montserrat"/>
                <a:ea typeface="Source Han Sans CN"/>
                <a:cs typeface="Montserrat"/>
              </a:rPr>
              <a:t>带领大家继续思考，也是在建立影响力。</a:t>
            </a:r>
            <a:endParaRPr lang="zh-CN" sz="2025"/>
          </a:p>
        </p:txBody>
      </p:sp>
      <p:sp>
        <p:nvSpPr>
          <p:cNvPr id="10" name="source-attention"/>
          <p:cNvSpPr>
            <a:spLocks noGrp="1"/>
          </p:cNvSpPr>
          <p:nvPr/>
        </p:nvSpPr>
        <p:spPr>
          <a:xfrm>
            <a:off x="762000" y="6048375"/>
            <a:ext cx="103822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1125" b="0">
                <a:latin typeface="Montserrat"/>
                <a:ea typeface="Source Han Sans CN"/>
                <a:cs typeface="Montserrat"/>
              </a:defRPr>
            </a:pPr>
            <a:r>
              <a:rPr lang="zh-CN" sz="1125" b="0" i="0" dirty="0">
                <a:solidFill>
                  <a:srgbClr val="756D63"/>
                </a:solidFill>
                <a:latin typeface="Montserrat"/>
                <a:ea typeface="Source Han Sans CN"/>
                <a:cs typeface="Montserrat"/>
                <a:hlinkClick r:id="rId1"/>
              </a:rPr>
              <a:t>研究参考：</a:t>
            </a:r>
            <a:r>
              <a:rPr lang="zh-CN" sz="1125" b="0" i="0" dirty="0">
                <a:solidFill>
                  <a:srgbClr val="756D63"/>
                </a:solidFill>
                <a:latin typeface="Montserrat"/>
                <a:ea typeface="Source Han Sans CN"/>
                <a:cs typeface="Montserrat"/>
                <a:hlinkClick r:id="rId1"/>
              </a:rPr>
              <a:t>Fortenbaugh </a:t>
            </a:r>
            <a:r>
              <a:rPr lang="zh-CN" sz="1125" b="0" i="0" dirty="0">
                <a:solidFill>
                  <a:srgbClr val="756D63"/>
                </a:solidFill>
                <a:latin typeface="Montserrat"/>
                <a:ea typeface="Source Han Sans CN"/>
                <a:cs typeface="Montserrat"/>
                <a:hlinkClick r:id="rId1"/>
              </a:rPr>
              <a:t>等，</a:t>
            </a:r>
            <a:r>
              <a:rPr lang="zh-CN" sz="1125" b="0" i="0" dirty="0">
                <a:solidFill>
                  <a:srgbClr val="756D63"/>
                </a:solidFill>
                <a:latin typeface="Montserrat"/>
                <a:ea typeface="Source Han Sans CN"/>
                <a:cs typeface="Montserrat"/>
                <a:hlinkClick r:id="rId1"/>
              </a:rPr>
              <a:t>2017</a:t>
            </a:r>
            <a:r>
              <a:rPr lang="zh-CN" sz="1125" b="0" i="0" dirty="0">
                <a:solidFill>
                  <a:srgbClr val="756D63"/>
                </a:solidFill>
                <a:latin typeface="Montserrat"/>
                <a:ea typeface="Source Han Sans CN"/>
                <a:cs typeface="Montserrat"/>
                <a:hlinkClick r:id="rId1"/>
              </a:rPr>
              <a:t>｜持续注意会随时间波动</a:t>
            </a:r>
            <a:endParaRPr lang="zh-CN" sz="1125"/>
          </a:p>
        </p:txBody>
      </p:sp>
      <p:sp>
        <p:nvSpPr>
          <p:cNvPr id="11" name="page-number">
            <a:extLst>
              <a:ext uri="{FF2B5EF4-FFF2-40B4-BE49-F238E27FC236}">
                <ns2:creationId id="{0DD48DCB-A06A-49DB-B671-9A2A12E2C0AC}"/>
              </a:ext>
            </a:extLst>
          </p:cNvPr>
          <p:cNvSpPr>
            <a:spLocks noGrp="1"/>
          </p:cNvSpPr>
          <p:nvPr/>
        </p:nvSpPr>
        <p:spPr>
          <a:xfrm>
            <a:off x="11144250" y="6381750"/>
            <a:ext cx="4000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r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756D63"/>
                </a:solidFill>
                <a:latin typeface="Montserrat"/>
                <a:ea typeface="Source Han Sans CN"/>
                <a:cs typeface="Montserrat"/>
              </a:rPr>
              <a:t>16</a:t>
            </a:r>
            <a:endParaRPr lang="zh-CN" sz="975"/>
          </a:p>
        </p:txBody>
      </p:sp>
      <p:sp>
        <p:nvSpPr>
          <p:cNvPr id="13" name="v10-p16-new1">
            <a:extLst>
              <a:ext uri="{FF2B5EF4-FFF2-40B4-BE49-F238E27FC236}">
                <ns2:creationId id="{2F4C4E09-A81C-479E-BF79-DB0A0EB6EAB3}"/>
              </a:ext>
            </a:extLst>
          </p:cNvPr>
          <p:cNvSpPr>
            <a:spLocks noGrp="1"/>
          </p:cNvSpPr>
          <p:nvPr/>
        </p:nvSpPr>
        <p:spPr>
          <a:xfrm>
            <a:off x="762000" y="6562725"/>
            <a:ext cx="84772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74716B"/>
                </a:solidFill>
                <a:latin typeface="Montserrat"/>
                <a:ea typeface="Source Han Sans CN"/>
                <a:cs typeface="Montserrat"/>
              </a:rPr>
              <a:t>Impromptu Speech Speechcraft by Sing</a:t>
            </a:r>
            <a:endParaRPr lang="zh-CN" sz="975"/>
          </a:p>
        </p:txBody>
      </p:sp>
    </p:spTree>
    <p:extLst>
      <p:ext uri="{BB962C8B-B14F-4D97-AF65-F5344CB8AC3E}">
        <ns4:creationId val="118165060"/>
      </p:ext>
    </p:extLst>
  </p:cSld>
  <p:clrMapOvr>
    <a:overrideClrMapping accent1="accent1" accent2="accent2" accent3="accent3" accent4="accent4" accent5="accent5" accent6="accent6" bg1="lt1" tx1="dk1" bg2="lt2" tx2="dk2" hlink="accent6" folHlink="accent6"/>
  </p:clrMapOvr>
</p:sld>
</file>

<file path=ppt/slides/slide17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F5EFE5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5" name="">
            <a:extLst>
              <a:ext uri="{FF2B5EF4-FFF2-40B4-BE49-F238E27FC236}">
                <ns2:creationId id="{F6A41DE6-EFF4-47E9-B69E-86E74897DDBD}"/>
              </a:ext>
            </a:extLst>
          </p:cNvPr>
          <p:cNvSpPr>
            <a:spLocks noGrp="1"/>
          </p:cNvSpPr>
          <p:nvPr/>
        </p:nvSpPr>
        <p:spPr>
          <a:xfrm>
            <a:off x="952500" y="1590675"/>
            <a:ext cx="10287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3900" b="1">
                <a:latin typeface="Montserrat"/>
                <a:ea typeface="Source Han Serif CN"/>
                <a:cs typeface="Montserrat"/>
              </a:defRPr>
            </a:pPr>
            <a:r>
              <a:rPr lang="zh-CN" sz="3900" b="1" i="0" dirty="0">
                <a:solidFill>
                  <a:srgbClr val="1C1A18"/>
                </a:solidFill>
                <a:latin typeface="Montserrat"/>
                <a:ea typeface="Source Han Serif CN"/>
                <a:cs typeface="Montserrat"/>
              </a:rPr>
              <a:t>真的想知道答案，才问。</a:t>
            </a:r>
            <a:endParaRPr lang="zh-CN" sz="3900"/>
          </a:p>
        </p:txBody>
      </p:sp>
      <p:sp>
        <p:nvSpPr>
          <p:cNvPr id="2" name="">
            <a:extLst>
              <a:ext uri="{FF2B5EF4-FFF2-40B4-BE49-F238E27FC236}">
                <ns2:creationId id="{B90EE2EC-EBF5-4982-B01E-42E2BA5D4174}"/>
              </a:ext>
            </a:extLst>
          </p:cNvPr>
          <p:cNvSpPr>
            <a:spLocks noGrp="1"/>
          </p:cNvSpPr>
          <p:nvPr/>
        </p:nvSpPr>
        <p:spPr>
          <a:xfrm>
            <a:off x="2476500" y="3371850"/>
            <a:ext cx="72390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3450" b="1">
                <a:latin typeface="Montserrat"/>
                <a:ea typeface="Source Han Serif CN"/>
                <a:cs typeface="Montserrat"/>
              </a:defRPr>
            </a:pPr>
            <a:r>
              <a:rPr lang="zh-CN" sz="3450" b="1" i="0" dirty="0">
                <a:solidFill>
                  <a:srgbClr val="0B7374"/>
                </a:solidFill>
                <a:latin typeface="Montserrat"/>
                <a:ea typeface="Source Han Serif CN"/>
                <a:cs typeface="Montserrat"/>
              </a:rPr>
              <a:t>问　　听　　用</a:t>
            </a:r>
            <a:endParaRPr lang="zh-CN" sz="3450"/>
          </a:p>
        </p:txBody>
      </p:sp>
      <p:sp>
        <p:nvSpPr>
          <p:cNvPr id="3" name="">
            <a:extLst>
              <a:ext uri="{FF2B5EF4-FFF2-40B4-BE49-F238E27FC236}">
                <ns2:creationId id="{A45F2B4E-A77A-4421-9835-1B8E232F7EB1}"/>
              </a:ext>
            </a:extLst>
          </p:cNvPr>
          <p:cNvSpPr>
            <a:spLocks noGrp="1"/>
          </p:cNvSpPr>
          <p:nvPr/>
        </p:nvSpPr>
        <p:spPr>
          <a:xfrm>
            <a:off x="2381250" y="4724400"/>
            <a:ext cx="74295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2025" b="0">
                <a:latin typeface="Montserrat"/>
                <a:ea typeface="Source Han Sans CN"/>
                <a:cs typeface="Montserrat"/>
              </a:defRPr>
            </a:pPr>
            <a:r>
              <a:rPr lang="zh-CN" sz="2025" b="0" i="0" dirty="0">
                <a:solidFill>
                  <a:srgbClr val="6D6A66"/>
                </a:solidFill>
                <a:latin typeface="Montserrat"/>
                <a:ea typeface="Source Han Sans CN"/>
                <a:cs typeface="Montserrat"/>
              </a:rPr>
              <a:t>观众怎么回答，会改变你的下一句话。</a:t>
            </a:r>
            <a:endParaRPr lang="zh-CN" sz="2025"/>
          </a:p>
        </p:txBody>
      </p:sp>
      <p:sp>
        <p:nvSpPr>
          <p:cNvPr id="4" name="">
            <a:extLst>
              <a:ext uri="{FF2B5EF4-FFF2-40B4-BE49-F238E27FC236}">
                <ns2:creationId id="{48447814-1A0B-4E64-A81C-25F8268908A4}"/>
              </a:ext>
            </a:extLst>
          </p:cNvPr>
          <p:cNvSpPr>
            <a:spLocks noGrp="1"/>
          </p:cNvSpPr>
          <p:nvPr/>
        </p:nvSpPr>
        <p:spPr>
          <a:xfrm>
            <a:off x="11163300" y="6353175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r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9B9184"/>
                </a:solidFill>
                <a:latin typeface="Montserrat"/>
                <a:ea typeface="Source Han Sans CN"/>
                <a:cs typeface="Montserrat"/>
              </a:rPr>
              <a:t>17</a:t>
            </a:r>
            <a:endParaRPr lang="zh-CN" sz="975"/>
          </a:p>
        </p:txBody>
      </p:sp>
      <p:sp>
        <p:nvSpPr>
          <p:cNvPr id="6" name="source-ask-listen-use"/>
          <p:cNvSpPr>
            <a:spLocks noGrp="1"/>
          </p:cNvSpPr>
          <p:nvPr/>
        </p:nvSpPr>
        <p:spPr>
          <a:xfrm>
            <a:off x="1333500" y="5943600"/>
            <a:ext cx="9525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900" b="0">
                <a:latin typeface="Montserrat"/>
                <a:ea typeface="Source Han Sans CN"/>
                <a:cs typeface="Montserrat"/>
              </a:defRPr>
            </a:pPr>
            <a:r>
              <a:rPr lang="zh-CN" sz="900" b="0" i="0" dirty="0">
                <a:solidFill>
                  <a:srgbClr val="9B9184"/>
                </a:solidFill>
                <a:latin typeface="Montserrat"/>
                <a:ea typeface="Source Han Sans CN"/>
                <a:cs typeface="Montserrat"/>
                <a:hlinkClick r:id="rId1"/>
              </a:rPr>
              <a:t>课程动作卡｜根据</a:t>
            </a:r>
            <a:r>
              <a:rPr lang="zh-CN" sz="900" b="0" i="0" dirty="0">
                <a:solidFill>
                  <a:srgbClr val="9B9184"/>
                </a:solidFill>
                <a:latin typeface="Montserrat"/>
                <a:ea typeface="Source Han Sans CN"/>
                <a:cs typeface="Montserrat"/>
                <a:hlinkClick r:id="rId1"/>
              </a:rPr>
              <a:t>Judith Humphrey</a:t>
            </a:r>
            <a:r>
              <a:rPr lang="zh-CN" sz="900" b="0" i="0" dirty="0">
                <a:solidFill>
                  <a:srgbClr val="9B9184"/>
                </a:solidFill>
                <a:latin typeface="Montserrat"/>
                <a:ea typeface="Source Han Sans CN"/>
                <a:cs typeface="Montserrat"/>
                <a:hlinkClick r:id="rId1"/>
              </a:rPr>
              <a:t>倾听原则与</a:t>
            </a:r>
            <a:r>
              <a:rPr lang="zh-CN" sz="900" b="0" i="0" dirty="0">
                <a:solidFill>
                  <a:srgbClr val="9B9184"/>
                </a:solidFill>
                <a:latin typeface="Montserrat"/>
                <a:ea typeface="Source Han Sans CN"/>
                <a:cs typeface="Montserrat"/>
                <a:hlinkClick r:id="rId1"/>
              </a:rPr>
              <a:t>Toastmasters</a:t>
            </a:r>
            <a:r>
              <a:rPr lang="zh-CN" sz="900" b="0" i="0" dirty="0">
                <a:solidFill>
                  <a:srgbClr val="9B9184"/>
                </a:solidFill>
                <a:latin typeface="Montserrat"/>
                <a:ea typeface="Source Han Sans CN"/>
                <a:cs typeface="Montserrat"/>
                <a:hlinkClick r:id="rId1"/>
              </a:rPr>
              <a:t>《</a:t>
            </a:r>
            <a:r>
              <a:rPr lang="zh-CN" sz="900" b="0" i="0" dirty="0">
                <a:solidFill>
                  <a:srgbClr val="9B9184"/>
                </a:solidFill>
                <a:latin typeface="Montserrat"/>
                <a:ea typeface="Source Han Sans CN"/>
                <a:cs typeface="Montserrat"/>
                <a:hlinkClick r:id="rId1"/>
              </a:rPr>
              <a:t>Impromptu Speaking</a:t>
            </a:r>
            <a:r>
              <a:rPr lang="zh-CN" sz="900" b="0" i="0" dirty="0">
                <a:solidFill>
                  <a:srgbClr val="9B9184"/>
                </a:solidFill>
                <a:latin typeface="Montserrat"/>
                <a:ea typeface="Source Han Sans CN"/>
                <a:cs typeface="Montserrat"/>
                <a:hlinkClick r:id="rId1"/>
              </a:rPr>
              <a:t>》整理</a:t>
            </a:r>
            <a:endParaRPr lang="zh-CN" sz="900"/>
          </a:p>
        </p:txBody>
      </p:sp>
      <p:sp>
        <p:nvSpPr>
          <p:cNvPr id="7" name="v10-p17-new1">
            <a:extLst>
              <a:ext uri="{FF2B5EF4-FFF2-40B4-BE49-F238E27FC236}">
                <ns2:creationId id="{A057FF01-F3E8-489F-A2C3-8395B3C4BD92}"/>
              </a:ext>
            </a:extLst>
          </p:cNvPr>
          <p:cNvSpPr>
            <a:spLocks noGrp="1"/>
          </p:cNvSpPr>
          <p:nvPr/>
        </p:nvSpPr>
        <p:spPr>
          <a:xfrm>
            <a:off x="762000" y="6562725"/>
            <a:ext cx="84772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74716B"/>
                </a:solidFill>
                <a:latin typeface="Montserrat"/>
                <a:ea typeface="Source Han Sans CN"/>
                <a:cs typeface="Montserrat"/>
              </a:rPr>
              <a:t>Impromptu Speech Speechcraft by Sing</a:t>
            </a:r>
            <a:endParaRPr lang="zh-CN" sz="975"/>
          </a:p>
        </p:txBody>
      </p:sp>
    </p:spTree>
    <p:extLst>
      <p:ext uri="{BB962C8B-B14F-4D97-AF65-F5344CB8AC3E}">
        <ns4:creationId val="310413053"/>
      </p:ext>
    </p:extLst>
  </p:cSld>
  <p:clrMapOvr>
    <a:overrideClrMapping accent1="accent1" accent2="accent2" accent3="accent3" accent4="accent4" accent5="accent5" accent6="accent6" bg1="lt1" tx1="dk1" bg2="lt2" tx2="dk2" hlink="accent6" folHlink="accent6"/>
  </p:clrMapOvr>
</p:sld>
</file>

<file path=ppt/slides/slide18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bg>
      <p:bgPr>
        <a:solidFill>
          <a:srgbClr val="F5EFE5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18" name="">
            <a:extLst>
              <a:ext uri="{FF2B5EF4-FFF2-40B4-BE49-F238E27FC236}">
                <ns2:creationId id="{53622283-98DE-4D20-9E3D-B7E31F3F7719}"/>
              </a:ext>
            </a:extLst>
          </p:cNvPr>
          <p:cNvSpPr>
            <a:spLocks noGrp="1"/>
          </p:cNvSpPr>
          <p:nvPr/>
        </p:nvSpPr>
        <p:spPr>
          <a:xfrm>
            <a:off x="704850" y="41910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1050" b="0">
                <a:latin typeface="Montserrat"/>
                <a:ea typeface="Source Han Sans CN"/>
                <a:cs typeface="Montserrat"/>
              </a:defRPr>
            </a:pPr>
            <a:r>
              <a:rPr lang="zh-CN" sz="105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三种题型，三个入口</a:t>
            </a:r>
            <a:endParaRPr lang="zh-CN" sz="1050"/>
          </a:p>
        </p:txBody>
      </p:sp>
      <p:sp>
        <p:nvSpPr>
          <p:cNvPr id="2" name="">
            <a:extLst>
              <a:ext uri="{FF2B5EF4-FFF2-40B4-BE49-F238E27FC236}">
                <ns2:creationId id="{909EC643-3065-4D67-98F6-EFB056110AF0}"/>
              </a:ext>
            </a:extLst>
          </p:cNvPr>
          <p:cNvSpPr>
            <a:spLocks noGrp="1"/>
          </p:cNvSpPr>
          <p:nvPr/>
        </p:nvSpPr>
        <p:spPr>
          <a:xfrm>
            <a:off x="685800" y="742950"/>
            <a:ext cx="1066800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3150" b="1">
                <a:latin typeface="Montserrat"/>
                <a:ea typeface="Source Han Serif CN"/>
                <a:cs typeface="Montserrat"/>
              </a:defRPr>
            </a:pPr>
            <a:r>
              <a:rPr lang="zh-CN" sz="3150" b="1" i="0" dirty="0">
                <a:solidFill>
                  <a:srgbClr val="1C1A18"/>
                </a:solidFill>
                <a:latin typeface="Montserrat"/>
                <a:ea typeface="Source Han Serif CN"/>
                <a:cs typeface="Montserrat"/>
              </a:rPr>
              <a:t>先听清问题要你回答什么</a:t>
            </a:r>
            <a:endParaRPr lang="zh-CN" sz="3150"/>
          </a:p>
        </p:txBody>
      </p:sp>
      <p:sp>
        <p:nvSpPr>
          <p:cNvPr id="3" name="">
            <a:extLst>
              <a:ext uri="{FF2B5EF4-FFF2-40B4-BE49-F238E27FC236}">
                <ns2:creationId id="{4508AB93-F406-4401-A004-8B91A08E9AAF}"/>
              </a:ext>
            </a:extLst>
          </p:cNvPr>
          <p:cNvSpPr>
            <a:spLocks noGrp="1"/>
          </p:cNvSpPr>
          <p:nvPr/>
        </p:nvSpPr>
        <p:spPr>
          <a:xfrm>
            <a:off x="685800" y="1485900"/>
            <a:ext cx="685800" cy="47625"/>
          </a:xfrm>
          <a:prstGeom prst="rect">
            <a:avLst/>
          </a:prstGeom>
          <a:solidFill>
            <a:srgbClr val="F2A33B"/>
          </a:solidFill>
          <a:ln w="0">
            <a:noFill/>
            <a:prstDash val="solid"/>
          </a:ln>
        </p:spPr>
      </p:sp>
      <p:sp>
        <p:nvSpPr>
          <p:cNvPr id="4" name="">
            <a:extLst>
              <a:ext uri="{FF2B5EF4-FFF2-40B4-BE49-F238E27FC236}">
                <ns2:creationId id="{EFBBBD3E-483B-49DD-AFE9-BED147B0DF73}"/>
              </a:ext>
            </a:extLst>
          </p:cNvPr>
          <p:cNvSpPr>
            <a:spLocks noGrp="1"/>
          </p:cNvSpPr>
          <p:nvPr/>
        </p:nvSpPr>
        <p:spPr>
          <a:xfrm>
            <a:off x="11163300" y="6353175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r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9B9184"/>
                </a:solidFill>
                <a:latin typeface="Montserrat"/>
                <a:ea typeface="Source Han Sans CN"/>
                <a:cs typeface="Montserrat"/>
              </a:rPr>
              <a:t>18</a:t>
            </a:r>
            <a:endParaRPr lang="zh-CN" sz="975"/>
          </a:p>
        </p:txBody>
      </p:sp>
      <p:sp>
        <p:nvSpPr>
          <p:cNvPr id="5" name="">
            <a:extLst>
              <a:ext uri="{FF2B5EF4-FFF2-40B4-BE49-F238E27FC236}">
                <ns2:creationId id="{1A7C1859-909B-48CA-B5DF-9EE6585D9851}"/>
              </a:ext>
            </a:extLst>
          </p:cNvPr>
          <p:cNvSpPr>
            <a:spLocks noGrp="1"/>
          </p:cNvSpPr>
          <p:nvPr/>
        </p:nvSpPr>
        <p:spPr>
          <a:xfrm>
            <a:off x="704850" y="2095500"/>
            <a:ext cx="3333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2850" b="1">
                <a:latin typeface="Montserrat"/>
                <a:ea typeface="Source Han Serif CN"/>
                <a:cs typeface="Montserrat"/>
              </a:defRPr>
            </a:pPr>
            <a:r>
              <a:rPr lang="zh-CN" sz="2850" b="1" i="0" dirty="0">
                <a:solidFill>
                  <a:srgbClr val="1C1A18"/>
                </a:solidFill>
                <a:latin typeface="Montserrat"/>
                <a:ea typeface="Source Han Serif CN"/>
                <a:cs typeface="Montserrat"/>
              </a:rPr>
              <a:t>观点</a:t>
            </a:r>
            <a:endParaRPr lang="zh-CN" sz="2850"/>
          </a:p>
        </p:txBody>
      </p:sp>
      <p:sp>
        <p:nvSpPr>
          <p:cNvPr id="6" name="">
            <a:extLst>
              <a:ext uri="{FF2B5EF4-FFF2-40B4-BE49-F238E27FC236}">
                <ns2:creationId id="{91409641-7F04-4CDD-A5AD-25DA4297A1AA}"/>
              </a:ext>
            </a:extLst>
          </p:cNvPr>
          <p:cNvSpPr>
            <a:spLocks noGrp="1"/>
          </p:cNvSpPr>
          <p:nvPr/>
        </p:nvSpPr>
        <p:spPr>
          <a:xfrm>
            <a:off x="1866900" y="2876550"/>
            <a:ext cx="1009650" cy="47625"/>
          </a:xfrm>
          <a:prstGeom prst="rect">
            <a:avLst/>
          </a:prstGeom>
          <a:solidFill>
            <a:srgbClr val="F2A33B"/>
          </a:solidFill>
          <a:ln w="0">
            <a:noFill/>
            <a:prstDash val="solid"/>
          </a:ln>
        </p:spPr>
      </p:sp>
      <p:sp>
        <p:nvSpPr>
          <p:cNvPr id="7" name="">
            <a:extLst>
              <a:ext uri="{FF2B5EF4-FFF2-40B4-BE49-F238E27FC236}">
                <ns2:creationId id="{3E3120ED-B0FA-4AF9-9F25-69FEBAEFACFC}"/>
              </a:ext>
            </a:extLst>
          </p:cNvPr>
          <p:cNvSpPr>
            <a:spLocks noGrp="1"/>
          </p:cNvSpPr>
          <p:nvPr/>
        </p:nvSpPr>
        <p:spPr>
          <a:xfrm>
            <a:off x="704850" y="3181350"/>
            <a:ext cx="3333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1725" b="0">
                <a:latin typeface="Montserrat"/>
                <a:ea typeface="Source Han Sans CN"/>
                <a:cs typeface="Montserrat"/>
              </a:defRPr>
            </a:pPr>
            <a:r>
              <a:rPr lang="zh-CN" sz="1725" b="0" i="0" dirty="0">
                <a:solidFill>
                  <a:srgbClr val="F9783D"/>
                </a:solidFill>
                <a:latin typeface="Montserrat"/>
                <a:ea typeface="Source Han Sans CN"/>
                <a:cs typeface="Montserrat"/>
              </a:rPr>
              <a:t>问你怎么看</a:t>
            </a:r>
            <a:endParaRPr lang="zh-CN" sz="1725"/>
          </a:p>
        </p:txBody>
      </p:sp>
      <p:sp>
        <p:nvSpPr>
          <p:cNvPr id="8" name="">
            <a:extLst>
              <a:ext uri="{FF2B5EF4-FFF2-40B4-BE49-F238E27FC236}">
                <ns2:creationId id="{31F54F97-C672-4AE7-BD37-CB1EA510E5D2}"/>
              </a:ext>
            </a:extLst>
          </p:cNvPr>
          <p:cNvSpPr>
            <a:spLocks noGrp="1"/>
          </p:cNvSpPr>
          <p:nvPr/>
        </p:nvSpPr>
        <p:spPr>
          <a:xfrm>
            <a:off x="895350" y="3848100"/>
            <a:ext cx="31432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1800" b="0">
                <a:latin typeface="Montserrat"/>
                <a:ea typeface="Source Han Sans CN"/>
                <a:cs typeface="Montserrat"/>
              </a:defRPr>
            </a:pPr>
            <a:r>
              <a:rPr lang="zh-CN" sz="1800" b="0" i="0" dirty="0">
                <a:solidFill>
                  <a:srgbClr val="6D6A66"/>
                </a:solidFill>
                <a:latin typeface="Montserrat"/>
                <a:ea typeface="Source Han Sans CN"/>
                <a:cs typeface="Montserrat"/>
              </a:rPr>
              <a:t>我怎么看？为什么？</a:t>
            </a:r>
            <a:endParaRPr lang="zh-CN" sz="1800"/>
          </a:p>
        </p:txBody>
      </p:sp>
      <p:sp>
        <p:nvSpPr>
          <p:cNvPr id="9" name="">
            <a:extLst>
              <a:ext uri="{FF2B5EF4-FFF2-40B4-BE49-F238E27FC236}">
                <ns2:creationId id="{561CE6FC-9BD9-41F8-B25B-8AE34391038F}"/>
              </a:ext>
            </a:extLst>
          </p:cNvPr>
          <p:cNvSpPr>
            <a:spLocks noGrp="1"/>
          </p:cNvSpPr>
          <p:nvPr/>
        </p:nvSpPr>
        <p:spPr>
          <a:xfrm>
            <a:off x="4457700" y="2095500"/>
            <a:ext cx="3333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2850" b="1">
                <a:latin typeface="Montserrat"/>
                <a:ea typeface="Source Han Serif CN"/>
                <a:cs typeface="Montserrat"/>
              </a:defRPr>
            </a:pPr>
            <a:r>
              <a:rPr lang="zh-CN" sz="2850" b="1" i="0" dirty="0">
                <a:solidFill>
                  <a:srgbClr val="1C1A18"/>
                </a:solidFill>
                <a:latin typeface="Montserrat"/>
                <a:ea typeface="Source Han Serif CN"/>
                <a:cs typeface="Montserrat"/>
              </a:rPr>
              <a:t>故事</a:t>
            </a:r>
            <a:endParaRPr lang="zh-CN" sz="2850"/>
          </a:p>
        </p:txBody>
      </p:sp>
      <p:sp>
        <p:nvSpPr>
          <p:cNvPr id="10" name="">
            <a:extLst>
              <a:ext uri="{FF2B5EF4-FFF2-40B4-BE49-F238E27FC236}">
                <ns2:creationId id="{9822E3FA-AF97-422F-A8C4-F3C2B9E7E1EC}"/>
              </a:ext>
            </a:extLst>
          </p:cNvPr>
          <p:cNvSpPr>
            <a:spLocks noGrp="1"/>
          </p:cNvSpPr>
          <p:nvPr/>
        </p:nvSpPr>
        <p:spPr>
          <a:xfrm>
            <a:off x="5619750" y="2876550"/>
            <a:ext cx="1009650" cy="47625"/>
          </a:xfrm>
          <a:prstGeom prst="rect">
            <a:avLst/>
          </a:prstGeom>
          <a:solidFill>
            <a:srgbClr val="F9783D"/>
          </a:solidFill>
          <a:ln w="0">
            <a:noFill/>
            <a:prstDash val="solid"/>
          </a:ln>
        </p:spPr>
      </p:sp>
      <p:sp>
        <p:nvSpPr>
          <p:cNvPr id="11" name="">
            <a:extLst>
              <a:ext uri="{FF2B5EF4-FFF2-40B4-BE49-F238E27FC236}">
                <ns2:creationId id="{D3A633AB-8470-47FB-946B-A556BD8004E8}"/>
              </a:ext>
            </a:extLst>
          </p:cNvPr>
          <p:cNvSpPr>
            <a:spLocks noGrp="1"/>
          </p:cNvSpPr>
          <p:nvPr/>
        </p:nvSpPr>
        <p:spPr>
          <a:xfrm>
            <a:off x="4457700" y="3181350"/>
            <a:ext cx="3333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1725" b="0">
                <a:latin typeface="Montserrat"/>
                <a:ea typeface="Source Han Sans CN"/>
                <a:cs typeface="Montserrat"/>
              </a:defRPr>
            </a:pPr>
            <a:r>
              <a:rPr lang="zh-CN" sz="1725" b="0" i="0" dirty="0">
                <a:solidFill>
                  <a:srgbClr val="F9783D"/>
                </a:solidFill>
                <a:latin typeface="Montserrat"/>
                <a:ea typeface="Source Han Sans CN"/>
                <a:cs typeface="Montserrat"/>
              </a:rPr>
              <a:t>请你讲一段经历</a:t>
            </a:r>
            <a:endParaRPr lang="zh-CN" sz="1725"/>
          </a:p>
        </p:txBody>
      </p:sp>
      <p:sp>
        <p:nvSpPr>
          <p:cNvPr id="12" name="">
            <a:extLst>
              <a:ext uri="{FF2B5EF4-FFF2-40B4-BE49-F238E27FC236}">
                <ns2:creationId id="{99DFB601-2F1B-4F4A-86C8-57A27973044E}"/>
              </a:ext>
            </a:extLst>
          </p:cNvPr>
          <p:cNvSpPr>
            <a:spLocks noGrp="1"/>
          </p:cNvSpPr>
          <p:nvPr/>
        </p:nvSpPr>
        <p:spPr>
          <a:xfrm>
            <a:off x="4648200" y="3848100"/>
            <a:ext cx="31432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1800" b="0">
                <a:latin typeface="Montserrat"/>
                <a:ea typeface="Source Han Sans CN"/>
                <a:cs typeface="Montserrat"/>
              </a:defRPr>
            </a:pPr>
            <a:r>
              <a:rPr lang="zh-CN" sz="1800" b="0" i="0" dirty="0">
                <a:solidFill>
                  <a:srgbClr val="6D6A66"/>
                </a:solidFill>
                <a:latin typeface="Montserrat"/>
                <a:ea typeface="Source Han Sans CN"/>
                <a:cs typeface="Montserrat"/>
              </a:rPr>
              <a:t>发生了什么？我明白了什么？</a:t>
            </a:r>
            <a:endParaRPr lang="zh-CN" sz="1800"/>
          </a:p>
        </p:txBody>
      </p:sp>
      <p:sp>
        <p:nvSpPr>
          <p:cNvPr id="13" name="">
            <a:extLst>
              <a:ext uri="{FF2B5EF4-FFF2-40B4-BE49-F238E27FC236}">
                <ns2:creationId id="{7122C5D2-EC90-4D96-9ACA-BE2E381171AC}"/>
              </a:ext>
            </a:extLst>
          </p:cNvPr>
          <p:cNvSpPr>
            <a:spLocks noGrp="1"/>
          </p:cNvSpPr>
          <p:nvPr/>
        </p:nvSpPr>
        <p:spPr>
          <a:xfrm>
            <a:off x="8210550" y="2095500"/>
            <a:ext cx="3333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2850" b="1">
                <a:latin typeface="Montserrat"/>
                <a:ea typeface="Source Han Serif CN"/>
                <a:cs typeface="Montserrat"/>
              </a:defRPr>
            </a:pPr>
            <a:r>
              <a:rPr lang="zh-CN" sz="2850" b="1" i="0" dirty="0">
                <a:solidFill>
                  <a:srgbClr val="1C1A18"/>
                </a:solidFill>
                <a:latin typeface="Montserrat"/>
                <a:ea typeface="Source Han Serif CN"/>
                <a:cs typeface="Montserrat"/>
              </a:rPr>
              <a:t>情境</a:t>
            </a:r>
            <a:endParaRPr lang="zh-CN" sz="2850"/>
          </a:p>
        </p:txBody>
      </p:sp>
      <p:sp>
        <p:nvSpPr>
          <p:cNvPr id="14" name="">
            <a:extLst>
              <a:ext uri="{FF2B5EF4-FFF2-40B4-BE49-F238E27FC236}">
                <ns2:creationId id="{D9BC3B6B-CF8C-4B2D-BAD6-223AC4CA789B}"/>
              </a:ext>
            </a:extLst>
          </p:cNvPr>
          <p:cNvSpPr>
            <a:spLocks noGrp="1"/>
          </p:cNvSpPr>
          <p:nvPr/>
        </p:nvSpPr>
        <p:spPr>
          <a:xfrm>
            <a:off x="9372600" y="2876550"/>
            <a:ext cx="1009650" cy="47625"/>
          </a:xfrm>
          <a:prstGeom prst="rect">
            <a:avLst/>
          </a:prstGeom>
          <a:solidFill>
            <a:srgbClr val="F2A33B"/>
          </a:solidFill>
          <a:ln w="0">
            <a:noFill/>
            <a:prstDash val="solid"/>
          </a:ln>
        </p:spPr>
      </p:sp>
      <p:sp>
        <p:nvSpPr>
          <p:cNvPr id="15" name="">
            <a:extLst>
              <a:ext uri="{FF2B5EF4-FFF2-40B4-BE49-F238E27FC236}">
                <ns2:creationId id="{2D106A2A-9D70-4458-835B-8C5C45D60CE7}"/>
              </a:ext>
            </a:extLst>
          </p:cNvPr>
          <p:cNvSpPr>
            <a:spLocks noGrp="1"/>
          </p:cNvSpPr>
          <p:nvPr/>
        </p:nvSpPr>
        <p:spPr>
          <a:xfrm>
            <a:off x="8210550" y="3181350"/>
            <a:ext cx="3333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1725" b="0">
                <a:latin typeface="Montserrat"/>
                <a:ea typeface="Source Han Sans CN"/>
                <a:cs typeface="Montserrat"/>
              </a:defRPr>
            </a:pPr>
            <a:r>
              <a:rPr lang="zh-CN" sz="1725" b="0" i="0" dirty="0">
                <a:solidFill>
                  <a:srgbClr val="F9783D"/>
                </a:solidFill>
                <a:latin typeface="Montserrat"/>
                <a:ea typeface="Source Han Sans CN"/>
                <a:cs typeface="Montserrat"/>
              </a:rPr>
              <a:t>问你会怎么做</a:t>
            </a:r>
            <a:endParaRPr lang="zh-CN" sz="1725"/>
          </a:p>
        </p:txBody>
      </p:sp>
      <p:sp>
        <p:nvSpPr>
          <p:cNvPr id="16" name="">
            <a:extLst>
              <a:ext uri="{FF2B5EF4-FFF2-40B4-BE49-F238E27FC236}">
                <ns2:creationId id="{E1737058-17A6-431F-AA40-35F492A2A495}"/>
              </a:ext>
            </a:extLst>
          </p:cNvPr>
          <p:cNvSpPr>
            <a:spLocks noGrp="1"/>
          </p:cNvSpPr>
          <p:nvPr/>
        </p:nvSpPr>
        <p:spPr>
          <a:xfrm>
            <a:off x="8401050" y="3848100"/>
            <a:ext cx="31432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1800" b="0">
                <a:latin typeface="Montserrat"/>
                <a:ea typeface="Source Han Sans CN"/>
                <a:cs typeface="Montserrat"/>
              </a:defRPr>
            </a:pPr>
            <a:r>
              <a:rPr lang="zh-CN" sz="1800" b="0" i="0" dirty="0">
                <a:solidFill>
                  <a:srgbClr val="6D6A66"/>
                </a:solidFill>
                <a:latin typeface="Montserrat"/>
                <a:ea typeface="Source Han Sans CN"/>
                <a:cs typeface="Montserrat"/>
              </a:rPr>
              <a:t>目标是什么？我会怎么做？</a:t>
            </a:r>
            <a:endParaRPr lang="zh-CN" sz="1800"/>
          </a:p>
        </p:txBody>
      </p:sp>
      <p:sp>
        <p:nvSpPr>
          <p:cNvPr id="17" name="">
            <a:extLst>
              <a:ext uri="{FF2B5EF4-FFF2-40B4-BE49-F238E27FC236}">
                <ns2:creationId id="{FD62FDC5-AB59-4D93-8CFA-1ADE9CA8A8C8}"/>
              </a:ext>
            </a:extLst>
          </p:cNvPr>
          <p:cNvSpPr>
            <a:spLocks noGrp="1"/>
          </p:cNvSpPr>
          <p:nvPr/>
        </p:nvSpPr>
        <p:spPr>
          <a:xfrm>
            <a:off x="952500" y="5657850"/>
            <a:ext cx="10287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1575" b="0">
                <a:latin typeface="Montserrat"/>
                <a:ea typeface="Source Han Sans CN"/>
                <a:cs typeface="Montserrat"/>
              </a:defRPr>
            </a:pPr>
            <a:r>
              <a:rPr lang="zh-CN" sz="1575" b="0" i="0" dirty="0">
                <a:solidFill>
                  <a:srgbClr val="7B7267"/>
                </a:solidFill>
                <a:latin typeface="Montserrat"/>
                <a:ea typeface="Source Han Sans CN"/>
                <a:cs typeface="Montserrat"/>
              </a:rPr>
              <a:t>课堂练习入口：先听清问题，再选合适的框架。</a:t>
            </a:r>
            <a:endParaRPr lang="zh-CN" sz="1575"/>
          </a:p>
        </p:txBody>
      </p:sp>
      <p:sp>
        <p:nvSpPr>
          <p:cNvPr id="19" name="v10-p18-new1">
            <a:extLst>
              <a:ext uri="{FF2B5EF4-FFF2-40B4-BE49-F238E27FC236}">
                <ns2:creationId id="{D1EFAAC2-6A10-48E9-AD25-3D94B242090B}"/>
              </a:ext>
            </a:extLst>
          </p:cNvPr>
          <p:cNvSpPr>
            <a:spLocks noGrp="1"/>
          </p:cNvSpPr>
          <p:nvPr/>
        </p:nvSpPr>
        <p:spPr>
          <a:xfrm>
            <a:off x="762000" y="6562725"/>
            <a:ext cx="84772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74716B"/>
                </a:solidFill>
                <a:latin typeface="Montserrat"/>
                <a:ea typeface="Source Han Sans CN"/>
                <a:cs typeface="Montserrat"/>
              </a:rPr>
              <a:t>Impromptu Speech Speechcraft by Sing</a:t>
            </a:r>
            <a:endParaRPr lang="zh-CN" sz="975"/>
          </a:p>
        </p:txBody>
      </p:sp>
    </p:spTree>
    <p:extLst>
      <p:ext uri="{BB962C8B-B14F-4D97-AF65-F5344CB8AC3E}">
        <ns3:creationId val="1910163652"/>
      </p:ext>
    </p:extLst>
  </p:cSld>
  <p:clrMapOvr>
    <a:overrideClrMapping accent1="accent1" accent2="accent2" accent3="accent3" accent4="accent4" accent5="accent5" accent6="accent6" bg1="lt1" tx1="dk1" bg2="lt2" tx2="dk2" hlink="accent6" folHlink="accent6"/>
  </p:clrMapOvr>
</p:sld>
</file>

<file path=ppt/slides/slide19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bg>
      <p:bgPr>
        <a:solidFill>
          <a:srgbClr val="090C12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21" name="">
            <a:extLst>
              <a:ext uri="{FF2B5EF4-FFF2-40B4-BE49-F238E27FC236}">
                <ns2:creationId id="{4877A0C8-17C6-425C-A7E8-F9BBABB4CD06}"/>
              </a:ext>
            </a:extLst>
          </p:cNvPr>
          <p:cNvSpPr>
            <a:spLocks noGrp="1"/>
          </p:cNvSpPr>
          <p:nvPr/>
        </p:nvSpPr>
        <p:spPr>
          <a:xfrm>
            <a:off x="704850" y="41910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1050" b="0">
                <a:latin typeface="Montserrat"/>
                <a:ea typeface="Source Han Sans CN"/>
                <a:cs typeface="Montserrat"/>
              </a:defRPr>
            </a:pPr>
            <a:r>
              <a:rPr lang="zh-CN" sz="105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选一条路，不必背完所有模型</a:t>
            </a:r>
            <a:endParaRPr lang="zh-CN" sz="1050"/>
          </a:p>
        </p:txBody>
      </p:sp>
      <p:sp>
        <p:nvSpPr>
          <p:cNvPr id="2" name="">
            <a:extLst>
              <a:ext uri="{FF2B5EF4-FFF2-40B4-BE49-F238E27FC236}">
                <ns2:creationId id="{F6AC93EF-3AE3-4BED-B8B0-43512B6836ED}"/>
              </a:ext>
            </a:extLst>
          </p:cNvPr>
          <p:cNvSpPr>
            <a:spLocks noGrp="1"/>
          </p:cNvSpPr>
          <p:nvPr/>
        </p:nvSpPr>
        <p:spPr>
          <a:xfrm>
            <a:off x="685800" y="742950"/>
            <a:ext cx="1066800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3150" b="1">
                <a:latin typeface="Montserrat"/>
                <a:ea typeface="Source Han Serif CN"/>
                <a:cs typeface="Montserrat"/>
              </a:defRPr>
            </a:pPr>
            <a:r>
              <a:rPr lang="zh-CN" sz="3150" b="1" i="0" dirty="0">
                <a:solidFill>
                  <a:srgbClr val="E9E1D6"/>
                </a:solidFill>
                <a:latin typeface="Montserrat"/>
                <a:ea typeface="Source Han Serif CN"/>
                <a:cs typeface="Montserrat"/>
              </a:rPr>
              <a:t>选一条路线，完成一个回应</a:t>
            </a:r>
            <a:endParaRPr lang="zh-CN" sz="3150"/>
          </a:p>
        </p:txBody>
      </p:sp>
      <p:sp>
        <p:nvSpPr>
          <p:cNvPr id="3" name="">
            <a:extLst>
              <a:ext uri="{FF2B5EF4-FFF2-40B4-BE49-F238E27FC236}">
                <ns2:creationId id="{BA274A81-48A6-454B-888A-70C668EC7EF0}"/>
              </a:ext>
            </a:extLst>
          </p:cNvPr>
          <p:cNvSpPr>
            <a:spLocks noGrp="1"/>
          </p:cNvSpPr>
          <p:nvPr/>
        </p:nvSpPr>
        <p:spPr>
          <a:xfrm>
            <a:off x="685800" y="1485900"/>
            <a:ext cx="685800" cy="47625"/>
          </a:xfrm>
          <a:prstGeom prst="rect">
            <a:avLst/>
          </a:prstGeom>
          <a:solidFill>
            <a:srgbClr val="F2A33B"/>
          </a:solidFill>
          <a:ln w="0">
            <a:noFill/>
            <a:prstDash val="solid"/>
          </a:ln>
        </p:spPr>
      </p:sp>
      <p:sp>
        <p:nvSpPr>
          <p:cNvPr id="4" name="">
            <a:extLst>
              <a:ext uri="{FF2B5EF4-FFF2-40B4-BE49-F238E27FC236}">
                <ns2:creationId id="{131652B2-9DB3-4B20-AA5C-D9A2CD3F72E4}"/>
              </a:ext>
            </a:extLst>
          </p:cNvPr>
          <p:cNvSpPr>
            <a:spLocks noGrp="1"/>
          </p:cNvSpPr>
          <p:nvPr/>
        </p:nvSpPr>
        <p:spPr>
          <a:xfrm>
            <a:off x="11163300" y="6353175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r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59616E"/>
                </a:solidFill>
                <a:latin typeface="Montserrat"/>
                <a:ea typeface="Source Han Sans CN"/>
                <a:cs typeface="Montserrat"/>
              </a:rPr>
              <a:t>19</a:t>
            </a:r>
            <a:endParaRPr lang="zh-CN" sz="975"/>
          </a:p>
        </p:txBody>
      </p:sp>
      <p:sp>
        <p:nvSpPr>
          <p:cNvPr id="5" name="">
            <a:extLst>
              <a:ext uri="{FF2B5EF4-FFF2-40B4-BE49-F238E27FC236}">
                <ns2:creationId id="{5DAA3DAD-4242-4371-AD61-869595D4CD08}"/>
              </a:ext>
            </a:extLst>
          </p:cNvPr>
          <p:cNvSpPr>
            <a:spLocks noGrp="1"/>
          </p:cNvSpPr>
          <p:nvPr/>
        </p:nvSpPr>
        <p:spPr>
          <a:xfrm>
            <a:off x="838200" y="2000250"/>
            <a:ext cx="18097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2100" b="0">
                <a:latin typeface="Montserrat"/>
                <a:ea typeface="Source Han Sans CN"/>
                <a:cs typeface="Montserrat"/>
              </a:defRPr>
            </a:pPr>
            <a:r>
              <a:rPr lang="zh-CN" sz="210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观点题</a:t>
            </a:r>
            <a:endParaRPr lang="zh-CN" sz="2100"/>
          </a:p>
        </p:txBody>
      </p:sp>
      <p:sp>
        <p:nvSpPr>
          <p:cNvPr id="6" name="">
            <a:extLst>
              <a:ext uri="{FF2B5EF4-FFF2-40B4-BE49-F238E27FC236}">
                <ns2:creationId id="{8682B930-2165-46D1-806C-4FF07AF6FA01}"/>
              </a:ext>
            </a:extLst>
          </p:cNvPr>
          <p:cNvSpPr>
            <a:spLocks noGrp="1"/>
          </p:cNvSpPr>
          <p:nvPr/>
        </p:nvSpPr>
        <p:spPr>
          <a:xfrm>
            <a:off x="2857500" y="2000250"/>
            <a:ext cx="6477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2175" b="0">
                <a:latin typeface="Montserrat"/>
                <a:ea typeface="Source Han Sans CN"/>
                <a:cs typeface="Montserrat"/>
              </a:defRPr>
            </a:pPr>
            <a:r>
              <a:rPr lang="zh-CN" sz="2175" b="0" i="0" dirty="0">
                <a:solidFill>
                  <a:srgbClr val="E9E1D6"/>
                </a:solidFill>
                <a:latin typeface="Montserrat"/>
                <a:ea typeface="Source Han Sans CN"/>
                <a:cs typeface="Montserrat"/>
              </a:rPr>
              <a:t>立场　理由　例子　回题</a:t>
            </a:r>
            <a:endParaRPr lang="zh-CN" sz="2175"/>
          </a:p>
        </p:txBody>
      </p:sp>
      <p:sp>
        <p:nvSpPr>
          <p:cNvPr id="7" name="">
            <a:extLst>
              <a:ext uri="{FF2B5EF4-FFF2-40B4-BE49-F238E27FC236}">
                <ns2:creationId id="{B6354162-DC6C-4A50-A185-D12AC370675D}"/>
              </a:ext>
            </a:extLst>
          </p:cNvPr>
          <p:cNvSpPr>
            <a:spLocks noGrp="1"/>
          </p:cNvSpPr>
          <p:nvPr/>
        </p:nvSpPr>
        <p:spPr>
          <a:xfrm>
            <a:off x="9858375" y="2076450"/>
            <a:ext cx="1238250" cy="342900"/>
          </a:xfrm>
          <a:prstGeom prst="roundRect">
            <a:avLst>
              <a:gd name="adj" fmla="val 22222"/>
            </a:avLst>
          </a:prstGeom>
          <a:solidFill>
            <a:srgbClr val="232B38"/>
          </a:solidFill>
          <a:ln w="0">
            <a:noFill/>
            <a:prstDash val="solid"/>
          </a:ln>
        </p:spPr>
      </p:sp>
      <p:sp>
        <p:nvSpPr>
          <p:cNvPr id="8" name="">
            <a:extLst>
              <a:ext uri="{FF2B5EF4-FFF2-40B4-BE49-F238E27FC236}">
                <ns2:creationId id="{A5C6C4B8-B143-464A-A100-29E72C057F23}"/>
              </a:ext>
            </a:extLst>
          </p:cNvPr>
          <p:cNvSpPr>
            <a:spLocks noGrp="1"/>
          </p:cNvSpPr>
          <p:nvPr/>
        </p:nvSpPr>
        <p:spPr>
          <a:xfrm>
            <a:off x="9858375" y="2076450"/>
            <a:ext cx="12382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1200" b="0">
                <a:latin typeface="Montserrat"/>
                <a:ea typeface="Source Han Sans CN"/>
                <a:cs typeface="Montserrat"/>
              </a:defRPr>
            </a:pPr>
            <a:r>
              <a:rPr lang="zh-CN" sz="1200" b="0" i="0" dirty="0">
                <a:solidFill>
                  <a:srgbClr val="AEB6C2"/>
                </a:solidFill>
                <a:latin typeface="Montserrat"/>
                <a:ea typeface="Source Han Sans CN"/>
                <a:cs typeface="Montserrat"/>
              </a:rPr>
              <a:t>PREP</a:t>
            </a:r>
            <a:endParaRPr lang="zh-CN" sz="1200"/>
          </a:p>
        </p:txBody>
      </p:sp>
      <p:sp>
        <p:nvSpPr>
          <p:cNvPr id="9" name="">
            <a:extLst>
              <a:ext uri="{FF2B5EF4-FFF2-40B4-BE49-F238E27FC236}">
                <ns2:creationId id="{FCC1FD89-A72F-45A1-B016-5C27A0F89133}"/>
              </a:ext>
            </a:extLst>
          </p:cNvPr>
          <p:cNvSpPr>
            <a:spLocks noGrp="1"/>
          </p:cNvSpPr>
          <p:nvPr/>
        </p:nvSpPr>
        <p:spPr>
          <a:xfrm>
            <a:off x="838200" y="2724150"/>
            <a:ext cx="10258425" cy="9525"/>
          </a:xfrm>
          <a:prstGeom prst="rect">
            <a:avLst/>
          </a:prstGeom>
          <a:solidFill>
            <a:srgbClr val="333B47"/>
          </a:solidFill>
          <a:ln w="0">
            <a:noFill/>
            <a:prstDash val="solid"/>
          </a:ln>
        </p:spPr>
      </p:sp>
      <p:sp>
        <p:nvSpPr>
          <p:cNvPr id="10" name="">
            <a:extLst>
              <a:ext uri="{FF2B5EF4-FFF2-40B4-BE49-F238E27FC236}">
                <ns2:creationId id="{796F91D5-2CAD-4763-B5FB-FBEA3B82162D}"/>
              </a:ext>
            </a:extLst>
          </p:cNvPr>
          <p:cNvSpPr>
            <a:spLocks noGrp="1"/>
          </p:cNvSpPr>
          <p:nvPr/>
        </p:nvSpPr>
        <p:spPr>
          <a:xfrm>
            <a:off x="838200" y="3067050"/>
            <a:ext cx="18097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2100" b="0">
                <a:latin typeface="Montserrat"/>
                <a:ea typeface="Source Han Sans CN"/>
                <a:cs typeface="Montserrat"/>
              </a:defRPr>
            </a:pPr>
            <a:r>
              <a:rPr lang="zh-CN" sz="210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故事题</a:t>
            </a:r>
            <a:endParaRPr lang="zh-CN" sz="2100"/>
          </a:p>
        </p:txBody>
      </p:sp>
      <p:sp>
        <p:nvSpPr>
          <p:cNvPr id="11" name="">
            <a:extLst>
              <a:ext uri="{FF2B5EF4-FFF2-40B4-BE49-F238E27FC236}">
                <ns2:creationId id="{9D601CDE-FA61-41B2-8D0D-977135EFFA4D}"/>
              </a:ext>
            </a:extLst>
          </p:cNvPr>
          <p:cNvSpPr>
            <a:spLocks noGrp="1"/>
          </p:cNvSpPr>
          <p:nvPr/>
        </p:nvSpPr>
        <p:spPr>
          <a:xfrm>
            <a:off x="2857500" y="3067050"/>
            <a:ext cx="6477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2175" b="0">
                <a:latin typeface="Montserrat"/>
                <a:ea typeface="Source Han Sans CN"/>
                <a:cs typeface="Montserrat"/>
              </a:defRPr>
            </a:pPr>
            <a:r>
              <a:rPr lang="zh-CN" sz="2175" b="0" i="0" dirty="0">
                <a:solidFill>
                  <a:srgbClr val="E9E1D6"/>
                </a:solidFill>
                <a:latin typeface="Montserrat"/>
                <a:ea typeface="Source Han Sans CN"/>
                <a:cs typeface="Montserrat"/>
              </a:rPr>
              <a:t>场景　变化　领悟　回题</a:t>
            </a:r>
            <a:endParaRPr lang="zh-CN" sz="2175"/>
          </a:p>
        </p:txBody>
      </p:sp>
      <p:sp>
        <p:nvSpPr>
          <p:cNvPr id="12" name="">
            <a:extLst>
              <a:ext uri="{FF2B5EF4-FFF2-40B4-BE49-F238E27FC236}">
                <ns2:creationId id="{05AE74C9-5750-4DD7-B8E0-FAEC5F599FD6}"/>
              </a:ext>
            </a:extLst>
          </p:cNvPr>
          <p:cNvSpPr>
            <a:spLocks noGrp="1"/>
          </p:cNvSpPr>
          <p:nvPr/>
        </p:nvSpPr>
        <p:spPr>
          <a:xfrm>
            <a:off x="9858375" y="3143250"/>
            <a:ext cx="1238250" cy="342900"/>
          </a:xfrm>
          <a:prstGeom prst="roundRect">
            <a:avLst>
              <a:gd name="adj" fmla="val 22222"/>
            </a:avLst>
          </a:prstGeom>
          <a:solidFill>
            <a:srgbClr val="232B38"/>
          </a:solidFill>
          <a:ln w="0">
            <a:noFill/>
            <a:prstDash val="solid"/>
          </a:ln>
        </p:spPr>
      </p:sp>
      <p:sp>
        <p:nvSpPr>
          <p:cNvPr id="13" name="">
            <a:extLst>
              <a:ext uri="{FF2B5EF4-FFF2-40B4-BE49-F238E27FC236}">
                <ns2:creationId id="{EED2AC65-9392-4861-989A-09F9EB58C85B}"/>
              </a:ext>
            </a:extLst>
          </p:cNvPr>
          <p:cNvSpPr>
            <a:spLocks noGrp="1"/>
          </p:cNvSpPr>
          <p:nvPr/>
        </p:nvSpPr>
        <p:spPr>
          <a:xfrm>
            <a:off x="9858375" y="3143250"/>
            <a:ext cx="12382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1200" b="0">
                <a:latin typeface="Montserrat"/>
                <a:ea typeface="Source Han Sans CN"/>
                <a:cs typeface="Montserrat"/>
              </a:defRPr>
            </a:pPr>
            <a:r>
              <a:rPr lang="zh-CN" sz="1200" b="0" i="0" dirty="0">
                <a:solidFill>
                  <a:srgbClr val="AEB6C2"/>
                </a:solidFill>
                <a:latin typeface="Montserrat"/>
                <a:ea typeface="Source Han Sans CN"/>
                <a:cs typeface="Montserrat"/>
              </a:rPr>
              <a:t>STORY</a:t>
            </a:r>
            <a:endParaRPr lang="zh-CN" sz="1200"/>
          </a:p>
        </p:txBody>
      </p:sp>
      <p:sp>
        <p:nvSpPr>
          <p:cNvPr id="14" name="">
            <a:extLst>
              <a:ext uri="{FF2B5EF4-FFF2-40B4-BE49-F238E27FC236}">
                <ns2:creationId id="{B3D01D89-AF8A-4E56-9CE7-B6626ABB935D}"/>
              </a:ext>
            </a:extLst>
          </p:cNvPr>
          <p:cNvSpPr>
            <a:spLocks noGrp="1"/>
          </p:cNvSpPr>
          <p:nvPr/>
        </p:nvSpPr>
        <p:spPr>
          <a:xfrm>
            <a:off x="838200" y="3790950"/>
            <a:ext cx="10258425" cy="9525"/>
          </a:xfrm>
          <a:prstGeom prst="rect">
            <a:avLst/>
          </a:prstGeom>
          <a:solidFill>
            <a:srgbClr val="333B47"/>
          </a:solidFill>
          <a:ln w="0">
            <a:noFill/>
            <a:prstDash val="solid"/>
          </a:ln>
        </p:spPr>
      </p:sp>
      <p:sp>
        <p:nvSpPr>
          <p:cNvPr id="15" name="">
            <a:extLst>
              <a:ext uri="{FF2B5EF4-FFF2-40B4-BE49-F238E27FC236}">
                <ns2:creationId id="{389D6DF9-4310-407C-AF84-C17DD20419D8}"/>
              </a:ext>
            </a:extLst>
          </p:cNvPr>
          <p:cNvSpPr>
            <a:spLocks noGrp="1"/>
          </p:cNvSpPr>
          <p:nvPr/>
        </p:nvSpPr>
        <p:spPr>
          <a:xfrm>
            <a:off x="838200" y="4133850"/>
            <a:ext cx="18097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2100" b="0">
                <a:latin typeface="Montserrat"/>
                <a:ea typeface="Source Han Sans CN"/>
                <a:cs typeface="Montserrat"/>
              </a:defRPr>
            </a:pPr>
            <a:r>
              <a:rPr lang="zh-CN" sz="210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情境题</a:t>
            </a:r>
            <a:endParaRPr lang="zh-CN" sz="2100"/>
          </a:p>
        </p:txBody>
      </p:sp>
      <p:sp>
        <p:nvSpPr>
          <p:cNvPr id="16" name="">
            <a:extLst>
              <a:ext uri="{FF2B5EF4-FFF2-40B4-BE49-F238E27FC236}">
                <ns2:creationId id="{1725733C-1F66-4DD0-824D-6F9FF9614680}"/>
              </a:ext>
            </a:extLst>
          </p:cNvPr>
          <p:cNvSpPr>
            <a:spLocks noGrp="1"/>
          </p:cNvSpPr>
          <p:nvPr/>
        </p:nvSpPr>
        <p:spPr>
          <a:xfrm>
            <a:off x="2857500" y="4133850"/>
            <a:ext cx="6477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2175" b="0">
                <a:latin typeface="Montserrat"/>
                <a:ea typeface="Source Han Sans CN"/>
                <a:cs typeface="Montserrat"/>
              </a:defRPr>
            </a:pPr>
            <a:r>
              <a:rPr lang="zh-CN" sz="2175" b="0" i="0" dirty="0">
                <a:solidFill>
                  <a:srgbClr val="E9E1D6"/>
                </a:solidFill>
                <a:latin typeface="Montserrat"/>
                <a:ea typeface="Source Han Sans CN"/>
                <a:cs typeface="Montserrat"/>
              </a:rPr>
              <a:t>目标　变量　选择　行动</a:t>
            </a:r>
            <a:endParaRPr lang="zh-CN" sz="2175"/>
          </a:p>
        </p:txBody>
      </p:sp>
      <p:sp>
        <p:nvSpPr>
          <p:cNvPr id="17" name="">
            <a:extLst>
              <a:ext uri="{FF2B5EF4-FFF2-40B4-BE49-F238E27FC236}">
                <ns2:creationId id="{2A597E2A-28CD-47C9-AC15-9B34ED4E6FB9}"/>
              </a:ext>
            </a:extLst>
          </p:cNvPr>
          <p:cNvSpPr>
            <a:spLocks noGrp="1"/>
          </p:cNvSpPr>
          <p:nvPr/>
        </p:nvSpPr>
        <p:spPr>
          <a:xfrm>
            <a:off x="9858375" y="4210050"/>
            <a:ext cx="1238250" cy="342900"/>
          </a:xfrm>
          <a:prstGeom prst="roundRect">
            <a:avLst>
              <a:gd name="adj" fmla="val 22222"/>
            </a:avLst>
          </a:prstGeom>
          <a:solidFill>
            <a:srgbClr val="232B38"/>
          </a:solidFill>
          <a:ln w="0">
            <a:noFill/>
            <a:prstDash val="solid"/>
          </a:ln>
        </p:spPr>
      </p:sp>
      <p:sp>
        <p:nvSpPr>
          <p:cNvPr id="18" name="">
            <a:extLst>
              <a:ext uri="{FF2B5EF4-FFF2-40B4-BE49-F238E27FC236}">
                <ns2:creationId id="{0DA5D130-B705-4BB0-AD5F-840BF338EB03}"/>
              </a:ext>
            </a:extLst>
          </p:cNvPr>
          <p:cNvSpPr>
            <a:spLocks noGrp="1"/>
          </p:cNvSpPr>
          <p:nvPr/>
        </p:nvSpPr>
        <p:spPr>
          <a:xfrm>
            <a:off x="9858375" y="4210050"/>
            <a:ext cx="12382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1200" b="0">
                <a:latin typeface="Montserrat"/>
                <a:ea typeface="Source Han Sans CN"/>
                <a:cs typeface="Montserrat"/>
              </a:defRPr>
            </a:pPr>
            <a:r>
              <a:rPr lang="zh-CN" sz="1200" b="0" i="0" dirty="0">
                <a:solidFill>
                  <a:srgbClr val="AEB6C2"/>
                </a:solidFill>
                <a:latin typeface="Montserrat"/>
                <a:ea typeface="Source Han Sans CN"/>
                <a:cs typeface="Montserrat"/>
              </a:rPr>
              <a:t>ACTION</a:t>
            </a:r>
            <a:endParaRPr lang="zh-CN" sz="1200"/>
          </a:p>
        </p:txBody>
      </p:sp>
      <p:sp>
        <p:nvSpPr>
          <p:cNvPr id="19" name="">
            <a:extLst>
              <a:ext uri="{FF2B5EF4-FFF2-40B4-BE49-F238E27FC236}">
                <ns2:creationId id="{575A7EEE-31CE-4989-9259-57D4291997FB}"/>
              </a:ext>
            </a:extLst>
          </p:cNvPr>
          <p:cNvSpPr>
            <a:spLocks noGrp="1"/>
          </p:cNvSpPr>
          <p:nvPr/>
        </p:nvSpPr>
        <p:spPr>
          <a:xfrm>
            <a:off x="838200" y="4857750"/>
            <a:ext cx="10258425" cy="9525"/>
          </a:xfrm>
          <a:prstGeom prst="rect">
            <a:avLst/>
          </a:prstGeom>
          <a:solidFill>
            <a:srgbClr val="333B47"/>
          </a:solidFill>
          <a:ln w="0">
            <a:noFill/>
            <a:prstDash val="solid"/>
          </a:ln>
        </p:spPr>
      </p:sp>
      <p:sp>
        <p:nvSpPr>
          <p:cNvPr id="20" name="">
            <a:extLst>
              <a:ext uri="{FF2B5EF4-FFF2-40B4-BE49-F238E27FC236}">
                <ns2:creationId id="{04981698-31D6-426B-99F2-762559A3D0A5}"/>
              </a:ext>
            </a:extLst>
          </p:cNvPr>
          <p:cNvSpPr>
            <a:spLocks noGrp="1"/>
          </p:cNvSpPr>
          <p:nvPr/>
        </p:nvSpPr>
        <p:spPr>
          <a:xfrm>
            <a:off x="2381250" y="5543550"/>
            <a:ext cx="7429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1950" b="0">
                <a:latin typeface="Montserrat"/>
                <a:ea typeface="Source Han Sans CN"/>
                <a:cs typeface="Montserrat"/>
              </a:defRPr>
            </a:pPr>
            <a:r>
              <a:rPr lang="zh-CN" sz="1950" b="0" i="0" dirty="0">
                <a:solidFill>
                  <a:srgbClr val="E9E1D6"/>
                </a:solidFill>
                <a:latin typeface="Montserrat"/>
                <a:ea typeface="Source Han Sans CN"/>
                <a:cs typeface="Montserrat"/>
              </a:rPr>
              <a:t>先有基本舞步，才有余裕跳出自己的舞。</a:t>
            </a:r>
            <a:endParaRPr lang="zh-CN" sz="1950"/>
          </a:p>
        </p:txBody>
      </p:sp>
      <p:sp>
        <p:nvSpPr>
          <p:cNvPr id="22" name="v10-p19-new1">
            <a:extLst>
              <a:ext uri="{FF2B5EF4-FFF2-40B4-BE49-F238E27FC236}">
                <ns2:creationId id="{EF82AC3C-4281-441D-A107-EA22867AF728}"/>
              </a:ext>
            </a:extLst>
          </p:cNvPr>
          <p:cNvSpPr>
            <a:spLocks noGrp="1"/>
          </p:cNvSpPr>
          <p:nvPr/>
        </p:nvSpPr>
        <p:spPr>
          <a:xfrm>
            <a:off x="762000" y="6562725"/>
            <a:ext cx="84772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B0B5BE"/>
                </a:solidFill>
                <a:latin typeface="Montserrat"/>
                <a:ea typeface="Source Han Sans CN"/>
                <a:cs typeface="Montserrat"/>
              </a:rPr>
              <a:t>Impromptu Speech Speechcraft by Sing</a:t>
            </a:r>
            <a:endParaRPr lang="zh-CN" sz="975"/>
          </a:p>
        </p:txBody>
      </p:sp>
    </p:spTree>
    <p:extLst>
      <p:ext uri="{BB962C8B-B14F-4D97-AF65-F5344CB8AC3E}">
        <ns3:creationId val="2115988579"/>
      </p:ext>
    </p:extLst>
  </p:cSld>
  <p:clrMapOvr>
    <a:overrideClrMapping accent1="accent1" accent2="accent2" accent3="accent3" accent4="accent4" accent5="accent5" accent6="accent6" bg1="lt1" tx1="dk1" bg2="lt2" tx2="dk2" hlink="hlink" folHlink="folHlink"/>
  </p:clrMapOvr>
</p:sld>
</file>

<file path=ppt/slides/slide20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bg>
      <p:bgPr>
        <a:solidFill>
          <a:srgbClr val="F5EFE5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16" name="title">
            <a:extLst>
              <a:ext uri="{FF2B5EF4-FFF2-40B4-BE49-F238E27FC236}">
                <ns2:creationId id="{AB3BEE04-1271-40D3-B26F-667386BAC61B}"/>
              </a:ext>
            </a:extLst>
          </p:cNvPr>
          <p:cNvSpPr>
            <a:spLocks noGrp="1"/>
          </p:cNvSpPr>
          <p:nvPr/>
        </p:nvSpPr>
        <p:spPr>
          <a:xfrm>
            <a:off x="762000" y="647700"/>
            <a:ext cx="106680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3300" b="1">
                <a:latin typeface="Montserrat"/>
                <a:ea typeface="Source Han Serif CN"/>
                <a:cs typeface="Montserrat"/>
              </a:defRPr>
            </a:pPr>
            <a:r>
              <a:rPr lang="zh-CN" sz="3300" b="1" i="0" dirty="0">
                <a:solidFill>
                  <a:srgbClr val="1C1A18"/>
                </a:solidFill>
                <a:latin typeface="Montserrat"/>
                <a:ea typeface="Source Han Serif CN"/>
                <a:cs typeface="Montserrat"/>
              </a:rPr>
              <a:t>观点路线：</a:t>
            </a:r>
            <a:r>
              <a:rPr lang="zh-CN" sz="3300" b="0" i="0" dirty="0">
                <a:solidFill>
                  <a:srgbClr val="1C1A18"/>
                </a:solidFill>
                <a:latin typeface="Montserrat"/>
                <a:ea typeface="Source Han Serif CN"/>
                <a:cs typeface="Montserrat"/>
              </a:rPr>
              <a:t>PREP</a:t>
            </a:r>
            <a:endParaRPr lang="zh-CN" sz="3300"/>
          </a:p>
        </p:txBody>
      </p:sp>
      <p:sp>
        <p:nvSpPr>
          <p:cNvPr id="2" name="page-number">
            <a:extLst>
              <a:ext uri="{FF2B5EF4-FFF2-40B4-BE49-F238E27FC236}">
                <ns2:creationId id="{617FDDAF-2792-4E59-A4BE-63CF470F67C0}"/>
              </a:ext>
            </a:extLst>
          </p:cNvPr>
          <p:cNvSpPr>
            <a:spLocks noGrp="1"/>
          </p:cNvSpPr>
          <p:nvPr/>
        </p:nvSpPr>
        <p:spPr>
          <a:xfrm>
            <a:off x="11144250" y="6381750"/>
            <a:ext cx="4000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756D63"/>
                </a:solidFill>
                <a:latin typeface="Montserrat"/>
                <a:ea typeface="Source Han Sans CN"/>
                <a:cs typeface="Montserrat"/>
              </a:rPr>
              <a:t>20</a:t>
            </a:r>
            <a:endParaRPr lang="zh-CN" sz="975"/>
          </a:p>
        </p:txBody>
      </p:sp>
      <p:sp>
        <p:nvSpPr>
          <p:cNvPr id="3" name="prep-0">
            <a:extLst>
              <a:ext uri="{FF2B5EF4-FFF2-40B4-BE49-F238E27FC236}">
                <ns2:creationId id="{BAF17F25-D527-4BE4-A04A-883A63F4E427}"/>
              </a:ext>
            </a:extLst>
          </p:cNvPr>
          <p:cNvSpPr>
            <a:spLocks noGrp="1"/>
          </p:cNvSpPr>
          <p:nvPr/>
        </p:nvSpPr>
        <p:spPr>
          <a:xfrm>
            <a:off x="809625" y="1952625"/>
            <a:ext cx="3429000" cy="533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1">
                <a:latin typeface="Montserrat"/>
                <a:ea typeface="Source Han Serif CN"/>
                <a:cs typeface="Montserrat"/>
              </a:defRPr>
            </a:pPr>
            <a:r>
              <a:rPr lang="zh-CN" sz="2400" b="0" i="0" dirty="0">
                <a:solidFill>
                  <a:srgbClr val="F9783D"/>
                </a:solidFill>
                <a:latin typeface="Montserrat"/>
                <a:ea typeface="Source Han Serif CN"/>
                <a:cs typeface="Montserrat"/>
              </a:rPr>
              <a:t>P</a:t>
            </a:r>
            <a:r>
              <a:rPr lang="zh-CN" sz="2400" b="1" i="0" dirty="0">
                <a:solidFill>
                  <a:srgbClr val="F9783D"/>
                </a:solidFill>
                <a:latin typeface="Montserrat"/>
                <a:ea typeface="Source Han Serif CN"/>
                <a:cs typeface="Montserrat"/>
              </a:rPr>
              <a:t>（</a:t>
            </a:r>
            <a:r>
              <a:rPr lang="zh-CN" sz="2400" b="0" i="0" dirty="0">
                <a:solidFill>
                  <a:srgbClr val="F9783D"/>
                </a:solidFill>
                <a:latin typeface="Montserrat"/>
                <a:ea typeface="Source Han Serif CN"/>
                <a:cs typeface="Montserrat"/>
              </a:rPr>
              <a:t>Point</a:t>
            </a:r>
            <a:r>
              <a:rPr lang="zh-CN" sz="2400" b="1" i="0" dirty="0">
                <a:solidFill>
                  <a:srgbClr val="F9783D"/>
                </a:solidFill>
                <a:latin typeface="Montserrat"/>
                <a:ea typeface="Source Han Serif CN"/>
                <a:cs typeface="Montserrat"/>
              </a:rPr>
              <a:t>）</a:t>
            </a:r>
            <a:endParaRPr lang="zh-CN" sz="2400"/>
          </a:p>
        </p:txBody>
      </p:sp>
      <p:sp>
        <p:nvSpPr>
          <p:cNvPr id="4" name="step-0">
            <a:extLst>
              <a:ext uri="{FF2B5EF4-FFF2-40B4-BE49-F238E27FC236}">
                <ns2:creationId id="{09EF9986-471B-4EE7-AD88-A33AB7115B88}"/>
              </a:ext>
            </a:extLst>
          </p:cNvPr>
          <p:cNvSpPr>
            <a:spLocks noGrp="1"/>
          </p:cNvSpPr>
          <p:nvPr/>
        </p:nvSpPr>
        <p:spPr>
          <a:xfrm>
            <a:off x="4381500" y="1952625"/>
            <a:ext cx="1285875" cy="533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1">
                <a:latin typeface="Montserrat"/>
                <a:ea typeface="Source Han Serif CN"/>
                <a:cs typeface="Montserrat"/>
              </a:defRPr>
            </a:pPr>
            <a:r>
              <a:rPr lang="zh-CN" sz="2400" b="1" i="0" dirty="0">
                <a:solidFill>
                  <a:srgbClr val="1C1A18"/>
                </a:solidFill>
                <a:latin typeface="Montserrat"/>
                <a:ea typeface="Source Han Serif CN"/>
                <a:cs typeface="Montserrat"/>
              </a:rPr>
              <a:t>立场</a:t>
            </a:r>
            <a:endParaRPr lang="zh-CN" sz="2400"/>
          </a:p>
        </p:txBody>
      </p:sp>
      <p:sp>
        <p:nvSpPr>
          <p:cNvPr id="5" name="question-0">
            <a:extLst>
              <a:ext uri="{FF2B5EF4-FFF2-40B4-BE49-F238E27FC236}">
                <ns2:creationId id="{FB8A17FA-3BF3-45A8-9D3C-A3D061D6EAE0}"/>
              </a:ext>
            </a:extLst>
          </p:cNvPr>
          <p:cNvSpPr>
            <a:spLocks noGrp="1"/>
          </p:cNvSpPr>
          <p:nvPr/>
        </p:nvSpPr>
        <p:spPr>
          <a:xfrm>
            <a:off x="6334125" y="1981200"/>
            <a:ext cx="5095875" cy="5048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175" b="0">
                <a:latin typeface="Montserrat"/>
                <a:ea typeface="Source Han Sans CN"/>
                <a:cs typeface="Montserrat"/>
              </a:defRPr>
            </a:pPr>
            <a:r>
              <a:rPr lang="zh-CN" sz="2175" b="0" i="0" dirty="0">
                <a:solidFill>
                  <a:srgbClr val="1C1A18"/>
                </a:solidFill>
                <a:latin typeface="Montserrat"/>
                <a:ea typeface="Source Han Sans CN"/>
                <a:cs typeface="Montserrat"/>
              </a:rPr>
              <a:t>我怎么看？</a:t>
            </a:r>
            <a:endParaRPr lang="zh-CN" sz="2175"/>
          </a:p>
        </p:txBody>
      </p:sp>
      <p:sp>
        <p:nvSpPr>
          <p:cNvPr id="6" name="prep-1">
            <a:extLst>
              <a:ext uri="{FF2B5EF4-FFF2-40B4-BE49-F238E27FC236}">
                <ns2:creationId id="{349AF987-6525-452D-A410-19F62C38AC26}"/>
              </a:ext>
            </a:extLst>
          </p:cNvPr>
          <p:cNvSpPr>
            <a:spLocks noGrp="1"/>
          </p:cNvSpPr>
          <p:nvPr/>
        </p:nvSpPr>
        <p:spPr>
          <a:xfrm>
            <a:off x="809625" y="2790825"/>
            <a:ext cx="3429000" cy="533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1">
                <a:latin typeface="Montserrat"/>
                <a:ea typeface="Source Han Serif CN"/>
                <a:cs typeface="Montserrat"/>
              </a:defRPr>
            </a:pPr>
            <a:r>
              <a:rPr lang="zh-CN" sz="2400" b="0" i="0" dirty="0">
                <a:solidFill>
                  <a:srgbClr val="F9783D"/>
                </a:solidFill>
                <a:latin typeface="Montserrat"/>
                <a:ea typeface="Source Han Serif CN"/>
                <a:cs typeface="Montserrat"/>
              </a:rPr>
              <a:t>R</a:t>
            </a:r>
            <a:r>
              <a:rPr lang="zh-CN" sz="2400" b="1" i="0" dirty="0">
                <a:solidFill>
                  <a:srgbClr val="F9783D"/>
                </a:solidFill>
                <a:latin typeface="Montserrat"/>
                <a:ea typeface="Source Han Serif CN"/>
                <a:cs typeface="Montserrat"/>
              </a:rPr>
              <a:t>（</a:t>
            </a:r>
            <a:r>
              <a:rPr lang="zh-CN" sz="2400" b="0" i="0" dirty="0">
                <a:solidFill>
                  <a:srgbClr val="F9783D"/>
                </a:solidFill>
                <a:latin typeface="Montserrat"/>
                <a:ea typeface="Source Han Serif CN"/>
                <a:cs typeface="Montserrat"/>
              </a:rPr>
              <a:t>Reason</a:t>
            </a:r>
            <a:r>
              <a:rPr lang="zh-CN" sz="2400" b="1" i="0" dirty="0">
                <a:solidFill>
                  <a:srgbClr val="F9783D"/>
                </a:solidFill>
                <a:latin typeface="Montserrat"/>
                <a:ea typeface="Source Han Serif CN"/>
                <a:cs typeface="Montserrat"/>
              </a:rPr>
              <a:t>）</a:t>
            </a:r>
            <a:endParaRPr lang="zh-CN" sz="2400"/>
          </a:p>
        </p:txBody>
      </p:sp>
      <p:sp>
        <p:nvSpPr>
          <p:cNvPr id="7" name="step-1">
            <a:extLst>
              <a:ext uri="{FF2B5EF4-FFF2-40B4-BE49-F238E27FC236}">
                <ns2:creationId id="{630660F6-38F2-4357-8B7D-F02A436115E4}"/>
              </a:ext>
            </a:extLst>
          </p:cNvPr>
          <p:cNvSpPr>
            <a:spLocks noGrp="1"/>
          </p:cNvSpPr>
          <p:nvPr/>
        </p:nvSpPr>
        <p:spPr>
          <a:xfrm>
            <a:off x="4381500" y="2790825"/>
            <a:ext cx="1285875" cy="533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1">
                <a:latin typeface="Montserrat"/>
                <a:ea typeface="Source Han Serif CN"/>
                <a:cs typeface="Montserrat"/>
              </a:defRPr>
            </a:pPr>
            <a:r>
              <a:rPr lang="zh-CN" sz="2400" b="1" i="0" dirty="0">
                <a:solidFill>
                  <a:srgbClr val="1C1A18"/>
                </a:solidFill>
                <a:latin typeface="Montserrat"/>
                <a:ea typeface="Source Han Serif CN"/>
                <a:cs typeface="Montserrat"/>
              </a:rPr>
              <a:t>理由</a:t>
            </a:r>
            <a:endParaRPr lang="zh-CN" sz="2400"/>
          </a:p>
        </p:txBody>
      </p:sp>
      <p:sp>
        <p:nvSpPr>
          <p:cNvPr id="8" name="question-1">
            <a:extLst>
              <a:ext uri="{FF2B5EF4-FFF2-40B4-BE49-F238E27FC236}">
                <ns2:creationId id="{B2663738-EBF9-4E20-97A4-3F91DF8D9D27}"/>
              </a:ext>
            </a:extLst>
          </p:cNvPr>
          <p:cNvSpPr>
            <a:spLocks noGrp="1"/>
          </p:cNvSpPr>
          <p:nvPr/>
        </p:nvSpPr>
        <p:spPr>
          <a:xfrm>
            <a:off x="6334125" y="2819400"/>
            <a:ext cx="5095875" cy="5048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175" b="0">
                <a:latin typeface="Montserrat"/>
                <a:ea typeface="Source Han Sans CN"/>
                <a:cs typeface="Montserrat"/>
              </a:defRPr>
            </a:pPr>
            <a:r>
              <a:rPr lang="zh-CN" sz="2175" b="0" i="0" dirty="0">
                <a:solidFill>
                  <a:srgbClr val="1C1A18"/>
                </a:solidFill>
                <a:latin typeface="Montserrat"/>
                <a:ea typeface="Source Han Sans CN"/>
                <a:cs typeface="Montserrat"/>
              </a:rPr>
              <a:t>为什么？</a:t>
            </a:r>
            <a:endParaRPr lang="zh-CN" sz="2175"/>
          </a:p>
        </p:txBody>
      </p:sp>
      <p:sp>
        <p:nvSpPr>
          <p:cNvPr id="9" name="prep-2">
            <a:extLst>
              <a:ext uri="{FF2B5EF4-FFF2-40B4-BE49-F238E27FC236}">
                <ns2:creationId id="{AEEC233C-690A-4A93-9BAA-00632B378C33}"/>
              </a:ext>
            </a:extLst>
          </p:cNvPr>
          <p:cNvSpPr>
            <a:spLocks noGrp="1"/>
          </p:cNvSpPr>
          <p:nvPr/>
        </p:nvSpPr>
        <p:spPr>
          <a:xfrm>
            <a:off x="809625" y="3629025"/>
            <a:ext cx="3429000" cy="533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1">
                <a:latin typeface="Montserrat"/>
                <a:ea typeface="Source Han Serif CN"/>
                <a:cs typeface="Montserrat"/>
              </a:defRPr>
            </a:pPr>
            <a:r>
              <a:rPr lang="zh-CN" sz="2400" b="0" i="0" dirty="0">
                <a:solidFill>
                  <a:srgbClr val="F9783D"/>
                </a:solidFill>
                <a:latin typeface="Montserrat"/>
                <a:ea typeface="Source Han Serif CN"/>
                <a:cs typeface="Montserrat"/>
              </a:rPr>
              <a:t>E</a:t>
            </a:r>
            <a:r>
              <a:rPr lang="zh-CN" sz="2400" b="1" i="0" dirty="0">
                <a:solidFill>
                  <a:srgbClr val="F9783D"/>
                </a:solidFill>
                <a:latin typeface="Montserrat"/>
                <a:ea typeface="Source Han Serif CN"/>
                <a:cs typeface="Montserrat"/>
              </a:rPr>
              <a:t>（</a:t>
            </a:r>
            <a:r>
              <a:rPr lang="zh-CN" sz="2400" b="0" i="0" dirty="0">
                <a:solidFill>
                  <a:srgbClr val="F9783D"/>
                </a:solidFill>
                <a:latin typeface="Montserrat"/>
                <a:ea typeface="Source Han Serif CN"/>
                <a:cs typeface="Montserrat"/>
              </a:rPr>
              <a:t>Example</a:t>
            </a:r>
            <a:r>
              <a:rPr lang="zh-CN" sz="2400" b="1" i="0" dirty="0">
                <a:solidFill>
                  <a:srgbClr val="F9783D"/>
                </a:solidFill>
                <a:latin typeface="Montserrat"/>
                <a:ea typeface="Source Han Serif CN"/>
                <a:cs typeface="Montserrat"/>
              </a:rPr>
              <a:t>）</a:t>
            </a:r>
            <a:endParaRPr lang="zh-CN" sz="2400"/>
          </a:p>
        </p:txBody>
      </p:sp>
      <p:sp>
        <p:nvSpPr>
          <p:cNvPr id="10" name="step-2">
            <a:extLst>
              <a:ext uri="{FF2B5EF4-FFF2-40B4-BE49-F238E27FC236}">
                <ns2:creationId id="{8D930939-AB2E-4017-97DE-F45626542A5B}"/>
              </a:ext>
            </a:extLst>
          </p:cNvPr>
          <p:cNvSpPr>
            <a:spLocks noGrp="1"/>
          </p:cNvSpPr>
          <p:nvPr/>
        </p:nvSpPr>
        <p:spPr>
          <a:xfrm>
            <a:off x="4381500" y="3629025"/>
            <a:ext cx="1285875" cy="533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1">
                <a:latin typeface="Montserrat"/>
                <a:ea typeface="Source Han Serif CN"/>
                <a:cs typeface="Montserrat"/>
              </a:defRPr>
            </a:pPr>
            <a:r>
              <a:rPr lang="zh-CN" sz="2400" b="1" i="0" dirty="0">
                <a:solidFill>
                  <a:srgbClr val="1C1A18"/>
                </a:solidFill>
                <a:latin typeface="Montserrat"/>
                <a:ea typeface="Source Han Serif CN"/>
                <a:cs typeface="Montserrat"/>
              </a:rPr>
              <a:t>例子</a:t>
            </a:r>
            <a:endParaRPr lang="zh-CN" sz="2400"/>
          </a:p>
        </p:txBody>
      </p:sp>
      <p:sp>
        <p:nvSpPr>
          <p:cNvPr id="11" name="question-2">
            <a:extLst>
              <a:ext uri="{FF2B5EF4-FFF2-40B4-BE49-F238E27FC236}">
                <ns2:creationId id="{EA30CD84-2722-4C6B-A0D8-475044CB9368}"/>
              </a:ext>
            </a:extLst>
          </p:cNvPr>
          <p:cNvSpPr>
            <a:spLocks noGrp="1"/>
          </p:cNvSpPr>
          <p:nvPr/>
        </p:nvSpPr>
        <p:spPr>
          <a:xfrm>
            <a:off x="6334125" y="3657600"/>
            <a:ext cx="5095875" cy="5048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175" b="0">
                <a:latin typeface="Montserrat"/>
                <a:ea typeface="Source Han Sans CN"/>
                <a:cs typeface="Montserrat"/>
              </a:defRPr>
            </a:pPr>
            <a:r>
              <a:rPr lang="zh-CN" sz="2175" b="0" i="0" dirty="0">
                <a:solidFill>
                  <a:srgbClr val="1C1A18"/>
                </a:solidFill>
                <a:latin typeface="Montserrat"/>
                <a:ea typeface="Source Han Sans CN"/>
                <a:cs typeface="Montserrat"/>
              </a:rPr>
              <a:t>什么例子能支撑？</a:t>
            </a:r>
            <a:endParaRPr lang="zh-CN" sz="2175"/>
          </a:p>
        </p:txBody>
      </p:sp>
      <p:sp>
        <p:nvSpPr>
          <p:cNvPr id="12" name="prep-3">
            <a:extLst>
              <a:ext uri="{FF2B5EF4-FFF2-40B4-BE49-F238E27FC236}">
                <ns2:creationId id="{C322059D-4B69-45AD-8F8B-A4919390E6FC}"/>
              </a:ext>
            </a:extLst>
          </p:cNvPr>
          <p:cNvSpPr>
            <a:spLocks noGrp="1"/>
          </p:cNvSpPr>
          <p:nvPr/>
        </p:nvSpPr>
        <p:spPr>
          <a:xfrm>
            <a:off x="809625" y="4467225"/>
            <a:ext cx="3429000" cy="533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1">
                <a:latin typeface="Montserrat"/>
                <a:ea typeface="Source Han Serif CN"/>
                <a:cs typeface="Montserrat"/>
              </a:defRPr>
            </a:pPr>
            <a:r>
              <a:rPr lang="zh-CN" sz="2400" b="0" i="0" dirty="0">
                <a:solidFill>
                  <a:srgbClr val="F9783D"/>
                </a:solidFill>
                <a:latin typeface="Montserrat"/>
                <a:ea typeface="Source Han Serif CN"/>
                <a:cs typeface="Montserrat"/>
              </a:rPr>
              <a:t>P</a:t>
            </a:r>
            <a:r>
              <a:rPr lang="zh-CN" sz="2400" b="1" i="0" dirty="0">
                <a:solidFill>
                  <a:srgbClr val="F9783D"/>
                </a:solidFill>
                <a:latin typeface="Montserrat"/>
                <a:ea typeface="Source Han Serif CN"/>
                <a:cs typeface="Montserrat"/>
              </a:rPr>
              <a:t>（</a:t>
            </a:r>
            <a:r>
              <a:rPr lang="zh-CN" sz="2400" b="0" i="0" dirty="0">
                <a:solidFill>
                  <a:srgbClr val="F9783D"/>
                </a:solidFill>
                <a:latin typeface="Montserrat"/>
                <a:ea typeface="Source Han Serif CN"/>
                <a:cs typeface="Montserrat"/>
              </a:rPr>
              <a:t>Point</a:t>
            </a:r>
            <a:r>
              <a:rPr lang="zh-CN" sz="2400" b="1" i="0" dirty="0">
                <a:solidFill>
                  <a:srgbClr val="F9783D"/>
                </a:solidFill>
                <a:latin typeface="Montserrat"/>
                <a:ea typeface="Source Han Serif CN"/>
                <a:cs typeface="Montserrat"/>
              </a:rPr>
              <a:t>）</a:t>
            </a:r>
            <a:endParaRPr lang="zh-CN" sz="2400"/>
          </a:p>
        </p:txBody>
      </p:sp>
      <p:sp>
        <p:nvSpPr>
          <p:cNvPr id="13" name="step-3">
            <a:extLst>
              <a:ext uri="{FF2B5EF4-FFF2-40B4-BE49-F238E27FC236}">
                <ns2:creationId id="{02C49094-0AEE-4D38-BDA6-9CBBBE06EB52}"/>
              </a:ext>
            </a:extLst>
          </p:cNvPr>
          <p:cNvSpPr>
            <a:spLocks noGrp="1"/>
          </p:cNvSpPr>
          <p:nvPr/>
        </p:nvSpPr>
        <p:spPr>
          <a:xfrm>
            <a:off x="4381500" y="4467225"/>
            <a:ext cx="1285875" cy="533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1">
                <a:latin typeface="Montserrat"/>
                <a:ea typeface="Source Han Serif CN"/>
                <a:cs typeface="Montserrat"/>
              </a:defRPr>
            </a:pPr>
            <a:r>
              <a:rPr lang="zh-CN" sz="2400" b="1" i="0" dirty="0">
                <a:solidFill>
                  <a:srgbClr val="1C1A18"/>
                </a:solidFill>
                <a:latin typeface="Montserrat"/>
                <a:ea typeface="Source Han Serif CN"/>
                <a:cs typeface="Montserrat"/>
              </a:rPr>
              <a:t>回题</a:t>
            </a:r>
            <a:endParaRPr lang="zh-CN" sz="2400"/>
          </a:p>
        </p:txBody>
      </p:sp>
      <p:sp>
        <p:nvSpPr>
          <p:cNvPr id="14" name="question-3">
            <a:extLst>
              <a:ext uri="{FF2B5EF4-FFF2-40B4-BE49-F238E27FC236}">
                <ns2:creationId id="{184F45DA-1A38-43C9-90EA-626236677380}"/>
              </a:ext>
            </a:extLst>
          </p:cNvPr>
          <p:cNvSpPr>
            <a:spLocks noGrp="1"/>
          </p:cNvSpPr>
          <p:nvPr/>
        </p:nvSpPr>
        <p:spPr>
          <a:xfrm>
            <a:off x="6334125" y="4495800"/>
            <a:ext cx="5095875" cy="5048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175" b="0">
                <a:latin typeface="Montserrat"/>
                <a:ea typeface="Source Han Sans CN"/>
                <a:cs typeface="Montserrat"/>
              </a:defRPr>
            </a:pPr>
            <a:r>
              <a:rPr lang="zh-CN" sz="2175" b="0" i="0" dirty="0">
                <a:solidFill>
                  <a:srgbClr val="1C1A18"/>
                </a:solidFill>
                <a:latin typeface="Montserrat"/>
                <a:ea typeface="Source Han Sans CN"/>
                <a:cs typeface="Montserrat"/>
              </a:rPr>
              <a:t>所以，我的回答是什么？</a:t>
            </a:r>
            <a:endParaRPr lang="zh-CN" sz="2175"/>
          </a:p>
        </p:txBody>
      </p:sp>
      <p:sp>
        <p:nvSpPr>
          <p:cNvPr id="15" name="takeaway">
            <a:extLst>
              <a:ext uri="{FF2B5EF4-FFF2-40B4-BE49-F238E27FC236}">
                <ns2:creationId id="{A8196D21-1ADC-462B-9C8D-04A5382C9747}"/>
              </a:ext>
            </a:extLst>
          </p:cNvPr>
          <p:cNvSpPr>
            <a:spLocks noGrp="1"/>
          </p:cNvSpPr>
          <p:nvPr/>
        </p:nvSpPr>
        <p:spPr>
          <a:xfrm>
            <a:off x="809625" y="5619750"/>
            <a:ext cx="104775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175" b="0">
                <a:latin typeface="Montserrat"/>
                <a:ea typeface="Source Han Sans CN"/>
                <a:cs typeface="Montserrat"/>
              </a:defRPr>
            </a:pPr>
            <a:r>
              <a:rPr lang="zh-CN" sz="2175" b="0" i="0" dirty="0">
                <a:solidFill>
                  <a:srgbClr val="F9783D"/>
                </a:solidFill>
                <a:latin typeface="Montserrat"/>
                <a:ea typeface="Source Han Sans CN"/>
                <a:cs typeface="Montserrat"/>
              </a:rPr>
              <a:t>一次回答，先把一个意思讲清楚。</a:t>
            </a:r>
            <a:endParaRPr lang="zh-CN" sz="2175"/>
          </a:p>
        </p:txBody>
      </p:sp>
      <p:sp>
        <p:nvSpPr>
          <p:cNvPr id="17" name="v10-p20-new1">
            <a:extLst>
              <a:ext uri="{FF2B5EF4-FFF2-40B4-BE49-F238E27FC236}">
                <ns2:creationId id="{A443C3AC-28A9-43EF-AAEF-BD9DE8D69CC0}"/>
              </a:ext>
            </a:extLst>
          </p:cNvPr>
          <p:cNvSpPr>
            <a:spLocks noGrp="1"/>
          </p:cNvSpPr>
          <p:nvPr/>
        </p:nvSpPr>
        <p:spPr>
          <a:xfrm>
            <a:off x="762000" y="6562725"/>
            <a:ext cx="84772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74716B"/>
                </a:solidFill>
                <a:latin typeface="Montserrat"/>
                <a:ea typeface="Source Han Sans CN"/>
                <a:cs typeface="Montserrat"/>
              </a:rPr>
              <a:t>Impromptu Speech Speechcraft by Sing</a:t>
            </a:r>
            <a:endParaRPr lang="zh-CN" sz="975"/>
          </a:p>
        </p:txBody>
      </p:sp>
    </p:spTree>
    <p:extLst>
      <p:ext uri="{BB962C8B-B14F-4D97-AF65-F5344CB8AC3E}">
        <ns3:creationId val="1959607679"/>
      </p:ext>
    </p:extLst>
  </p:cSld>
  <p:clrMapOvr>
    <a:overrideClrMapping accent1="accent1" accent2="accent2" accent3="accent3" accent4="accent4" accent5="accent5" accent6="accent6" bg1="lt1" tx1="dk1" bg2="lt2" tx2="dk2" hlink="accent6" folHlink="accent6"/>
  </p:clrMapOvr>
</p:sld>
</file>

<file path=ppt/slides/slide21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090C12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9" name="title">
            <a:extLst>
              <a:ext uri="{FF2B5EF4-FFF2-40B4-BE49-F238E27FC236}">
                <ns2:creationId id="{D5FED88E-C214-4288-99EC-4DBC24C1EB7E}"/>
              </a:ext>
            </a:extLst>
          </p:cNvPr>
          <p:cNvSpPr>
            <a:spLocks noGrp="1"/>
          </p:cNvSpPr>
          <p:nvPr/>
        </p:nvSpPr>
        <p:spPr>
          <a:xfrm>
            <a:off x="762000" y="647700"/>
            <a:ext cx="10668000" cy="8953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3300" b="1">
                <a:latin typeface="Montserrat"/>
                <a:ea typeface="Source Han Serif CN"/>
                <a:cs typeface="Montserrat"/>
              </a:defRPr>
            </a:pPr>
            <a:r>
              <a:rPr lang="zh-CN" sz="3300" b="1" i="0" dirty="0">
                <a:solidFill>
                  <a:srgbClr val="E9E1D6"/>
                </a:solidFill>
                <a:latin typeface="Montserrat"/>
                <a:ea typeface="Source Han Serif CN"/>
                <a:cs typeface="Montserrat"/>
              </a:rPr>
              <a:t>罗伯特·麦基《故事》</a:t>
            </a:r>
            <a:endParaRPr lang="zh-CN" sz="3300"/>
          </a:p>
        </p:txBody>
      </p:sp>
      <p:sp>
        <p:nvSpPr>
          <p:cNvPr id="2" name="page-number">
            <a:extLst>
              <a:ext uri="{FF2B5EF4-FFF2-40B4-BE49-F238E27FC236}">
                <ns2:creationId id="{9E6CFDBC-C2A1-458A-8E91-2575CECCCA3A}"/>
              </a:ext>
            </a:extLst>
          </p:cNvPr>
          <p:cNvSpPr>
            <a:spLocks noGrp="1"/>
          </p:cNvSpPr>
          <p:nvPr/>
        </p:nvSpPr>
        <p:spPr>
          <a:xfrm>
            <a:off x="11144250" y="6381750"/>
            <a:ext cx="4000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AEB6C2"/>
                </a:solidFill>
                <a:latin typeface="Montserrat"/>
                <a:ea typeface="Source Han Sans CN"/>
                <a:cs typeface="Montserrat"/>
              </a:rPr>
              <a:t>21</a:t>
            </a:r>
            <a:endParaRPr lang="zh-CN" sz="975"/>
          </a:p>
        </p:txBody>
      </p:sp>
      <p:pic>
        <p:nvPicPr>
          <p:cNvPr id="3" name="">
            <a:extLst>
              <a:ext uri="{FF2B5EF4-FFF2-40B4-BE49-F238E27FC236}">
                <ns2:creationId id="{DDB19234-20BC-4E04-958A-5C4CA30C1E21}"/>
              </a:ext>
            </a:extLst>
          </p:cNvPr>
          <p:cNvPicPr>
            <a:picLocks noChangeAspect="1"/>
          </p:cNvPicPr>
          <p:nvPr/>
        </p:nvPicPr>
        <p:blipFill>
          <a:blip r:embed="Rd9c0edb38c4742ce"/>
          <a:stretch/>
        </p:blipFill>
        <p:spPr>
          <a:xfrm>
            <a:off x="809625" y="1600852"/>
            <a:ext cx="3333750" cy="4475445"/>
          </a:xfrm>
          <a:prstGeom prst="rect">
            <a:avLst/>
          </a:prstGeom>
        </p:spPr>
      </p:pic>
      <p:sp>
        <p:nvSpPr>
          <p:cNvPr id="4" name="question">
            <a:extLst>
              <a:ext uri="{FF2B5EF4-FFF2-40B4-BE49-F238E27FC236}">
                <ns2:creationId id="{A5B3A4AA-F448-445B-ADD5-34BB92F5BD39}"/>
              </a:ext>
            </a:extLst>
          </p:cNvPr>
          <p:cNvSpPr>
            <a:spLocks noGrp="1"/>
          </p:cNvSpPr>
          <p:nvPr/>
        </p:nvSpPr>
        <p:spPr>
          <a:xfrm>
            <a:off x="5048250" y="1885950"/>
            <a:ext cx="6381750" cy="152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3000" b="1">
                <a:latin typeface="Montserrat"/>
                <a:ea typeface="Source Han Serif CN"/>
                <a:cs typeface="Montserrat"/>
              </a:defRPr>
            </a:pPr>
            <a:r>
              <a:rPr lang="zh-CN" sz="3000" b="1" i="0" dirty="0">
                <a:solidFill>
                  <a:srgbClr val="E9E1D6"/>
                </a:solidFill>
                <a:latin typeface="Montserrat"/>
                <a:ea typeface="Source Han Serif CN"/>
                <a:cs typeface="Montserrat"/>
              </a:rPr>
              <a:t>你讲的一段经历，</a:t>
            </a:r>
            <a:endParaRPr lang="zh-CN" sz="3000"/>
          </a:p>
          <a:p>
            <a:pPr algn="l">
              <a:lnSpc>
                <a:spcPct val="112000"/>
              </a:lnSpc>
              <a:buNone/>
              <a:defRPr sz="3000" b="1">
                <a:latin typeface="Montserrat"/>
                <a:ea typeface="Source Han Serif CN"/>
                <a:cs typeface="Montserrat"/>
              </a:defRPr>
            </a:pPr>
            <a:r>
              <a:rPr lang="zh-CN" sz="3000" b="1" i="0" dirty="0">
                <a:solidFill>
                  <a:srgbClr val="E9E1D6"/>
                </a:solidFill>
                <a:latin typeface="Montserrat"/>
                <a:ea typeface="Source Han Serif CN"/>
                <a:cs typeface="Montserrat"/>
              </a:rPr>
              <a:t>什么发生了变化？</a:t>
            </a:r>
            <a:endParaRPr lang="zh-CN" sz="3000"/>
          </a:p>
        </p:txBody>
      </p:sp>
      <p:sp>
        <p:nvSpPr>
          <p:cNvPr id="5" name="bridge">
            <a:extLst>
              <a:ext uri="{FF2B5EF4-FFF2-40B4-BE49-F238E27FC236}">
                <ns2:creationId id="{72895E8A-E497-478A-832E-5E30E19A27F2}"/>
              </a:ext>
            </a:extLst>
          </p:cNvPr>
          <p:cNvSpPr>
            <a:spLocks noGrp="1"/>
          </p:cNvSpPr>
          <p:nvPr/>
        </p:nvSpPr>
        <p:spPr>
          <a:xfrm>
            <a:off x="5048250" y="3714750"/>
            <a:ext cx="6191250" cy="1419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325" b="0">
                <a:latin typeface="Montserrat"/>
                <a:ea typeface="Source Han Sans CN"/>
                <a:cs typeface="Montserrat"/>
              </a:defRPr>
            </a:pPr>
            <a:r>
              <a:rPr lang="zh-CN" sz="2325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人物想要什么？</a:t>
            </a:r>
            <a:endParaRPr lang="zh-CN" sz="2325"/>
          </a:p>
          <a:p>
            <a:pPr algn="l">
              <a:lnSpc>
                <a:spcPct val="112000"/>
              </a:lnSpc>
              <a:buNone/>
              <a:defRPr sz="2325" b="0">
                <a:latin typeface="Montserrat"/>
                <a:ea typeface="Source Han Sans CN"/>
                <a:cs typeface="Montserrat"/>
              </a:defRPr>
            </a:pPr>
            <a:r>
              <a:rPr lang="zh-CN" sz="2325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现实怎样回应？</a:t>
            </a:r>
            <a:endParaRPr lang="zh-CN" sz="2325"/>
          </a:p>
          <a:p>
            <a:pPr algn="l">
              <a:lnSpc>
                <a:spcPct val="112000"/>
              </a:lnSpc>
              <a:buNone/>
              <a:defRPr sz="2325" b="0">
                <a:latin typeface="Montserrat"/>
                <a:ea typeface="Source Han Sans CN"/>
                <a:cs typeface="Montserrat"/>
              </a:defRPr>
            </a:pPr>
            <a:r>
              <a:rPr lang="zh-CN" sz="2325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他接着做了什么？</a:t>
            </a:r>
            <a:endParaRPr lang="zh-CN" sz="2325"/>
          </a:p>
        </p:txBody>
      </p:sp>
      <p:sp>
        <p:nvSpPr>
          <p:cNvPr id="6" name="author">
            <a:extLst>
              <a:ext uri="{FF2B5EF4-FFF2-40B4-BE49-F238E27FC236}">
                <ns2:creationId id="{D5205B8B-2FB7-4CF8-940A-94307D9514AC}"/>
              </a:ext>
            </a:extLst>
          </p:cNvPr>
          <p:cNvSpPr>
            <a:spLocks noGrp="1"/>
          </p:cNvSpPr>
          <p:nvPr/>
        </p:nvSpPr>
        <p:spPr>
          <a:xfrm>
            <a:off x="5048250" y="5295900"/>
            <a:ext cx="60960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1875" b="0">
                <a:latin typeface="Montserrat"/>
                <a:ea typeface="Source Han Sans CN"/>
                <a:cs typeface="Montserrat"/>
              </a:defRPr>
            </a:pPr>
            <a:r>
              <a:rPr lang="zh-CN" sz="1875" b="0" i="0" dirty="0">
                <a:solidFill>
                  <a:srgbClr val="E9E1D6"/>
                </a:solidFill>
                <a:latin typeface="Montserrat"/>
                <a:ea typeface="Source Han Sans CN"/>
                <a:cs typeface="Montserrat"/>
              </a:rPr>
              <a:t>Robert McKee</a:t>
            </a:r>
            <a:endParaRPr lang="zh-CN" sz="1875"/>
          </a:p>
        </p:txBody>
      </p:sp>
      <p:sp>
        <p:nvSpPr>
          <p:cNvPr id="7" name="subtitle">
            <a:extLst>
              <a:ext uri="{FF2B5EF4-FFF2-40B4-BE49-F238E27FC236}">
                <ns2:creationId id="{6052DAAA-5BF4-474B-A718-7C446A3BB5E6}"/>
              </a:ext>
            </a:extLst>
          </p:cNvPr>
          <p:cNvSpPr>
            <a:spLocks noGrp="1"/>
          </p:cNvSpPr>
          <p:nvPr/>
        </p:nvSpPr>
        <p:spPr>
          <a:xfrm>
            <a:off x="5048250" y="5657850"/>
            <a:ext cx="60960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1275" b="0">
                <a:latin typeface="Montserrat"/>
                <a:ea typeface="Source Han Sans CN"/>
                <a:cs typeface="Montserrat"/>
              </a:defRPr>
            </a:pPr>
            <a:r>
              <a:rPr lang="zh-CN" sz="1275" b="0" i="0" dirty="0">
                <a:solidFill>
                  <a:srgbClr val="AEB6C2"/>
                </a:solidFill>
                <a:latin typeface="Montserrat"/>
                <a:ea typeface="Source Han Sans CN"/>
                <a:cs typeface="Montserrat"/>
              </a:rPr>
              <a:t>Story: Substance, Structure, Style,</a:t>
            </a:r>
            <a:endParaRPr lang="zh-CN" sz="1275"/>
          </a:p>
          <a:p>
            <a:pPr algn="l">
              <a:lnSpc>
                <a:spcPct val="112000"/>
              </a:lnSpc>
              <a:buNone/>
              <a:defRPr sz="1275" b="0">
                <a:latin typeface="Montserrat"/>
                <a:ea typeface="Source Han Sans CN"/>
                <a:cs typeface="Montserrat"/>
              </a:defRPr>
            </a:pPr>
            <a:r>
              <a:rPr lang="zh-CN" sz="1275" b="0" i="0" dirty="0">
                <a:solidFill>
                  <a:srgbClr val="AEB6C2"/>
                </a:solidFill>
                <a:latin typeface="Montserrat"/>
                <a:ea typeface="Source Han Sans CN"/>
                <a:cs typeface="Montserrat"/>
              </a:rPr>
              <a:t>and the Principles of Screenwriting</a:t>
            </a:r>
            <a:endParaRPr lang="zh-CN" sz="1275"/>
          </a:p>
        </p:txBody>
      </p:sp>
      <p:sp>
        <p:nvSpPr>
          <p:cNvPr id="8" name="source-mckee-link"/>
          <p:cNvSpPr>
            <a:spLocks noGrp="1"/>
          </p:cNvSpPr>
          <p:nvPr/>
        </p:nvSpPr>
        <p:spPr>
          <a:xfrm>
            <a:off x="809625" y="6048375"/>
            <a:ext cx="3762375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>
                <a:latin typeface="Montserrat"/>
                <a:ea typeface="Source Han Sans CN"/>
                <a:cs typeface="Montserrat"/>
              </a:defRPr>
            </a:pPr>
            <a:r>
              <a:rPr lang="zh-CN" sz="1200" b="0" i="0" dirty="0">
                <a:solidFill>
                  <a:srgbClr val="AEB6C2"/>
                </a:solidFill>
                <a:latin typeface="Montserrat"/>
                <a:ea typeface="Source Han Sans CN"/>
                <a:cs typeface="Montserrat"/>
                <a:hlinkClick r:id="rIdMckeeSource"/>
              </a:rPr>
              <a:t>作者与书名：麦基官网</a:t>
            </a:r>
            <a:endParaRPr lang="zh-CN" sz="1200"/>
          </a:p>
        </p:txBody>
      </p:sp>
      <p:sp>
        <p:nvSpPr>
          <p:cNvPr id="10" name="v10-p21-new1">
            <a:extLst>
              <a:ext uri="{FF2B5EF4-FFF2-40B4-BE49-F238E27FC236}">
                <ns2:creationId id="{DD3D820E-A52E-432E-B426-26D196567566}"/>
              </a:ext>
            </a:extLst>
          </p:cNvPr>
          <p:cNvSpPr>
            <a:spLocks noGrp="1"/>
          </p:cNvSpPr>
          <p:nvPr/>
        </p:nvSpPr>
        <p:spPr>
          <a:xfrm>
            <a:off x="762000" y="6562725"/>
            <a:ext cx="84772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B0B5BE"/>
                </a:solidFill>
                <a:latin typeface="Montserrat"/>
                <a:ea typeface="Source Han Sans CN"/>
                <a:cs typeface="Montserrat"/>
              </a:rPr>
              <a:t>Impromptu Speech Speechcraft by Sing</a:t>
            </a:r>
            <a:endParaRPr lang="zh-CN" sz="975"/>
          </a:p>
        </p:txBody>
      </p:sp>
    </p:spTree>
    <p:extLst>
      <p:ext uri="{BB962C8B-B14F-4D97-AF65-F5344CB8AC3E}">
        <ns4:creationId val="331476417"/>
      </p:ext>
    </p:extLst>
  </p:cSld>
  <p:clrMapOvr>
    <a:overrideClrMapping accent1="accent1" accent2="accent2" accent3="accent3" accent4="accent4" accent5="accent5" accent6="accent6" bg1="lt1" tx1="dk1" bg2="lt2" tx2="dk2" hlink="hlink" folHlink="folHlink"/>
  </p:clrMapOvr>
</p:sld>
</file>

<file path=ppt/slides/slide22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bg>
      <p:bgPr>
        <a:solidFill>
          <a:srgbClr val="F5EFE5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11" name="title">
            <a:extLst>
              <a:ext uri="{FF2B5EF4-FFF2-40B4-BE49-F238E27FC236}">
                <ns2:creationId id="{324EE845-536D-44AB-B5A8-BD3599893872}"/>
              </a:ext>
            </a:extLst>
          </p:cNvPr>
          <p:cNvSpPr>
            <a:spLocks noGrp="1"/>
          </p:cNvSpPr>
          <p:nvPr/>
        </p:nvSpPr>
        <p:spPr>
          <a:xfrm>
            <a:off x="762000" y="647700"/>
            <a:ext cx="10668000" cy="8953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3300" b="1">
                <a:latin typeface="Montserrat"/>
                <a:ea typeface="Source Han Serif CN"/>
                <a:cs typeface="Montserrat"/>
              </a:defRPr>
            </a:pPr>
            <a:r>
              <a:rPr lang="zh-CN" sz="3300" b="1" i="0" dirty="0">
                <a:solidFill>
                  <a:srgbClr val="1C1A18"/>
                </a:solidFill>
                <a:latin typeface="Montserrat"/>
                <a:ea typeface="Source Han Serif CN"/>
                <a:cs typeface="Montserrat"/>
              </a:rPr>
              <a:t>故事路线：讲清变化</a:t>
            </a:r>
            <a:endParaRPr lang="zh-CN" sz="3300"/>
          </a:p>
        </p:txBody>
      </p:sp>
      <p:sp>
        <p:nvSpPr>
          <p:cNvPr id="2" name="page-number">
            <a:extLst>
              <a:ext uri="{FF2B5EF4-FFF2-40B4-BE49-F238E27FC236}">
                <ns2:creationId id="{3DD92D01-881E-4B83-A695-D4ECBA12B52C}"/>
              </a:ext>
            </a:extLst>
          </p:cNvPr>
          <p:cNvSpPr>
            <a:spLocks noGrp="1"/>
          </p:cNvSpPr>
          <p:nvPr/>
        </p:nvSpPr>
        <p:spPr>
          <a:xfrm>
            <a:off x="11144250" y="6381750"/>
            <a:ext cx="4000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756D63"/>
                </a:solidFill>
                <a:latin typeface="Montserrat"/>
                <a:ea typeface="Source Han Sans CN"/>
                <a:cs typeface="Montserrat"/>
              </a:rPr>
              <a:t>22</a:t>
            </a:r>
            <a:endParaRPr lang="zh-CN" sz="975"/>
          </a:p>
        </p:txBody>
      </p:sp>
      <p:sp>
        <p:nvSpPr>
          <p:cNvPr id="3" name="label-处境">
            <a:extLst>
              <a:ext uri="{FF2B5EF4-FFF2-40B4-BE49-F238E27FC236}">
                <ns2:creationId id="{554ADB79-ED02-4553-B2B8-028A318C49FC}"/>
              </a:ext>
            </a:extLst>
          </p:cNvPr>
          <p:cNvSpPr>
            <a:spLocks noGrp="1"/>
          </p:cNvSpPr>
          <p:nvPr/>
        </p:nvSpPr>
        <p:spPr>
          <a:xfrm>
            <a:off x="809625" y="1981200"/>
            <a:ext cx="17145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550" b="1">
                <a:latin typeface="Montserrat"/>
                <a:ea typeface="Source Han Serif CN"/>
                <a:cs typeface="Montserrat"/>
              </a:defRPr>
            </a:pPr>
            <a:r>
              <a:rPr lang="zh-CN" sz="2550" b="1" i="0" dirty="0">
                <a:solidFill>
                  <a:srgbClr val="F9783D"/>
                </a:solidFill>
                <a:latin typeface="Montserrat"/>
                <a:ea typeface="Source Han Serif CN"/>
                <a:cs typeface="Montserrat"/>
              </a:rPr>
              <a:t>处境</a:t>
            </a:r>
            <a:endParaRPr lang="zh-CN" sz="2550"/>
          </a:p>
        </p:txBody>
      </p:sp>
      <p:sp>
        <p:nvSpPr>
          <p:cNvPr id="4" name="q-处境">
            <a:extLst>
              <a:ext uri="{FF2B5EF4-FFF2-40B4-BE49-F238E27FC236}">
                <ns2:creationId id="{012BB37F-FB62-47A3-840C-C88321C53E6E}"/>
              </a:ext>
            </a:extLst>
          </p:cNvPr>
          <p:cNvSpPr>
            <a:spLocks noGrp="1"/>
          </p:cNvSpPr>
          <p:nvPr/>
        </p:nvSpPr>
        <p:spPr>
          <a:xfrm>
            <a:off x="3000375" y="2019300"/>
            <a:ext cx="823912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>
                <a:latin typeface="Montserrat"/>
                <a:ea typeface="Source Han Sans CN"/>
                <a:cs typeface="Montserrat"/>
              </a:defRPr>
            </a:pPr>
            <a:r>
              <a:rPr lang="zh-CN" sz="2400" b="0" i="0" dirty="0">
                <a:solidFill>
                  <a:srgbClr val="1C1A18"/>
                </a:solidFill>
                <a:latin typeface="Montserrat"/>
                <a:ea typeface="Source Han Sans CN"/>
                <a:cs typeface="Montserrat"/>
              </a:rPr>
              <a:t>事情原来怎样，后来怎样？</a:t>
            </a:r>
            <a:endParaRPr lang="zh-CN" sz="2400"/>
          </a:p>
        </p:txBody>
      </p:sp>
      <p:sp>
        <p:nvSpPr>
          <p:cNvPr id="5" name="label-判断">
            <a:extLst>
              <a:ext uri="{FF2B5EF4-FFF2-40B4-BE49-F238E27FC236}">
                <ns2:creationId id="{D16573B8-65E8-47DA-A414-CC186627820E}"/>
              </a:ext>
            </a:extLst>
          </p:cNvPr>
          <p:cNvSpPr>
            <a:spLocks noGrp="1"/>
          </p:cNvSpPr>
          <p:nvPr/>
        </p:nvSpPr>
        <p:spPr>
          <a:xfrm>
            <a:off x="809625" y="3028950"/>
            <a:ext cx="17145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550" b="1">
                <a:latin typeface="Montserrat"/>
                <a:ea typeface="Source Han Serif CN"/>
                <a:cs typeface="Montserrat"/>
              </a:defRPr>
            </a:pPr>
            <a:r>
              <a:rPr lang="zh-CN" sz="2550" b="1" i="0" dirty="0">
                <a:solidFill>
                  <a:srgbClr val="F9783D"/>
                </a:solidFill>
                <a:latin typeface="Montserrat"/>
                <a:ea typeface="Source Han Serif CN"/>
                <a:cs typeface="Montserrat"/>
              </a:rPr>
              <a:t>想法</a:t>
            </a:r>
            <a:endParaRPr lang="zh-CN" sz="2550"/>
          </a:p>
        </p:txBody>
      </p:sp>
      <p:sp>
        <p:nvSpPr>
          <p:cNvPr id="6" name="q-判断">
            <a:extLst>
              <a:ext uri="{FF2B5EF4-FFF2-40B4-BE49-F238E27FC236}">
                <ns2:creationId id="{2488C28C-A1EF-4EA8-8547-4E75FCA351FD}"/>
              </a:ext>
            </a:extLst>
          </p:cNvPr>
          <p:cNvSpPr>
            <a:spLocks noGrp="1"/>
          </p:cNvSpPr>
          <p:nvPr/>
        </p:nvSpPr>
        <p:spPr>
          <a:xfrm>
            <a:off x="3000375" y="3067050"/>
            <a:ext cx="823912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>
                <a:latin typeface="Montserrat"/>
                <a:ea typeface="Source Han Sans CN"/>
                <a:cs typeface="Montserrat"/>
              </a:defRPr>
            </a:pPr>
            <a:r>
              <a:rPr lang="zh-CN" sz="2400" b="0" i="0" dirty="0">
                <a:solidFill>
                  <a:srgbClr val="1C1A18"/>
                </a:solidFill>
                <a:latin typeface="Montserrat"/>
                <a:ea typeface="Source Han Sans CN"/>
                <a:cs typeface="Montserrat"/>
              </a:rPr>
              <a:t>你原来怎么想，后来怎么想？</a:t>
            </a:r>
            <a:endParaRPr lang="zh-CN" sz="2400"/>
          </a:p>
        </p:txBody>
      </p:sp>
      <p:sp>
        <p:nvSpPr>
          <p:cNvPr id="7" name="label-行动">
            <a:extLst>
              <a:ext uri="{FF2B5EF4-FFF2-40B4-BE49-F238E27FC236}">
                <ns2:creationId id="{71D6EFBF-03E1-412E-B462-15B9BF047543}"/>
              </a:ext>
            </a:extLst>
          </p:cNvPr>
          <p:cNvSpPr>
            <a:spLocks noGrp="1"/>
          </p:cNvSpPr>
          <p:nvPr/>
        </p:nvSpPr>
        <p:spPr>
          <a:xfrm>
            <a:off x="809625" y="4076700"/>
            <a:ext cx="17145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550" b="1">
                <a:latin typeface="Montserrat"/>
                <a:ea typeface="Source Han Serif CN"/>
                <a:cs typeface="Montserrat"/>
              </a:defRPr>
            </a:pPr>
            <a:r>
              <a:rPr lang="zh-CN" sz="2550" b="1" i="0" dirty="0">
                <a:solidFill>
                  <a:srgbClr val="F9783D"/>
                </a:solidFill>
                <a:latin typeface="Montserrat"/>
                <a:ea typeface="Source Han Serif CN"/>
                <a:cs typeface="Montserrat"/>
              </a:rPr>
              <a:t>行动</a:t>
            </a:r>
            <a:endParaRPr lang="zh-CN" sz="2550"/>
          </a:p>
        </p:txBody>
      </p:sp>
      <p:sp>
        <p:nvSpPr>
          <p:cNvPr id="8" name="q-行动">
            <a:extLst>
              <a:ext uri="{FF2B5EF4-FFF2-40B4-BE49-F238E27FC236}">
                <ns2:creationId id="{3CBF1C6C-D31D-40DB-97CB-2853EEDA3305}"/>
              </a:ext>
            </a:extLst>
          </p:cNvPr>
          <p:cNvSpPr>
            <a:spLocks noGrp="1"/>
          </p:cNvSpPr>
          <p:nvPr/>
        </p:nvSpPr>
        <p:spPr>
          <a:xfrm>
            <a:off x="3000375" y="4114800"/>
            <a:ext cx="823912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>
                <a:latin typeface="Montserrat"/>
                <a:ea typeface="Source Han Sans CN"/>
                <a:cs typeface="Montserrat"/>
              </a:defRPr>
            </a:pPr>
            <a:r>
              <a:rPr lang="zh-CN" sz="2400" b="0" i="0" dirty="0">
                <a:solidFill>
                  <a:srgbClr val="1C1A18"/>
                </a:solidFill>
                <a:latin typeface="Montserrat"/>
                <a:ea typeface="Source Han Sans CN"/>
                <a:cs typeface="Montserrat"/>
              </a:rPr>
              <a:t>你因此作出了什么不同的选择？</a:t>
            </a:r>
            <a:endParaRPr lang="zh-CN" sz="2400"/>
          </a:p>
        </p:txBody>
      </p:sp>
      <p:sp>
        <p:nvSpPr>
          <p:cNvPr id="9" name="takeaway">
            <a:extLst>
              <a:ext uri="{FF2B5EF4-FFF2-40B4-BE49-F238E27FC236}">
                <ns2:creationId id="{F032B59D-99D3-4756-8F6A-846CF9AC9BAD}"/>
              </a:ext>
            </a:extLst>
          </p:cNvPr>
          <p:cNvSpPr>
            <a:spLocks noGrp="1"/>
          </p:cNvSpPr>
          <p:nvPr/>
        </p:nvSpPr>
        <p:spPr>
          <a:xfrm>
            <a:off x="809625" y="5295900"/>
            <a:ext cx="104775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250" b="0">
                <a:latin typeface="Montserrat"/>
                <a:ea typeface="Source Han Sans CN"/>
                <a:cs typeface="Montserrat"/>
              </a:defRPr>
            </a:pPr>
            <a:r>
              <a:rPr lang="zh-CN" sz="2250" b="0" i="0" dirty="0">
                <a:solidFill>
                  <a:srgbClr val="F9783D"/>
                </a:solidFill>
                <a:latin typeface="Montserrat"/>
                <a:ea typeface="Source Han Sans CN"/>
                <a:cs typeface="Montserrat"/>
              </a:rPr>
              <a:t>让听众听懂：什么变了，为什么变了。</a:t>
            </a:r>
            <a:endParaRPr lang="zh-CN" sz="2250"/>
          </a:p>
        </p:txBody>
      </p:sp>
      <p:sp>
        <p:nvSpPr>
          <p:cNvPr id="10" name="source">
            <a:extLst>
              <a:ext uri="{FF2B5EF4-FFF2-40B4-BE49-F238E27FC236}">
                <ns2:creationId id="{832FC4F2-D0D7-42E5-A72C-9AFB1D90ED1C}"/>
              </a:ext>
            </a:extLst>
          </p:cNvPr>
          <p:cNvSpPr>
            <a:spLocks noGrp="1"/>
          </p:cNvSpPr>
          <p:nvPr/>
        </p:nvSpPr>
        <p:spPr>
          <a:xfrm>
            <a:off x="809625" y="6048375"/>
            <a:ext cx="857250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>
                <a:latin typeface="Montserrat"/>
                <a:ea typeface="Source Han Sans CN"/>
                <a:cs typeface="Montserrat"/>
              </a:defRPr>
            </a:pPr>
            <a:r>
              <a:rPr lang="zh-CN" sz="1200" b="0" i="0" dirty="0">
                <a:solidFill>
                  <a:srgbClr val="756D63"/>
                </a:solidFill>
                <a:latin typeface="Montserrat"/>
                <a:ea typeface="Source Han Sans CN"/>
                <a:cs typeface="Montserrat"/>
              </a:rPr>
              <a:t>Speechcraft</a:t>
            </a:r>
            <a:r>
              <a:rPr lang="zh-CN" sz="1200" b="0" i="0" dirty="0">
                <a:solidFill>
                  <a:srgbClr val="756D63"/>
                </a:solidFill>
                <a:latin typeface="Montserrat"/>
                <a:ea typeface="Source Han Sans CN"/>
                <a:cs typeface="Montserrat"/>
              </a:rPr>
              <a:t>课程知识卡</a:t>
            </a:r>
            <a:endParaRPr lang="zh-CN" sz="1200"/>
          </a:p>
        </p:txBody>
      </p:sp>
      <p:sp>
        <p:nvSpPr>
          <p:cNvPr id="12" name="v10-p22-new1">
            <a:extLst>
              <a:ext uri="{FF2B5EF4-FFF2-40B4-BE49-F238E27FC236}">
                <ns2:creationId id="{B9208EE1-5162-47E2-B2B1-151355F2D3FF}"/>
              </a:ext>
            </a:extLst>
          </p:cNvPr>
          <p:cNvSpPr>
            <a:spLocks noGrp="1"/>
          </p:cNvSpPr>
          <p:nvPr/>
        </p:nvSpPr>
        <p:spPr>
          <a:xfrm>
            <a:off x="762000" y="6562725"/>
            <a:ext cx="84772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74716B"/>
                </a:solidFill>
                <a:latin typeface="Montserrat"/>
                <a:ea typeface="Source Han Sans CN"/>
                <a:cs typeface="Montserrat"/>
              </a:rPr>
              <a:t>Impromptu Speech Speechcraft by Sing</a:t>
            </a:r>
            <a:endParaRPr lang="zh-CN" sz="975"/>
          </a:p>
        </p:txBody>
      </p:sp>
    </p:spTree>
    <p:extLst>
      <p:ext uri="{BB962C8B-B14F-4D97-AF65-F5344CB8AC3E}">
        <ns3:creationId val="2027938110"/>
      </p:ext>
    </p:extLst>
  </p:cSld>
  <p:clrMapOvr>
    <a:overrideClrMapping accent1="accent1" accent2="accent2" accent3="accent3" accent4="accent4" accent5="accent5" accent6="accent6" bg1="lt1" tx1="dk1" bg2="lt2" tx2="dk2" hlink="accent6" folHlink="accent6"/>
  </p:clrMapOvr>
</p:sld>
</file>

<file path=ppt/slides/slide23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bg>
      <p:bgPr>
        <a:solidFill>
          <a:srgbClr val="F5EFE5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11" name="title">
            <a:extLst>
              <a:ext uri="{FF2B5EF4-FFF2-40B4-BE49-F238E27FC236}">
                <ns2:creationId id="{C0BAFB6E-243C-46B1-B51C-37018C3C90A9}"/>
              </a:ext>
            </a:extLst>
          </p:cNvPr>
          <p:cNvSpPr>
            <a:spLocks noGrp="1"/>
          </p:cNvSpPr>
          <p:nvPr/>
        </p:nvSpPr>
        <p:spPr>
          <a:xfrm>
            <a:off x="762000" y="647700"/>
            <a:ext cx="10668000" cy="8953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3300" b="1">
                <a:latin typeface="Montserrat"/>
                <a:ea typeface="Source Han Serif CN"/>
                <a:cs typeface="Montserrat"/>
              </a:defRPr>
            </a:pPr>
            <a:r>
              <a:rPr lang="zh-CN" sz="3300" b="1" i="0" dirty="0">
                <a:solidFill>
                  <a:srgbClr val="1C1A18"/>
                </a:solidFill>
                <a:latin typeface="Montserrat"/>
                <a:ea typeface="Source Han Serif CN"/>
                <a:cs typeface="Montserrat"/>
              </a:rPr>
              <a:t>用两三个瞬间，讲清变化</a:t>
            </a:r>
            <a:endParaRPr lang="zh-CN" sz="3300"/>
          </a:p>
        </p:txBody>
      </p:sp>
      <p:sp>
        <p:nvSpPr>
          <p:cNvPr id="2" name="page-number">
            <a:extLst>
              <a:ext uri="{FF2B5EF4-FFF2-40B4-BE49-F238E27FC236}">
                <ns2:creationId id="{366CE627-8D5F-4478-AF16-0AEB24584588}"/>
              </a:ext>
            </a:extLst>
          </p:cNvPr>
          <p:cNvSpPr>
            <a:spLocks noGrp="1"/>
          </p:cNvSpPr>
          <p:nvPr/>
        </p:nvSpPr>
        <p:spPr>
          <a:xfrm>
            <a:off x="11144250" y="6381750"/>
            <a:ext cx="4000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756D63"/>
                </a:solidFill>
                <a:latin typeface="Montserrat"/>
                <a:ea typeface="Source Han Sans CN"/>
                <a:cs typeface="Montserrat"/>
              </a:rPr>
              <a:t>23</a:t>
            </a:r>
            <a:endParaRPr lang="zh-CN" sz="975"/>
          </a:p>
        </p:txBody>
      </p:sp>
      <p:sp>
        <p:nvSpPr>
          <p:cNvPr id="3" name="two-label">
            <a:extLst>
              <a:ext uri="{FF2B5EF4-FFF2-40B4-BE49-F238E27FC236}">
                <ns2:creationId id="{D4686DD9-F27A-4C20-A5BD-B6933ADAE408}"/>
              </a:ext>
            </a:extLst>
          </p:cNvPr>
          <p:cNvSpPr>
            <a:spLocks noGrp="1"/>
          </p:cNvSpPr>
          <p:nvPr/>
        </p:nvSpPr>
        <p:spPr>
          <a:xfrm>
            <a:off x="809625" y="1962150"/>
            <a:ext cx="3190875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250" b="1">
                <a:latin typeface="Montserrat"/>
                <a:ea typeface="Source Han Serif CN"/>
                <a:cs typeface="Montserrat"/>
              </a:defRPr>
            </a:pPr>
            <a:r>
              <a:rPr lang="zh-CN" sz="2250" b="1" i="0" dirty="0">
                <a:solidFill>
                  <a:srgbClr val="F9783D"/>
                </a:solidFill>
                <a:latin typeface="Montserrat"/>
                <a:ea typeface="Source Han Serif CN"/>
                <a:cs typeface="Montserrat"/>
              </a:rPr>
              <a:t>两个关键瞬间</a:t>
            </a:r>
            <a:endParaRPr lang="zh-CN" sz="2250"/>
          </a:p>
        </p:txBody>
      </p:sp>
      <p:sp>
        <p:nvSpPr>
          <p:cNvPr id="4" name="two-route">
            <a:extLst>
              <a:ext uri="{FF2B5EF4-FFF2-40B4-BE49-F238E27FC236}">
                <ns2:creationId id="{BA268951-6288-41E8-AA46-119415675C10}"/>
              </a:ext>
            </a:extLst>
          </p:cNvPr>
          <p:cNvSpPr>
            <a:spLocks noGrp="1"/>
          </p:cNvSpPr>
          <p:nvPr/>
        </p:nvSpPr>
        <p:spPr>
          <a:xfrm>
            <a:off x="4429125" y="1990725"/>
            <a:ext cx="7000875" cy="533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1">
                <a:latin typeface="Montserrat"/>
                <a:ea typeface="Source Han Serif CN"/>
                <a:cs typeface="Montserrat"/>
              </a:defRPr>
            </a:pPr>
            <a:r>
              <a:rPr lang="zh-CN" sz="2400" b="1" i="0" dirty="0">
                <a:solidFill>
                  <a:srgbClr val="1C1A18"/>
                </a:solidFill>
                <a:latin typeface="Montserrat"/>
                <a:ea typeface="Source Han Serif CN"/>
                <a:cs typeface="Montserrat"/>
              </a:rPr>
              <a:t>原来怎样　　后来怎样</a:t>
            </a:r>
            <a:endParaRPr lang="zh-CN" sz="2400"/>
          </a:p>
        </p:txBody>
      </p:sp>
      <p:sp>
        <p:nvSpPr>
          <p:cNvPr id="5" name="two-note">
            <a:extLst>
              <a:ext uri="{FF2B5EF4-FFF2-40B4-BE49-F238E27FC236}">
                <ns2:creationId id="{8260D4F0-DDD8-4A06-A1D9-97C2F0490B5E}"/>
              </a:ext>
            </a:extLst>
          </p:cNvPr>
          <p:cNvSpPr>
            <a:spLocks noGrp="1"/>
          </p:cNvSpPr>
          <p:nvPr/>
        </p:nvSpPr>
        <p:spPr>
          <a:xfrm>
            <a:off x="4429125" y="2667000"/>
            <a:ext cx="7000875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025" b="0">
                <a:latin typeface="Montserrat"/>
                <a:ea typeface="Source Han Sans CN"/>
                <a:cs typeface="Montserrat"/>
              </a:defRPr>
            </a:pPr>
            <a:r>
              <a:rPr lang="zh-CN" sz="2025" b="0" i="0" dirty="0">
                <a:solidFill>
                  <a:srgbClr val="1C1A18"/>
                </a:solidFill>
                <a:latin typeface="Montserrat"/>
                <a:ea typeface="Source Han Sans CN"/>
                <a:cs typeface="Montserrat"/>
              </a:rPr>
              <a:t>把为什么改变，放进这两幅画面里。</a:t>
            </a:r>
            <a:endParaRPr lang="zh-CN" sz="2025"/>
          </a:p>
        </p:txBody>
      </p:sp>
      <p:sp>
        <p:nvSpPr>
          <p:cNvPr id="6" name="three-label">
            <a:extLst>
              <a:ext uri="{FF2B5EF4-FFF2-40B4-BE49-F238E27FC236}">
                <ns2:creationId id="{086AA854-9461-483F-B55B-28E6941A4B26}"/>
              </a:ext>
            </a:extLst>
          </p:cNvPr>
          <p:cNvSpPr>
            <a:spLocks noGrp="1"/>
          </p:cNvSpPr>
          <p:nvPr/>
        </p:nvSpPr>
        <p:spPr>
          <a:xfrm>
            <a:off x="809625" y="3581400"/>
            <a:ext cx="3190875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250" b="1">
                <a:latin typeface="Montserrat"/>
                <a:ea typeface="Source Han Serif CN"/>
                <a:cs typeface="Montserrat"/>
              </a:defRPr>
            </a:pPr>
            <a:r>
              <a:rPr lang="zh-CN" sz="2250" b="1" i="0" dirty="0">
                <a:solidFill>
                  <a:srgbClr val="F9783D"/>
                </a:solidFill>
                <a:latin typeface="Montserrat"/>
                <a:ea typeface="Source Han Serif CN"/>
                <a:cs typeface="Montserrat"/>
              </a:rPr>
              <a:t>三个关键瞬间</a:t>
            </a:r>
            <a:endParaRPr lang="zh-CN" sz="2250"/>
          </a:p>
        </p:txBody>
      </p:sp>
      <p:sp>
        <p:nvSpPr>
          <p:cNvPr id="7" name="three-route">
            <a:extLst>
              <a:ext uri="{FF2B5EF4-FFF2-40B4-BE49-F238E27FC236}">
                <ns2:creationId id="{F03C65D2-A6E3-44A8-BBE1-06A4B7DADBA4}"/>
              </a:ext>
            </a:extLst>
          </p:cNvPr>
          <p:cNvSpPr>
            <a:spLocks noGrp="1"/>
          </p:cNvSpPr>
          <p:nvPr/>
        </p:nvSpPr>
        <p:spPr>
          <a:xfrm>
            <a:off x="4429125" y="3609975"/>
            <a:ext cx="7000875" cy="533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100" b="0">
                <a:latin typeface="Montserrat"/>
                <a:ea typeface="Source Han Sans CN"/>
                <a:cs typeface="Montserrat"/>
              </a:defRPr>
            </a:pPr>
            <a:r>
              <a:rPr lang="zh-CN" sz="2100" b="0" i="0" dirty="0">
                <a:solidFill>
                  <a:srgbClr val="1C1A18"/>
                </a:solidFill>
                <a:latin typeface="Montserrat"/>
                <a:ea typeface="Source Han Sans CN"/>
                <a:cs typeface="Montserrat"/>
              </a:rPr>
              <a:t>原来怎样　　改变的契机　　后来怎样</a:t>
            </a:r>
            <a:endParaRPr lang="zh-CN" sz="2100"/>
          </a:p>
        </p:txBody>
      </p:sp>
      <p:sp>
        <p:nvSpPr>
          <p:cNvPr id="8" name="three-note">
            <a:extLst>
              <a:ext uri="{FF2B5EF4-FFF2-40B4-BE49-F238E27FC236}">
                <ns2:creationId id="{71BC1755-A3AE-4F03-B29E-9AD63F8CF871}"/>
              </a:ext>
            </a:extLst>
          </p:cNvPr>
          <p:cNvSpPr>
            <a:spLocks noGrp="1"/>
          </p:cNvSpPr>
          <p:nvPr/>
        </p:nvSpPr>
        <p:spPr>
          <a:xfrm>
            <a:off x="4429125" y="4267200"/>
            <a:ext cx="7000875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025" b="0">
                <a:latin typeface="Montserrat"/>
                <a:ea typeface="Source Han Sans CN"/>
                <a:cs typeface="Montserrat"/>
              </a:defRPr>
            </a:pPr>
            <a:r>
              <a:rPr lang="zh-CN" sz="2025" b="0" i="0" dirty="0">
                <a:solidFill>
                  <a:srgbClr val="1C1A18"/>
                </a:solidFill>
                <a:latin typeface="Montserrat"/>
                <a:ea typeface="Source Han Sans CN"/>
                <a:cs typeface="Montserrat"/>
              </a:rPr>
              <a:t>把促使改变的那一刻，单独讲出来。</a:t>
            </a:r>
            <a:endParaRPr lang="zh-CN" sz="2025"/>
          </a:p>
        </p:txBody>
      </p:sp>
      <p:sp>
        <p:nvSpPr>
          <p:cNvPr id="9" name="takeaway">
            <a:extLst>
              <a:ext uri="{FF2B5EF4-FFF2-40B4-BE49-F238E27FC236}">
                <ns2:creationId id="{911D59B4-7DF5-428A-AB64-9469D5BDDEB1}"/>
              </a:ext>
            </a:extLst>
          </p:cNvPr>
          <p:cNvSpPr>
            <a:spLocks noGrp="1"/>
          </p:cNvSpPr>
          <p:nvPr/>
        </p:nvSpPr>
        <p:spPr>
          <a:xfrm>
            <a:off x="809625" y="5248275"/>
            <a:ext cx="1057275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100" b="0">
                <a:latin typeface="Montserrat"/>
                <a:ea typeface="Source Han Sans CN"/>
                <a:cs typeface="Montserrat"/>
              </a:defRPr>
            </a:pPr>
            <a:r>
              <a:rPr lang="zh-CN" sz="2100" b="0" i="0" dirty="0">
                <a:solidFill>
                  <a:srgbClr val="F9783D"/>
                </a:solidFill>
                <a:latin typeface="Montserrat"/>
                <a:ea typeface="Source Han Sans CN"/>
                <a:cs typeface="Montserrat"/>
              </a:rPr>
              <a:t>一个动作，或当时的一个念头，</a:t>
            </a:r>
            <a:endParaRPr lang="zh-CN" sz="2100"/>
          </a:p>
          <a:p>
            <a:pPr algn="l">
              <a:lnSpc>
                <a:spcPct val="112000"/>
              </a:lnSpc>
              <a:buNone/>
              <a:defRPr sz="2100" b="0">
                <a:latin typeface="Montserrat"/>
                <a:ea typeface="Source Han Sans CN"/>
                <a:cs typeface="Montserrat"/>
              </a:defRPr>
            </a:pPr>
            <a:r>
              <a:rPr lang="zh-CN" sz="2100" b="0" i="0" dirty="0">
                <a:solidFill>
                  <a:srgbClr val="F9783D"/>
                </a:solidFill>
                <a:latin typeface="Montserrat"/>
                <a:ea typeface="Source Han Sans CN"/>
                <a:cs typeface="Montserrat"/>
              </a:rPr>
              <a:t>让听众进入画面。</a:t>
            </a:r>
            <a:endParaRPr lang="zh-CN" sz="2100"/>
          </a:p>
        </p:txBody>
      </p:sp>
      <p:sp>
        <p:nvSpPr>
          <p:cNvPr id="10" name="source">
            <a:extLst>
              <a:ext uri="{FF2B5EF4-FFF2-40B4-BE49-F238E27FC236}">
                <ns2:creationId id="{CBAA9A77-188D-4B5C-9D9B-CE38FAE15C7E}"/>
              </a:ext>
            </a:extLst>
          </p:cNvPr>
          <p:cNvSpPr>
            <a:spLocks noGrp="1"/>
          </p:cNvSpPr>
          <p:nvPr/>
        </p:nvSpPr>
        <p:spPr>
          <a:xfrm>
            <a:off x="809625" y="6048375"/>
            <a:ext cx="857250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>
                <a:latin typeface="Montserrat"/>
                <a:ea typeface="Source Han Sans CN"/>
                <a:cs typeface="Montserrat"/>
              </a:defRPr>
            </a:pPr>
            <a:r>
              <a:rPr lang="zh-CN" sz="1200" b="0" i="0" dirty="0">
                <a:solidFill>
                  <a:srgbClr val="756D63"/>
                </a:solidFill>
                <a:latin typeface="Montserrat"/>
                <a:ea typeface="Source Han Sans CN"/>
                <a:cs typeface="Montserrat"/>
              </a:rPr>
              <a:t>Speechcraft</a:t>
            </a:r>
            <a:r>
              <a:rPr lang="zh-CN" sz="1200" b="0" i="0" dirty="0">
                <a:solidFill>
                  <a:srgbClr val="756D63"/>
                </a:solidFill>
                <a:latin typeface="Montserrat"/>
                <a:ea typeface="Source Han Sans CN"/>
                <a:cs typeface="Montserrat"/>
              </a:rPr>
              <a:t>短演讲练习</a:t>
            </a:r>
            <a:endParaRPr lang="zh-CN" sz="1200"/>
          </a:p>
        </p:txBody>
      </p:sp>
      <p:sp>
        <p:nvSpPr>
          <p:cNvPr id="12" name="v10-p23-new1">
            <a:extLst>
              <a:ext uri="{FF2B5EF4-FFF2-40B4-BE49-F238E27FC236}">
                <ns2:creationId id="{33ACC153-7C11-407D-9F13-103CA566F5D8}"/>
              </a:ext>
            </a:extLst>
          </p:cNvPr>
          <p:cNvSpPr>
            <a:spLocks noGrp="1"/>
          </p:cNvSpPr>
          <p:nvPr/>
        </p:nvSpPr>
        <p:spPr>
          <a:xfrm>
            <a:off x="762000" y="6562725"/>
            <a:ext cx="84772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74716B"/>
                </a:solidFill>
                <a:latin typeface="Montserrat"/>
                <a:ea typeface="Source Han Sans CN"/>
                <a:cs typeface="Montserrat"/>
              </a:rPr>
              <a:t>Impromptu Speech Speechcraft by Sing</a:t>
            </a:r>
            <a:endParaRPr lang="zh-CN" sz="975"/>
          </a:p>
        </p:txBody>
      </p:sp>
    </p:spTree>
    <p:extLst>
      <p:ext uri="{BB962C8B-B14F-4D97-AF65-F5344CB8AC3E}">
        <ns3:creationId val="196360385"/>
      </p:ext>
    </p:extLst>
  </p:cSld>
  <p:clrMapOvr>
    <a:overrideClrMapping accent1="accent1" accent2="accent2" accent3="accent3" accent4="accent4" accent5="accent5" accent6="accent6" bg1="lt1" tx1="dk1" bg2="lt2" tx2="dk2" hlink="accent6" folHlink="accent6"/>
  </p:clrMapOvr>
</p:sld>
</file>

<file path=ppt/slides/slide24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bg>
      <p:bgPr>
        <a:solidFill>
          <a:srgbClr val="F5EFE5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12" name="title">
            <a:extLst>
              <a:ext uri="{FF2B5EF4-FFF2-40B4-BE49-F238E27FC236}">
                <ns2:creationId id="{81A9E114-B31F-438E-8A87-0FCD90D1BC43}"/>
              </a:ext>
            </a:extLst>
          </p:cNvPr>
          <p:cNvSpPr>
            <a:spLocks noGrp="1"/>
          </p:cNvSpPr>
          <p:nvPr/>
        </p:nvSpPr>
        <p:spPr>
          <a:xfrm>
            <a:off x="762000" y="647700"/>
            <a:ext cx="10668000" cy="8953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3300" b="1">
                <a:latin typeface="Montserrat"/>
                <a:ea typeface="Source Han Serif CN"/>
                <a:cs typeface="Montserrat"/>
              </a:defRPr>
            </a:pPr>
            <a:r>
              <a:rPr lang="zh-CN" sz="3300" b="1" i="0" dirty="0">
                <a:solidFill>
                  <a:srgbClr val="1C1A18"/>
                </a:solidFill>
                <a:latin typeface="Montserrat"/>
                <a:ea typeface="Source Han Serif CN"/>
                <a:cs typeface="Montserrat"/>
              </a:rPr>
              <a:t>情境路线：你会怎么做？</a:t>
            </a:r>
            <a:endParaRPr lang="zh-CN" sz="3300"/>
          </a:p>
        </p:txBody>
      </p:sp>
      <p:sp>
        <p:nvSpPr>
          <p:cNvPr id="2" name="page-number">
            <a:extLst>
              <a:ext uri="{FF2B5EF4-FFF2-40B4-BE49-F238E27FC236}">
                <ns2:creationId id="{9992F41A-8369-4325-A69D-73524992AC59}"/>
              </a:ext>
            </a:extLst>
          </p:cNvPr>
          <p:cNvSpPr>
            <a:spLocks noGrp="1"/>
          </p:cNvSpPr>
          <p:nvPr/>
        </p:nvSpPr>
        <p:spPr>
          <a:xfrm>
            <a:off x="11144250" y="6381750"/>
            <a:ext cx="4000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756D63"/>
                </a:solidFill>
                <a:latin typeface="Montserrat"/>
                <a:ea typeface="Source Han Sans CN"/>
                <a:cs typeface="Montserrat"/>
              </a:rPr>
              <a:t>24</a:t>
            </a:r>
            <a:endParaRPr lang="zh-CN" sz="975"/>
          </a:p>
        </p:txBody>
      </p:sp>
      <p:sp>
        <p:nvSpPr>
          <p:cNvPr id="3" name="label-目标">
            <a:extLst>
              <a:ext uri="{FF2B5EF4-FFF2-40B4-BE49-F238E27FC236}">
                <ns2:creationId id="{06687A29-7F3D-45D3-93B0-03E4ACFB5C2A}"/>
              </a:ext>
            </a:extLst>
          </p:cNvPr>
          <p:cNvSpPr>
            <a:spLocks noGrp="1"/>
          </p:cNvSpPr>
          <p:nvPr/>
        </p:nvSpPr>
        <p:spPr>
          <a:xfrm>
            <a:off x="809625" y="2000250"/>
            <a:ext cx="20955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700" b="1">
                <a:latin typeface="Montserrat"/>
                <a:ea typeface="Source Han Serif CN"/>
                <a:cs typeface="Montserrat"/>
              </a:defRPr>
            </a:pPr>
            <a:r>
              <a:rPr lang="zh-CN" sz="2700" b="1" i="0" dirty="0">
                <a:solidFill>
                  <a:srgbClr val="F9783D"/>
                </a:solidFill>
                <a:latin typeface="Montserrat"/>
                <a:ea typeface="Source Han Serif CN"/>
                <a:cs typeface="Montserrat"/>
              </a:rPr>
              <a:t>目标</a:t>
            </a:r>
            <a:endParaRPr lang="zh-CN" sz="2700"/>
          </a:p>
        </p:txBody>
      </p:sp>
      <p:sp>
        <p:nvSpPr>
          <p:cNvPr id="4" name="q-目标">
            <a:extLst>
              <a:ext uri="{FF2B5EF4-FFF2-40B4-BE49-F238E27FC236}">
                <ns2:creationId id="{5A208B79-1DCD-4E57-B18D-0F7A797AEC6C}"/>
              </a:ext>
            </a:extLst>
          </p:cNvPr>
          <p:cNvSpPr>
            <a:spLocks noGrp="1"/>
          </p:cNvSpPr>
          <p:nvPr/>
        </p:nvSpPr>
        <p:spPr>
          <a:xfrm>
            <a:off x="3667125" y="2038350"/>
            <a:ext cx="776287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550" b="0">
                <a:latin typeface="Montserrat"/>
                <a:ea typeface="Source Han Sans CN"/>
                <a:cs typeface="Montserrat"/>
              </a:defRPr>
            </a:pPr>
            <a:r>
              <a:rPr lang="zh-CN" sz="2550" b="0" i="0" dirty="0">
                <a:solidFill>
                  <a:srgbClr val="1C1A18"/>
                </a:solidFill>
                <a:latin typeface="Montserrat"/>
                <a:ea typeface="Source Han Sans CN"/>
                <a:cs typeface="Montserrat"/>
              </a:rPr>
              <a:t>要达成或保护什么？</a:t>
            </a:r>
            <a:endParaRPr lang="zh-CN" sz="2550"/>
          </a:p>
        </p:txBody>
      </p:sp>
      <p:sp>
        <p:nvSpPr>
          <p:cNvPr id="5" name="label-变量">
            <a:extLst>
              <a:ext uri="{FF2B5EF4-FFF2-40B4-BE49-F238E27FC236}">
                <ns2:creationId id="{6DC2AA98-B023-42C4-9C17-5740AA039E8D}"/>
              </a:ext>
            </a:extLst>
          </p:cNvPr>
          <p:cNvSpPr>
            <a:spLocks noGrp="1"/>
          </p:cNvSpPr>
          <p:nvPr/>
        </p:nvSpPr>
        <p:spPr>
          <a:xfrm>
            <a:off x="809625" y="2914650"/>
            <a:ext cx="20955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700" b="1">
                <a:latin typeface="Montserrat"/>
                <a:ea typeface="Source Han Serif CN"/>
                <a:cs typeface="Montserrat"/>
              </a:defRPr>
            </a:pPr>
            <a:r>
              <a:rPr lang="zh-CN" sz="2700" b="1" i="0" dirty="0">
                <a:solidFill>
                  <a:srgbClr val="F9783D"/>
                </a:solidFill>
                <a:latin typeface="Montserrat"/>
                <a:ea typeface="Source Han Serif CN"/>
                <a:cs typeface="Montserrat"/>
              </a:rPr>
              <a:t>变量</a:t>
            </a:r>
            <a:endParaRPr lang="zh-CN" sz="2700"/>
          </a:p>
        </p:txBody>
      </p:sp>
      <p:sp>
        <p:nvSpPr>
          <p:cNvPr id="6" name="q-变量">
            <a:extLst>
              <a:ext uri="{FF2B5EF4-FFF2-40B4-BE49-F238E27FC236}">
                <ns2:creationId id="{8D7B3F4E-29E6-46A2-B991-857A24572593}"/>
              </a:ext>
            </a:extLst>
          </p:cNvPr>
          <p:cNvSpPr>
            <a:spLocks noGrp="1"/>
          </p:cNvSpPr>
          <p:nvPr/>
        </p:nvSpPr>
        <p:spPr>
          <a:xfrm>
            <a:off x="3667125" y="2952750"/>
            <a:ext cx="776287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550" b="0">
                <a:latin typeface="Montserrat"/>
                <a:ea typeface="Source Han Sans CN"/>
                <a:cs typeface="Montserrat"/>
              </a:defRPr>
            </a:pPr>
            <a:r>
              <a:rPr lang="zh-CN" sz="2550" b="0" i="0" dirty="0">
                <a:solidFill>
                  <a:srgbClr val="1C1A18"/>
                </a:solidFill>
                <a:latin typeface="Montserrat"/>
                <a:ea typeface="Source Han Sans CN"/>
                <a:cs typeface="Montserrat"/>
              </a:rPr>
              <a:t>哪些条件影响决定？</a:t>
            </a:r>
            <a:endParaRPr lang="zh-CN" sz="2550"/>
          </a:p>
        </p:txBody>
      </p:sp>
      <p:sp>
        <p:nvSpPr>
          <p:cNvPr id="7" name="label-选择">
            <a:extLst>
              <a:ext uri="{FF2B5EF4-FFF2-40B4-BE49-F238E27FC236}">
                <ns2:creationId id="{644F9522-8B85-4B25-B1F7-339484B7230E}"/>
              </a:ext>
            </a:extLst>
          </p:cNvPr>
          <p:cNvSpPr>
            <a:spLocks noGrp="1"/>
          </p:cNvSpPr>
          <p:nvPr/>
        </p:nvSpPr>
        <p:spPr>
          <a:xfrm>
            <a:off x="809625" y="3829050"/>
            <a:ext cx="20955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700" b="1">
                <a:latin typeface="Montserrat"/>
                <a:ea typeface="Source Han Serif CN"/>
                <a:cs typeface="Montserrat"/>
              </a:defRPr>
            </a:pPr>
            <a:r>
              <a:rPr lang="zh-CN" sz="2700" b="1" i="0" dirty="0">
                <a:solidFill>
                  <a:srgbClr val="F9783D"/>
                </a:solidFill>
                <a:latin typeface="Montserrat"/>
                <a:ea typeface="Source Han Serif CN"/>
                <a:cs typeface="Montserrat"/>
              </a:rPr>
              <a:t>选择</a:t>
            </a:r>
            <a:endParaRPr lang="zh-CN" sz="2700"/>
          </a:p>
        </p:txBody>
      </p:sp>
      <p:sp>
        <p:nvSpPr>
          <p:cNvPr id="8" name="q-选择">
            <a:extLst>
              <a:ext uri="{FF2B5EF4-FFF2-40B4-BE49-F238E27FC236}">
                <ns2:creationId id="{38EBDB03-7F64-4B5A-B666-D31BB2FCDF3F}"/>
              </a:ext>
            </a:extLst>
          </p:cNvPr>
          <p:cNvSpPr>
            <a:spLocks noGrp="1"/>
          </p:cNvSpPr>
          <p:nvPr/>
        </p:nvSpPr>
        <p:spPr>
          <a:xfrm>
            <a:off x="3667125" y="3867150"/>
            <a:ext cx="776287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550" b="0">
                <a:latin typeface="Montserrat"/>
                <a:ea typeface="Source Han Sans CN"/>
                <a:cs typeface="Montserrat"/>
              </a:defRPr>
            </a:pPr>
            <a:r>
              <a:rPr lang="zh-CN" sz="2550" b="0" i="0" dirty="0">
                <a:solidFill>
                  <a:srgbClr val="1C1A18"/>
                </a:solidFill>
                <a:latin typeface="Montserrat"/>
                <a:ea typeface="Source Han Sans CN"/>
                <a:cs typeface="Montserrat"/>
              </a:rPr>
              <a:t>你会怎样取舍？</a:t>
            </a:r>
            <a:endParaRPr lang="zh-CN" sz="2550"/>
          </a:p>
        </p:txBody>
      </p:sp>
      <p:sp>
        <p:nvSpPr>
          <p:cNvPr id="9" name="label-行动">
            <a:extLst>
              <a:ext uri="{FF2B5EF4-FFF2-40B4-BE49-F238E27FC236}">
                <ns2:creationId id="{80BECCD6-61AC-47A7-8111-185ECF4B840E}"/>
              </a:ext>
            </a:extLst>
          </p:cNvPr>
          <p:cNvSpPr>
            <a:spLocks noGrp="1"/>
          </p:cNvSpPr>
          <p:nvPr/>
        </p:nvSpPr>
        <p:spPr>
          <a:xfrm>
            <a:off x="809625" y="4743450"/>
            <a:ext cx="20955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700" b="1">
                <a:latin typeface="Montserrat"/>
                <a:ea typeface="Source Han Serif CN"/>
                <a:cs typeface="Montserrat"/>
              </a:defRPr>
            </a:pPr>
            <a:r>
              <a:rPr lang="zh-CN" sz="2700" b="1" i="0" dirty="0">
                <a:solidFill>
                  <a:srgbClr val="F9783D"/>
                </a:solidFill>
                <a:latin typeface="Montserrat"/>
                <a:ea typeface="Source Han Serif CN"/>
                <a:cs typeface="Montserrat"/>
              </a:rPr>
              <a:t>行动</a:t>
            </a:r>
            <a:endParaRPr lang="zh-CN" sz="2700"/>
          </a:p>
        </p:txBody>
      </p:sp>
      <p:sp>
        <p:nvSpPr>
          <p:cNvPr id="10" name="q-行动">
            <a:extLst>
              <a:ext uri="{FF2B5EF4-FFF2-40B4-BE49-F238E27FC236}">
                <ns2:creationId id="{CA0B9F7B-4DCF-4A6E-B8E0-C31581A5CBB7}"/>
              </a:ext>
            </a:extLst>
          </p:cNvPr>
          <p:cNvSpPr>
            <a:spLocks noGrp="1"/>
          </p:cNvSpPr>
          <p:nvPr/>
        </p:nvSpPr>
        <p:spPr>
          <a:xfrm>
            <a:off x="3667125" y="4781550"/>
            <a:ext cx="776287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550" b="0">
                <a:latin typeface="Montserrat"/>
                <a:ea typeface="Source Han Sans CN"/>
                <a:cs typeface="Montserrat"/>
              </a:defRPr>
            </a:pPr>
            <a:r>
              <a:rPr lang="zh-CN" sz="2550" b="0" i="0" dirty="0">
                <a:solidFill>
                  <a:srgbClr val="1C1A18"/>
                </a:solidFill>
                <a:latin typeface="Montserrat"/>
                <a:ea typeface="Source Han Sans CN"/>
                <a:cs typeface="Montserrat"/>
              </a:rPr>
              <a:t>第一步做什么？</a:t>
            </a:r>
            <a:endParaRPr lang="zh-CN" sz="2550"/>
          </a:p>
        </p:txBody>
      </p:sp>
      <p:sp>
        <p:nvSpPr>
          <p:cNvPr id="11" name="takeaway">
            <a:extLst>
              <a:ext uri="{FF2B5EF4-FFF2-40B4-BE49-F238E27FC236}">
                <ns2:creationId id="{1A7CA26E-2348-41E6-BF5F-B9F7D22D04AA}"/>
              </a:ext>
            </a:extLst>
          </p:cNvPr>
          <p:cNvSpPr>
            <a:spLocks noGrp="1"/>
          </p:cNvSpPr>
          <p:nvPr/>
        </p:nvSpPr>
        <p:spPr>
          <a:xfrm>
            <a:off x="809625" y="5772150"/>
            <a:ext cx="104775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025" b="0">
                <a:latin typeface="Montserrat"/>
                <a:ea typeface="Source Han Sans CN"/>
                <a:cs typeface="Montserrat"/>
              </a:defRPr>
            </a:pPr>
            <a:r>
              <a:rPr lang="zh-CN" sz="2025" b="0" i="0" dirty="0">
                <a:solidFill>
                  <a:srgbClr val="F9783D"/>
                </a:solidFill>
                <a:latin typeface="Montserrat"/>
                <a:ea typeface="Source Han Sans CN"/>
                <a:cs typeface="Montserrat"/>
              </a:rPr>
              <a:t>先听清情况，再说明你会怎样选择。</a:t>
            </a:r>
            <a:endParaRPr lang="zh-CN" sz="2025"/>
          </a:p>
        </p:txBody>
      </p:sp>
      <p:sp>
        <p:nvSpPr>
          <p:cNvPr id="13" name="v10-p24-new1">
            <a:extLst>
              <a:ext uri="{FF2B5EF4-FFF2-40B4-BE49-F238E27FC236}">
                <ns2:creationId id="{BA7C689D-B658-42F8-A5C3-EE5B6F1726D7}"/>
              </a:ext>
            </a:extLst>
          </p:cNvPr>
          <p:cNvSpPr>
            <a:spLocks noGrp="1"/>
          </p:cNvSpPr>
          <p:nvPr/>
        </p:nvSpPr>
        <p:spPr>
          <a:xfrm>
            <a:off x="762000" y="6562725"/>
            <a:ext cx="84772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74716B"/>
                </a:solidFill>
                <a:latin typeface="Montserrat"/>
                <a:ea typeface="Source Han Sans CN"/>
                <a:cs typeface="Montserrat"/>
              </a:rPr>
              <a:t>Impromptu Speech Speechcraft by Sing</a:t>
            </a:r>
            <a:endParaRPr lang="zh-CN" sz="975"/>
          </a:p>
        </p:txBody>
      </p:sp>
    </p:spTree>
    <p:extLst>
      <p:ext uri="{BB962C8B-B14F-4D97-AF65-F5344CB8AC3E}">
        <ns3:creationId val="1329190520"/>
      </p:ext>
    </p:extLst>
  </p:cSld>
  <p:clrMapOvr>
    <a:overrideClrMapping accent1="accent1" accent2="accent2" accent3="accent3" accent4="accent4" accent5="accent5" accent6="accent6" bg1="lt1" tx1="dk1" bg2="lt2" tx2="dk2" hlink="accent6" folHlink="accent6"/>
  </p:clrMapOvr>
</p:sld>
</file>

<file path=ppt/slides/slide25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bg>
      <p:bgPr>
        <a:solidFill>
          <a:srgbClr val="F5EFE5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10" name="title">
            <a:extLst>
              <a:ext uri="{FF2B5EF4-FFF2-40B4-BE49-F238E27FC236}">
                <ns2:creationId id="{6C2D0B29-AFA3-484F-A3EC-3B99F0577C60}"/>
              </a:ext>
            </a:extLst>
          </p:cNvPr>
          <p:cNvSpPr>
            <a:spLocks noGrp="1"/>
          </p:cNvSpPr>
          <p:nvPr/>
        </p:nvSpPr>
        <p:spPr>
          <a:xfrm>
            <a:off x="762000" y="590550"/>
            <a:ext cx="10668000" cy="1400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3000" b="1">
                <a:latin typeface="Montserrat"/>
                <a:ea typeface="Source Han Serif CN"/>
                <a:cs typeface="Montserrat"/>
              </a:defRPr>
            </a:pPr>
            <a:r>
              <a:rPr lang="zh-CN" sz="3000" b="1" i="0" dirty="0">
                <a:solidFill>
                  <a:srgbClr val="1C1A18"/>
                </a:solidFill>
                <a:latin typeface="Montserrat"/>
                <a:ea typeface="Source Han Serif CN"/>
                <a:cs typeface="Montserrat"/>
              </a:rPr>
              <a:t>客户准备转去另一家公司，</a:t>
            </a:r>
            <a:endParaRPr lang="zh-CN" sz="3000"/>
          </a:p>
          <a:p>
            <a:pPr algn="l">
              <a:lnSpc>
                <a:spcPct val="112000"/>
              </a:lnSpc>
              <a:buNone/>
              <a:defRPr sz="3000" b="1">
                <a:latin typeface="Montserrat"/>
                <a:ea typeface="Source Han Serif CN"/>
                <a:cs typeface="Montserrat"/>
              </a:defRPr>
            </a:pPr>
            <a:r>
              <a:rPr lang="zh-CN" sz="3000" b="1" i="0" dirty="0">
                <a:solidFill>
                  <a:srgbClr val="1C1A18"/>
                </a:solidFill>
                <a:latin typeface="Montserrat"/>
                <a:ea typeface="Source Han Serif CN"/>
                <a:cs typeface="Montserrat"/>
              </a:rPr>
              <a:t>你如何挽留？</a:t>
            </a:r>
            <a:endParaRPr lang="zh-CN" sz="3000"/>
          </a:p>
        </p:txBody>
      </p:sp>
      <p:sp>
        <p:nvSpPr>
          <p:cNvPr id="2" name="example-head-0">
            <a:extLst>
              <a:ext uri="{FF2B5EF4-FFF2-40B4-BE49-F238E27FC236}">
                <ns2:creationId id="{FB25414D-68F3-4F71-B472-140D58871B3F}"/>
              </a:ext>
            </a:extLst>
          </p:cNvPr>
          <p:cNvSpPr>
            <a:spLocks noGrp="1"/>
          </p:cNvSpPr>
          <p:nvPr/>
        </p:nvSpPr>
        <p:spPr>
          <a:xfrm>
            <a:off x="809625" y="2200275"/>
            <a:ext cx="2381250" cy="533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475" b="1">
                <a:latin typeface="Montserrat"/>
                <a:ea typeface="Source Han Serif CN"/>
                <a:cs typeface="Montserrat"/>
              </a:defRPr>
            </a:pPr>
            <a:r>
              <a:rPr lang="zh-CN" sz="2475" b="1" i="0" dirty="0">
                <a:solidFill>
                  <a:srgbClr val="F9783D"/>
                </a:solidFill>
                <a:latin typeface="Montserrat"/>
                <a:ea typeface="Source Han Serif CN"/>
                <a:cs typeface="Montserrat"/>
              </a:rPr>
              <a:t>先听清</a:t>
            </a:r>
            <a:endParaRPr lang="zh-CN" sz="2475"/>
          </a:p>
        </p:txBody>
      </p:sp>
      <p:sp>
        <p:nvSpPr>
          <p:cNvPr id="3" name="example-body-0">
            <a:extLst>
              <a:ext uri="{FF2B5EF4-FFF2-40B4-BE49-F238E27FC236}">
                <ns2:creationId id="{DFC03820-D853-4468-A5DF-37A6219C4686}"/>
              </a:ext>
            </a:extLst>
          </p:cNvPr>
          <p:cNvSpPr>
            <a:spLocks noGrp="1"/>
          </p:cNvSpPr>
          <p:nvPr/>
        </p:nvSpPr>
        <p:spPr>
          <a:xfrm>
            <a:off x="3667125" y="2200275"/>
            <a:ext cx="7715250" cy="952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175" b="0">
                <a:latin typeface="Montserrat"/>
                <a:ea typeface="Source Han Sans CN"/>
                <a:cs typeface="Montserrat"/>
              </a:defRPr>
            </a:pPr>
            <a:r>
              <a:rPr lang="zh-CN" sz="2175" b="0" i="0" dirty="0">
                <a:solidFill>
                  <a:srgbClr val="1C1A18"/>
                </a:solidFill>
                <a:latin typeface="Montserrat"/>
                <a:ea typeface="Source Han Sans CN"/>
                <a:cs typeface="Montserrat"/>
              </a:rPr>
              <a:t>他的核心痛点是什么？</a:t>
            </a:r>
            <a:endParaRPr lang="zh-CN" sz="2175"/>
          </a:p>
          <a:p>
            <a:pPr algn="l">
              <a:lnSpc>
                <a:spcPct val="112000"/>
              </a:lnSpc>
              <a:buNone/>
              <a:defRPr sz="2175" b="0">
                <a:latin typeface="Montserrat"/>
                <a:ea typeface="Source Han Sans CN"/>
                <a:cs typeface="Montserrat"/>
              </a:defRPr>
            </a:pPr>
            <a:r>
              <a:rPr lang="zh-CN" sz="2175" b="0" i="0" dirty="0">
                <a:solidFill>
                  <a:srgbClr val="1C1A18"/>
                </a:solidFill>
                <a:latin typeface="Montserrat"/>
                <a:ea typeface="Source Han Sans CN"/>
                <a:cs typeface="Montserrat"/>
              </a:rPr>
              <a:t>结合他已认可的服务价值回应。</a:t>
            </a:r>
            <a:endParaRPr lang="zh-CN" sz="2175"/>
          </a:p>
        </p:txBody>
      </p:sp>
      <p:sp>
        <p:nvSpPr>
          <p:cNvPr id="4" name="example-head-1">
            <a:extLst>
              <a:ext uri="{FF2B5EF4-FFF2-40B4-BE49-F238E27FC236}">
                <ns2:creationId id="{E69C513C-79DB-4259-B0D2-82D44AD7977E}"/>
              </a:ext>
            </a:extLst>
          </p:cNvPr>
          <p:cNvSpPr>
            <a:spLocks noGrp="1"/>
          </p:cNvSpPr>
          <p:nvPr/>
        </p:nvSpPr>
        <p:spPr>
          <a:xfrm>
            <a:off x="809625" y="3467100"/>
            <a:ext cx="2381250" cy="533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475" b="1">
                <a:latin typeface="Montserrat"/>
                <a:ea typeface="Source Han Serif CN"/>
                <a:cs typeface="Montserrat"/>
              </a:defRPr>
            </a:pPr>
            <a:r>
              <a:rPr lang="zh-CN" sz="2475" b="1" i="0" dirty="0">
                <a:solidFill>
                  <a:srgbClr val="F9783D"/>
                </a:solidFill>
                <a:latin typeface="Montserrat"/>
                <a:ea typeface="Source Han Serif CN"/>
                <a:cs typeface="Montserrat"/>
              </a:rPr>
              <a:t>再选择</a:t>
            </a:r>
            <a:endParaRPr lang="zh-CN" sz="2475"/>
          </a:p>
        </p:txBody>
      </p:sp>
      <p:sp>
        <p:nvSpPr>
          <p:cNvPr id="5" name="example-body-1">
            <a:extLst>
              <a:ext uri="{FF2B5EF4-FFF2-40B4-BE49-F238E27FC236}">
                <ns2:creationId id="{EB5C45EE-4DD1-4F13-BE90-A4649434CFFC}"/>
              </a:ext>
            </a:extLst>
          </p:cNvPr>
          <p:cNvSpPr>
            <a:spLocks noGrp="1"/>
          </p:cNvSpPr>
          <p:nvPr/>
        </p:nvSpPr>
        <p:spPr>
          <a:xfrm>
            <a:off x="3667125" y="3467100"/>
            <a:ext cx="7715250" cy="952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175" b="0">
                <a:latin typeface="Montserrat"/>
                <a:ea typeface="Source Han Sans CN"/>
                <a:cs typeface="Montserrat"/>
              </a:defRPr>
            </a:pPr>
            <a:r>
              <a:rPr lang="zh-CN" sz="2175" b="0" i="0" dirty="0">
                <a:solidFill>
                  <a:srgbClr val="1C1A18"/>
                </a:solidFill>
                <a:latin typeface="Montserrat"/>
                <a:ea typeface="Source Han Sans CN"/>
                <a:cs typeface="Montserrat"/>
              </a:rPr>
              <a:t>如果他仍决定离开，就说明可能的风险，</a:t>
            </a:r>
            <a:endParaRPr lang="zh-CN" sz="2175"/>
          </a:p>
          <a:p>
            <a:pPr algn="l">
              <a:lnSpc>
                <a:spcPct val="112000"/>
              </a:lnSpc>
              <a:buNone/>
              <a:defRPr sz="2175" b="0">
                <a:latin typeface="Montserrat"/>
                <a:ea typeface="Source Han Sans CN"/>
                <a:cs typeface="Montserrat"/>
              </a:defRPr>
            </a:pPr>
            <a:r>
              <a:rPr lang="zh-CN" sz="2175" b="0" i="0" dirty="0">
                <a:solidFill>
                  <a:srgbClr val="1C1A18"/>
                </a:solidFill>
                <a:latin typeface="Montserrat"/>
                <a:ea typeface="Source Han Sans CN"/>
                <a:cs typeface="Montserrat"/>
              </a:rPr>
              <a:t>安排好交接。</a:t>
            </a:r>
            <a:endParaRPr lang="zh-CN" sz="2175"/>
          </a:p>
        </p:txBody>
      </p:sp>
      <p:sp>
        <p:nvSpPr>
          <p:cNvPr id="6" name="example-head-2">
            <a:extLst>
              <a:ext uri="{FF2B5EF4-FFF2-40B4-BE49-F238E27FC236}">
                <ns2:creationId id="{63C2A2BB-97A3-4834-8A72-292DD8179859}"/>
              </a:ext>
            </a:extLst>
          </p:cNvPr>
          <p:cNvSpPr>
            <a:spLocks noGrp="1"/>
          </p:cNvSpPr>
          <p:nvPr/>
        </p:nvSpPr>
        <p:spPr>
          <a:xfrm>
            <a:off x="809625" y="4733925"/>
            <a:ext cx="2381250" cy="533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475" b="1">
                <a:latin typeface="Montserrat"/>
                <a:ea typeface="Source Han Serif CN"/>
                <a:cs typeface="Montserrat"/>
              </a:defRPr>
            </a:pPr>
            <a:r>
              <a:rPr lang="zh-CN" sz="2475" b="1" i="0" dirty="0">
                <a:solidFill>
                  <a:srgbClr val="F9783D"/>
                </a:solidFill>
                <a:latin typeface="Montserrat"/>
                <a:ea typeface="Source Han Serif CN"/>
                <a:cs typeface="Montserrat"/>
              </a:rPr>
              <a:t>留入口</a:t>
            </a:r>
            <a:endParaRPr lang="zh-CN" sz="2475"/>
          </a:p>
        </p:txBody>
      </p:sp>
      <p:sp>
        <p:nvSpPr>
          <p:cNvPr id="7" name="example-body-2">
            <a:extLst>
              <a:ext uri="{FF2B5EF4-FFF2-40B4-BE49-F238E27FC236}">
                <ns2:creationId id="{1D049AA6-05BA-443E-880B-79B4B9BF0011}"/>
              </a:ext>
            </a:extLst>
          </p:cNvPr>
          <p:cNvSpPr>
            <a:spLocks noGrp="1"/>
          </p:cNvSpPr>
          <p:nvPr/>
        </p:nvSpPr>
        <p:spPr>
          <a:xfrm>
            <a:off x="3667125" y="4733925"/>
            <a:ext cx="7715250" cy="952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2175" b="0">
                <a:latin typeface="Montserrat"/>
                <a:ea typeface="Source Han Sans CN"/>
                <a:cs typeface="Montserrat"/>
              </a:defRPr>
            </a:pPr>
            <a:r>
              <a:rPr lang="zh-CN" sz="2175" b="0" i="0" dirty="0">
                <a:solidFill>
                  <a:srgbClr val="1C1A18"/>
                </a:solidFill>
                <a:latin typeface="Montserrat"/>
                <a:ea typeface="Source Han Sans CN"/>
                <a:cs typeface="Montserrat"/>
              </a:rPr>
              <a:t>欢迎他随时回来。</a:t>
            </a:r>
            <a:endParaRPr lang="zh-CN" sz="2175"/>
          </a:p>
        </p:txBody>
      </p:sp>
      <p:sp>
        <p:nvSpPr>
          <p:cNvPr id="8" name="source">
            <a:extLst>
              <a:ext uri="{FF2B5EF4-FFF2-40B4-BE49-F238E27FC236}">
                <ns2:creationId id="{81AE8F0A-10BA-4258-9742-8EAAD39B7132}"/>
              </a:ext>
            </a:extLst>
          </p:cNvPr>
          <p:cNvSpPr>
            <a:spLocks noGrp="1"/>
          </p:cNvSpPr>
          <p:nvPr/>
        </p:nvSpPr>
        <p:spPr>
          <a:xfrm>
            <a:off x="809625" y="6029325"/>
            <a:ext cx="101917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1050" b="0">
                <a:latin typeface="Montserrat"/>
                <a:ea typeface="Source Han Sans CN"/>
                <a:cs typeface="Montserrat"/>
              </a:defRPr>
            </a:pPr>
            <a:r>
              <a:rPr lang="zh-CN" sz="1050" b="0" i="0" dirty="0">
                <a:solidFill>
                  <a:srgbClr val="756D63"/>
                </a:solidFill>
                <a:latin typeface="Montserrat"/>
                <a:ea typeface="Source Han Sans CN"/>
                <a:cs typeface="Montserrat"/>
              </a:rPr>
              <a:t>根据</a:t>
            </a:r>
            <a:r>
              <a:rPr lang="zh-CN" sz="1050" b="0" i="0" dirty="0">
                <a:solidFill>
                  <a:srgbClr val="756D63"/>
                </a:solidFill>
                <a:latin typeface="Montserrat"/>
                <a:ea typeface="Source Han Sans CN"/>
                <a:cs typeface="Montserrat"/>
              </a:rPr>
              <a:t>Sing</a:t>
            </a:r>
            <a:r>
              <a:rPr lang="zh-CN" sz="1050" b="0" i="0" dirty="0">
                <a:solidFill>
                  <a:srgbClr val="756D63"/>
                </a:solidFill>
                <a:latin typeface="Montserrat"/>
                <a:ea typeface="Source Han Sans CN"/>
                <a:cs typeface="Montserrat"/>
              </a:rPr>
              <a:t>首次立项录音中的面试情境示范整理</a:t>
            </a:r>
            <a:endParaRPr lang="zh-CN" sz="1050"/>
          </a:p>
        </p:txBody>
      </p:sp>
      <p:sp>
        <p:nvSpPr>
          <p:cNvPr id="9" name="page-number">
            <a:extLst>
              <a:ext uri="{FF2B5EF4-FFF2-40B4-BE49-F238E27FC236}">
                <ns2:creationId id="{71EC3BAA-A85A-473B-9643-2C7BB7257B53}"/>
              </a:ext>
            </a:extLst>
          </p:cNvPr>
          <p:cNvSpPr>
            <a:spLocks noGrp="1"/>
          </p:cNvSpPr>
          <p:nvPr/>
        </p:nvSpPr>
        <p:spPr>
          <a:xfrm>
            <a:off x="11144250" y="6381750"/>
            <a:ext cx="4000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756D63"/>
                </a:solidFill>
                <a:latin typeface="Montserrat"/>
                <a:ea typeface="Source Han Sans CN"/>
                <a:cs typeface="Montserrat"/>
              </a:rPr>
              <a:t>25</a:t>
            </a:r>
            <a:endParaRPr lang="zh-CN" sz="975"/>
          </a:p>
        </p:txBody>
      </p:sp>
      <p:sp>
        <p:nvSpPr>
          <p:cNvPr id="11" name="v10-p25-new1">
            <a:extLst>
              <a:ext uri="{FF2B5EF4-FFF2-40B4-BE49-F238E27FC236}">
                <ns2:creationId id="{479AC6B7-7315-4F0A-92BA-58512E078CAE}"/>
              </a:ext>
            </a:extLst>
          </p:cNvPr>
          <p:cNvSpPr>
            <a:spLocks noGrp="1"/>
          </p:cNvSpPr>
          <p:nvPr/>
        </p:nvSpPr>
        <p:spPr>
          <a:xfrm>
            <a:off x="762000" y="6562725"/>
            <a:ext cx="84772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74716B"/>
                </a:solidFill>
                <a:latin typeface="Montserrat"/>
                <a:ea typeface="Source Han Sans CN"/>
                <a:cs typeface="Montserrat"/>
              </a:rPr>
              <a:t>Impromptu Speech Speechcraft by Sing</a:t>
            </a:r>
            <a:endParaRPr lang="zh-CN" sz="975"/>
          </a:p>
        </p:txBody>
      </p:sp>
    </p:spTree>
    <p:extLst>
      <p:ext uri="{BB962C8B-B14F-4D97-AF65-F5344CB8AC3E}">
        <ns3:creationId val="30136970"/>
      </p:ext>
    </p:extLst>
  </p:cSld>
  <p:clrMapOvr>
    <a:overrideClrMapping accent1="accent1" accent2="accent2" accent3="accent3" accent4="accent4" accent5="accent5" accent6="accent6" bg1="lt1" tx1="dk1" bg2="lt2" tx2="dk2" hlink="accent6" folHlink="accent6"/>
  </p:clrMapOvr>
</p:sld>
</file>

<file path=ppt/slides/slide26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bg>
      <p:bgPr>
        <a:solidFill>
          <a:srgbClr val="090C12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6" name="">
            <a:extLst>
              <a:ext uri="{FF2B5EF4-FFF2-40B4-BE49-F238E27FC236}">
                <ns2:creationId id="{4E6C8F4E-35E4-437F-8FE2-AE857135E1F8}"/>
              </a:ext>
            </a:extLst>
          </p:cNvPr>
          <p:cNvSpPr>
            <a:spLocks noGrp="1"/>
          </p:cNvSpPr>
          <p:nvPr/>
        </p:nvSpPr>
        <p:spPr>
          <a:xfrm>
            <a:off x="685800" y="514350"/>
            <a:ext cx="1428750" cy="342900"/>
          </a:xfrm>
          <a:prstGeom prst="roundRect">
            <a:avLst>
              <a:gd name="adj" fmla="val 22222"/>
            </a:avLst>
          </a:prstGeom>
          <a:solidFill>
            <a:srgbClr val="F9783D"/>
          </a:solidFill>
          <a:ln w="0">
            <a:noFill/>
            <a:prstDash val="solid"/>
          </a:ln>
        </p:spPr>
      </p:sp>
      <p:sp>
        <p:nvSpPr>
          <p:cNvPr id="2" name="">
            <a:extLst>
              <a:ext uri="{FF2B5EF4-FFF2-40B4-BE49-F238E27FC236}">
                <ns2:creationId id="{FF3EDAD5-72F0-47A9-8BEF-CFEF49679453}"/>
              </a:ext>
            </a:extLst>
          </p:cNvPr>
          <p:cNvSpPr>
            <a:spLocks noGrp="1"/>
          </p:cNvSpPr>
          <p:nvPr/>
        </p:nvSpPr>
        <p:spPr>
          <a:xfrm>
            <a:off x="685800" y="514350"/>
            <a:ext cx="1428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1200" b="0">
                <a:latin typeface="Montserrat"/>
                <a:ea typeface="Source Han Sans CN"/>
                <a:cs typeface="Montserrat"/>
              </a:defRPr>
            </a:pPr>
            <a:r>
              <a:rPr lang="zh-CN" sz="1200" b="0" i="0" dirty="0">
                <a:solidFill>
                  <a:srgbClr val="FFFFFF"/>
                </a:solidFill>
                <a:latin typeface="Montserrat"/>
                <a:ea typeface="Source Han Sans CN"/>
                <a:cs typeface="Montserrat"/>
              </a:rPr>
              <a:t>第二轮练习</a:t>
            </a:r>
            <a:endParaRPr lang="zh-CN" sz="1200"/>
          </a:p>
        </p:txBody>
      </p:sp>
      <p:sp>
        <p:nvSpPr>
          <p:cNvPr id="3" name="">
            <a:extLst>
              <a:ext uri="{FF2B5EF4-FFF2-40B4-BE49-F238E27FC236}">
                <ns2:creationId id="{758A5F4F-361B-4EC4-A3FE-301FD1ECA4BB}"/>
              </a:ext>
            </a:extLst>
          </p:cNvPr>
          <p:cNvSpPr>
            <a:spLocks noGrp="1"/>
          </p:cNvSpPr>
          <p:nvPr/>
        </p:nvSpPr>
        <p:spPr>
          <a:xfrm>
            <a:off x="1428750" y="1771650"/>
            <a:ext cx="9334500" cy="2038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4650" b="1">
                <a:latin typeface="Montserrat"/>
                <a:ea typeface="Source Han Serif CN"/>
                <a:cs typeface="Montserrat"/>
              </a:defRPr>
            </a:pPr>
            <a:r>
              <a:rPr lang="zh-CN" sz="4650" b="1" i="0" dirty="0">
                <a:solidFill>
                  <a:srgbClr val="E9E1D6"/>
                </a:solidFill>
                <a:latin typeface="Montserrat"/>
                <a:ea typeface="Source Han Serif CN"/>
                <a:cs typeface="Montserrat"/>
              </a:rPr>
              <a:t>旅程和目的地，</a:t>
            </a:r>
            <a:endParaRPr lang="zh-CN" sz="4650"/>
          </a:p>
          <a:p>
            <a:pPr algn="ctr">
              <a:lnSpc>
                <a:spcPct val="112000"/>
              </a:lnSpc>
              <a:buNone/>
              <a:defRPr sz="4650" b="1">
                <a:latin typeface="Montserrat"/>
                <a:ea typeface="Source Han Serif CN"/>
                <a:cs typeface="Montserrat"/>
              </a:defRPr>
            </a:pPr>
            <a:r>
              <a:rPr lang="zh-CN" sz="4650" b="1" i="0" dirty="0">
                <a:solidFill>
                  <a:srgbClr val="E9E1D6"/>
                </a:solidFill>
                <a:latin typeface="Montserrat"/>
                <a:ea typeface="Source Han Serif CN"/>
                <a:cs typeface="Montserrat"/>
              </a:rPr>
              <a:t>哪个更重要？</a:t>
            </a:r>
            <a:endParaRPr lang="zh-CN" sz="4650"/>
          </a:p>
        </p:txBody>
      </p:sp>
      <p:sp>
        <p:nvSpPr>
          <p:cNvPr id="4" name="">
            <a:extLst>
              <a:ext uri="{FF2B5EF4-FFF2-40B4-BE49-F238E27FC236}">
                <ns2:creationId id="{CB5FF02C-E5D1-4CF5-B89A-D11A8BE2D28A}"/>
              </a:ext>
            </a:extLst>
          </p:cNvPr>
          <p:cNvSpPr>
            <a:spLocks noGrp="1"/>
          </p:cNvSpPr>
          <p:nvPr/>
        </p:nvSpPr>
        <p:spPr>
          <a:xfrm>
            <a:off x="3238500" y="4667250"/>
            <a:ext cx="5715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2025" b="0">
                <a:latin typeface="Montserrat"/>
                <a:ea typeface="Source Han Sans CN"/>
                <a:cs typeface="Montserrat"/>
              </a:defRPr>
            </a:pPr>
            <a:r>
              <a:rPr lang="zh-CN" sz="2025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先回答，再看示范。</a:t>
            </a:r>
            <a:endParaRPr lang="zh-CN" sz="2025"/>
          </a:p>
        </p:txBody>
      </p:sp>
      <p:sp>
        <p:nvSpPr>
          <p:cNvPr id="5" name="">
            <a:extLst>
              <a:ext uri="{FF2B5EF4-FFF2-40B4-BE49-F238E27FC236}">
                <ns2:creationId id="{3BDAAC59-1F2E-4330-98C5-AA1FADA79707}"/>
              </a:ext>
            </a:extLst>
          </p:cNvPr>
          <p:cNvSpPr>
            <a:spLocks noGrp="1"/>
          </p:cNvSpPr>
          <p:nvPr/>
        </p:nvSpPr>
        <p:spPr>
          <a:xfrm>
            <a:off x="11163300" y="6353175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r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59616E"/>
                </a:solidFill>
                <a:latin typeface="Montserrat"/>
                <a:ea typeface="Source Han Sans CN"/>
                <a:cs typeface="Montserrat"/>
              </a:rPr>
              <a:t>26</a:t>
            </a:r>
            <a:endParaRPr lang="zh-CN" sz="975"/>
          </a:p>
        </p:txBody>
      </p:sp>
      <p:sp>
        <p:nvSpPr>
          <p:cNvPr id="7" name="v10-p26-new1">
            <a:extLst>
              <a:ext uri="{FF2B5EF4-FFF2-40B4-BE49-F238E27FC236}">
                <ns2:creationId id="{95FD3022-793A-49A3-8E39-59D038D76FCD}"/>
              </a:ext>
            </a:extLst>
          </p:cNvPr>
          <p:cNvSpPr>
            <a:spLocks noGrp="1"/>
          </p:cNvSpPr>
          <p:nvPr/>
        </p:nvSpPr>
        <p:spPr>
          <a:xfrm>
            <a:off x="762000" y="6562725"/>
            <a:ext cx="84772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B0B5BE"/>
                </a:solidFill>
                <a:latin typeface="Montserrat"/>
                <a:ea typeface="Source Han Sans CN"/>
                <a:cs typeface="Montserrat"/>
              </a:rPr>
              <a:t>Impromptu Speech Speechcraft by Sing</a:t>
            </a:r>
            <a:endParaRPr lang="zh-CN" sz="975"/>
          </a:p>
        </p:txBody>
      </p:sp>
    </p:spTree>
    <p:extLst>
      <p:ext uri="{BB962C8B-B14F-4D97-AF65-F5344CB8AC3E}">
        <ns3:creationId val="1751617486"/>
      </p:ext>
    </p:extLst>
  </p:cSld>
  <p:clrMapOvr>
    <a:overrideClrMapping accent1="accent1" accent2="accent2" accent3="accent3" accent4="accent4" accent5="accent5" accent6="accent6" bg1="lt1" tx1="dk1" bg2="lt2" tx2="dk2" hlink="hlink" folHlink="folHlink"/>
  </p:clrMapOvr>
</p:sld>
</file>

<file path=ppt/slides/slide27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bg>
      <p:bgPr>
        <a:solidFill>
          <a:srgbClr val="F5EFE5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2" name="v10-p27-new1">
            <a:extLst>
              <a:ext uri="{FF2B5EF4-FFF2-40B4-BE49-F238E27FC236}">
                <ns2:creationId id="{7541BCE2-AE8A-4C27-8F76-FD8E056FD61A}"/>
              </a:ext>
            </a:extLst>
          </p:cNvPr>
          <p:cNvSpPr>
            <a:spLocks noGrp="1"/>
          </p:cNvSpPr>
          <p:nvPr/>
        </p:nvSpPr>
        <p:spPr>
          <a:xfrm>
            <a:off x="762000" y="419100"/>
            <a:ext cx="102870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050" b="0">
                <a:latin typeface="Montserrat"/>
                <a:ea typeface="Source Han Sans CN"/>
                <a:cs typeface="Montserrat"/>
              </a:defRPr>
            </a:pPr>
            <a:r>
              <a:rPr lang="zh-CN" sz="1050" b="0" i="0" dirty="0">
                <a:solidFill>
                  <a:srgbClr val="F9783D"/>
                </a:solidFill>
                <a:latin typeface="Montserrat"/>
                <a:ea typeface="Source Han Sans CN"/>
                <a:cs typeface="Montserrat"/>
              </a:rPr>
              <a:t>第二轮练习　两人一组　每人</a:t>
            </a:r>
            <a:r>
              <a:rPr lang="zh-CN" sz="1050" b="0" i="0" dirty="0">
                <a:solidFill>
                  <a:srgbClr val="F9783D"/>
                </a:solidFill>
                <a:latin typeface="Montserrat"/>
                <a:ea typeface="Source Han Sans CN"/>
                <a:cs typeface="Montserrat"/>
              </a:rPr>
              <a:t>45</a:t>
            </a:r>
            <a:r>
              <a:rPr lang="zh-CN" sz="1050" b="0" i="0" dirty="0">
                <a:solidFill>
                  <a:srgbClr val="F9783D"/>
                </a:solidFill>
                <a:latin typeface="Montserrat"/>
                <a:ea typeface="Source Han Sans CN"/>
                <a:cs typeface="Montserrat"/>
              </a:rPr>
              <a:t>秒</a:t>
            </a:r>
            <a:endParaRPr lang="zh-CN" sz="1050"/>
          </a:p>
        </p:txBody>
      </p:sp>
      <p:sp>
        <p:nvSpPr>
          <p:cNvPr id="3" name="v10-p27-new2">
            <a:extLst>
              <a:ext uri="{FF2B5EF4-FFF2-40B4-BE49-F238E27FC236}">
                <ns2:creationId id="{A8FC8BE3-1843-4635-A1AA-36156685C09C}"/>
              </a:ext>
            </a:extLst>
          </p:cNvPr>
          <p:cNvSpPr>
            <a:spLocks noGrp="1"/>
          </p:cNvSpPr>
          <p:nvPr/>
        </p:nvSpPr>
        <p:spPr>
          <a:xfrm>
            <a:off x="762000" y="781050"/>
            <a:ext cx="106680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150" b="1">
                <a:latin typeface="Montserrat"/>
                <a:ea typeface="Source Han Serif CN"/>
                <a:cs typeface="Montserrat"/>
              </a:defRPr>
            </a:pPr>
            <a:r>
              <a:rPr lang="zh-CN" sz="3150" b="1" i="0" dirty="0">
                <a:solidFill>
                  <a:srgbClr val="211F1B"/>
                </a:solidFill>
                <a:latin typeface="Montserrat"/>
                <a:ea typeface="Source Han Serif CN"/>
                <a:cs typeface="Montserrat"/>
              </a:rPr>
              <a:t>旅程和目的地，哪个更重要？</a:t>
            </a:r>
            <a:endParaRPr lang="zh-CN" sz="3150"/>
          </a:p>
        </p:txBody>
      </p:sp>
      <p:sp>
        <p:nvSpPr>
          <p:cNvPr id="4" name="v10-p27-new3">
            <a:extLst>
              <a:ext uri="{FF2B5EF4-FFF2-40B4-BE49-F238E27FC236}">
                <ns2:creationId id="{E4A2FEA7-6C11-4A08-B545-3CB6C6EAE126}"/>
              </a:ext>
            </a:extLst>
          </p:cNvPr>
          <p:cNvSpPr>
            <a:spLocks noGrp="1"/>
          </p:cNvSpPr>
          <p:nvPr/>
        </p:nvSpPr>
        <p:spPr>
          <a:xfrm>
            <a:off x="952500" y="2266950"/>
            <a:ext cx="4572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700" b="1">
                <a:latin typeface="Montserrat"/>
                <a:ea typeface="Source Han Serif CN"/>
                <a:cs typeface="Montserrat"/>
              </a:defRPr>
            </a:pPr>
            <a:r>
              <a:rPr lang="zh-CN" sz="2700" b="1" i="0" dirty="0">
                <a:solidFill>
                  <a:srgbClr val="F9783D"/>
                </a:solidFill>
                <a:latin typeface="Montserrat"/>
                <a:ea typeface="Source Han Serif CN"/>
                <a:cs typeface="Montserrat"/>
              </a:rPr>
              <a:t>说的人</a:t>
            </a:r>
            <a:endParaRPr lang="zh-CN" sz="2700"/>
          </a:p>
        </p:txBody>
      </p:sp>
      <p:sp>
        <p:nvSpPr>
          <p:cNvPr id="5" name="v10-p27-new4">
            <a:extLst>
              <a:ext uri="{FF2B5EF4-FFF2-40B4-BE49-F238E27FC236}">
                <ns2:creationId id="{241EF4FB-769E-4641-9EA4-4757E07AB831}"/>
              </a:ext>
            </a:extLst>
          </p:cNvPr>
          <p:cNvSpPr>
            <a:spLocks noGrp="1"/>
          </p:cNvSpPr>
          <p:nvPr/>
        </p:nvSpPr>
        <p:spPr>
          <a:xfrm>
            <a:off x="952500" y="3162300"/>
            <a:ext cx="4572000" cy="1276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250" b="0">
                <a:latin typeface="Montserrat"/>
                <a:ea typeface="Source Han Sans CN"/>
                <a:cs typeface="Montserrat"/>
              </a:defRPr>
            </a:pPr>
            <a:r>
              <a:rPr lang="zh-CN" sz="2250" b="0" i="0" dirty="0">
                <a:solidFill>
                  <a:srgbClr val="211F1B"/>
                </a:solidFill>
                <a:latin typeface="Montserrat"/>
                <a:ea typeface="Source Han Sans CN"/>
                <a:cs typeface="Montserrat"/>
              </a:rPr>
              <a:t>选一条路线：</a:t>
            </a:r>
            <a:endParaRPr lang="zh-CN" sz="2250"/>
          </a:p>
          <a:p>
            <a:pPr algn="l">
              <a:lnSpc>
                <a:spcPct val="112000"/>
              </a:lnSpc>
              <a:buNone/>
              <a:defRPr sz="2250" b="0">
                <a:latin typeface="Montserrat"/>
                <a:ea typeface="Source Han Sans CN"/>
                <a:cs typeface="Montserrat"/>
              </a:defRPr>
            </a:pPr>
            <a:r>
              <a:rPr lang="zh-CN" sz="2250" b="0" i="0" dirty="0">
                <a:solidFill>
                  <a:srgbClr val="211F1B"/>
                </a:solidFill>
                <a:latin typeface="Montserrat"/>
                <a:ea typeface="Source Han Sans CN"/>
                <a:cs typeface="Montserrat"/>
              </a:rPr>
              <a:t>观点回答，或故事回答。</a:t>
            </a:r>
            <a:endParaRPr lang="zh-CN" sz="2250"/>
          </a:p>
        </p:txBody>
      </p:sp>
      <p:sp>
        <p:nvSpPr>
          <p:cNvPr id="6" name="v10-p27-new5">
            <a:extLst>
              <a:ext uri="{FF2B5EF4-FFF2-40B4-BE49-F238E27FC236}">
                <ns2:creationId id="{C90398EC-6EC3-4F3B-9F74-D52A843D1976}"/>
              </a:ext>
            </a:extLst>
          </p:cNvPr>
          <p:cNvSpPr>
            <a:spLocks noGrp="1"/>
          </p:cNvSpPr>
          <p:nvPr/>
        </p:nvSpPr>
        <p:spPr>
          <a:xfrm>
            <a:off x="6667500" y="2266950"/>
            <a:ext cx="4572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700" b="1">
                <a:latin typeface="Montserrat"/>
                <a:ea typeface="Source Han Serif CN"/>
                <a:cs typeface="Montserrat"/>
              </a:defRPr>
            </a:pPr>
            <a:r>
              <a:rPr lang="zh-CN" sz="2700" b="1" i="0" dirty="0">
                <a:solidFill>
                  <a:srgbClr val="0B7374"/>
                </a:solidFill>
                <a:latin typeface="Montserrat"/>
                <a:ea typeface="Source Han Serif CN"/>
                <a:cs typeface="Montserrat"/>
              </a:rPr>
              <a:t>听的人</a:t>
            </a:r>
            <a:endParaRPr lang="zh-CN" sz="2700"/>
          </a:p>
        </p:txBody>
      </p:sp>
      <p:sp>
        <p:nvSpPr>
          <p:cNvPr id="7" name="v10-p27-new6">
            <a:extLst>
              <a:ext uri="{FF2B5EF4-FFF2-40B4-BE49-F238E27FC236}">
                <ns2:creationId id="{7584C82F-8638-4BE6-AFCB-4F1CEC740186}"/>
              </a:ext>
            </a:extLst>
          </p:cNvPr>
          <p:cNvSpPr>
            <a:spLocks noGrp="1"/>
          </p:cNvSpPr>
          <p:nvPr/>
        </p:nvSpPr>
        <p:spPr>
          <a:xfrm>
            <a:off x="6667500" y="3162300"/>
            <a:ext cx="4762500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025" b="0">
                <a:latin typeface="Montserrat"/>
                <a:ea typeface="Source Han Sans CN"/>
                <a:cs typeface="Montserrat"/>
              </a:defRPr>
            </a:pPr>
            <a:r>
              <a:rPr lang="zh-CN" sz="2025" b="0" i="0" dirty="0">
                <a:solidFill>
                  <a:srgbClr val="211F1B"/>
                </a:solidFill>
                <a:latin typeface="Montserrat"/>
                <a:ea typeface="Source Han Sans CN"/>
                <a:cs typeface="Montserrat"/>
              </a:rPr>
              <a:t>我听懂你的核心意思了吗？</a:t>
            </a:r>
            <a:endParaRPr lang="zh-CN" sz="2025"/>
          </a:p>
          <a:p>
            <a:pPr algn="l">
              <a:lnSpc>
                <a:spcPct val="112000"/>
              </a:lnSpc>
              <a:buNone/>
              <a:defRPr sz="2025" b="0">
                <a:latin typeface="Montserrat"/>
                <a:ea typeface="Source Han Sans CN"/>
                <a:cs typeface="Montserrat"/>
              </a:defRPr>
            </a:pPr>
            <a:r>
              <a:rPr lang="zh-CN" sz="2025" b="0" i="0" dirty="0">
                <a:solidFill>
                  <a:srgbClr val="211F1B"/>
                </a:solidFill>
                <a:latin typeface="Montserrat"/>
                <a:ea typeface="Source Han Sans CN"/>
                <a:cs typeface="Montserrat"/>
              </a:rPr>
              <a:t>我记住了哪个理由或画面？</a:t>
            </a:r>
            <a:endParaRPr lang="zh-CN" sz="2025"/>
          </a:p>
        </p:txBody>
      </p:sp>
      <p:sp>
        <p:nvSpPr>
          <p:cNvPr id="8" name="v10-p27-new7">
            <a:extLst>
              <a:ext uri="{FF2B5EF4-FFF2-40B4-BE49-F238E27FC236}">
                <ns2:creationId id="{DD4DDEB8-32E0-4F55-BD89-A1B0409B9622}"/>
              </a:ext>
            </a:extLst>
          </p:cNvPr>
          <p:cNvSpPr>
            <a:spLocks noGrp="1"/>
          </p:cNvSpPr>
          <p:nvPr/>
        </p:nvSpPr>
        <p:spPr>
          <a:xfrm>
            <a:off x="1428750" y="5581650"/>
            <a:ext cx="93345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buNone/>
              <a:defRPr sz="1875" b="0">
                <a:latin typeface="Montserrat"/>
                <a:ea typeface="Source Han Sans CN"/>
                <a:cs typeface="Montserrat"/>
              </a:defRPr>
            </a:pPr>
            <a:r>
              <a:rPr lang="zh-CN" sz="1875" b="0" i="0" dirty="0">
                <a:solidFill>
                  <a:srgbClr val="211F1B"/>
                </a:solidFill>
                <a:latin typeface="Montserrat"/>
                <a:ea typeface="Source Han Sans CN"/>
                <a:cs typeface="Montserrat"/>
              </a:rPr>
              <a:t>10</a:t>
            </a:r>
            <a:r>
              <a:rPr lang="zh-CN" sz="1875" b="0" i="0" dirty="0">
                <a:solidFill>
                  <a:srgbClr val="211F1B"/>
                </a:solidFill>
                <a:latin typeface="Montserrat"/>
                <a:ea typeface="Source Han Sans CN"/>
                <a:cs typeface="Montserrat"/>
              </a:rPr>
              <a:t>秒选择　</a:t>
            </a:r>
            <a:r>
              <a:rPr lang="zh-CN" sz="1875" b="0" i="0" dirty="0">
                <a:solidFill>
                  <a:srgbClr val="211F1B"/>
                </a:solidFill>
                <a:latin typeface="Montserrat"/>
                <a:ea typeface="Source Han Sans CN"/>
                <a:cs typeface="Montserrat"/>
              </a:rPr>
              <a:t>A 45</a:t>
            </a:r>
            <a:r>
              <a:rPr lang="zh-CN" sz="1875" b="0" i="0" dirty="0">
                <a:solidFill>
                  <a:srgbClr val="211F1B"/>
                </a:solidFill>
                <a:latin typeface="Montserrat"/>
                <a:ea typeface="Source Han Sans CN"/>
                <a:cs typeface="Montserrat"/>
              </a:rPr>
              <a:t>秒　反馈　交换</a:t>
            </a:r>
            <a:endParaRPr lang="zh-CN" sz="1875"/>
          </a:p>
        </p:txBody>
      </p:sp>
      <p:sp>
        <p:nvSpPr>
          <p:cNvPr id="9" name="v10-p27-new8">
            <a:extLst>
              <a:ext uri="{FF2B5EF4-FFF2-40B4-BE49-F238E27FC236}">
                <ns2:creationId id="{F68A48DE-0CD3-4E36-A472-8DE0CD45C562}"/>
              </a:ext>
            </a:extLst>
          </p:cNvPr>
          <p:cNvSpPr>
            <a:spLocks noGrp="1"/>
          </p:cNvSpPr>
          <p:nvPr/>
        </p:nvSpPr>
        <p:spPr>
          <a:xfrm>
            <a:off x="762000" y="6562725"/>
            <a:ext cx="84772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74716B"/>
                </a:solidFill>
                <a:latin typeface="Montserrat"/>
                <a:ea typeface="Source Han Sans CN"/>
                <a:cs typeface="Montserrat"/>
              </a:rPr>
              <a:t>Impromptu Speech Speechcraft by Sing</a:t>
            </a:r>
            <a:endParaRPr lang="zh-CN" sz="975"/>
          </a:p>
        </p:txBody>
      </p:sp>
      <p:sp>
        <p:nvSpPr>
          <p:cNvPr id="10" name="v10-p27-new9">
            <a:extLst>
              <a:ext uri="{FF2B5EF4-FFF2-40B4-BE49-F238E27FC236}">
                <ns2:creationId id="{14C28EDC-3EA9-4708-9482-932DB629794C}"/>
              </a:ext>
            </a:extLst>
          </p:cNvPr>
          <p:cNvSpPr>
            <a:spLocks noGrp="1"/>
          </p:cNvSpPr>
          <p:nvPr/>
        </p:nvSpPr>
        <p:spPr>
          <a:xfrm>
            <a:off x="11163300" y="6496050"/>
            <a:ext cx="457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74716B"/>
                </a:solidFill>
                <a:latin typeface="Montserrat"/>
                <a:ea typeface="Source Han Sans CN"/>
                <a:cs typeface="Montserrat"/>
              </a:rPr>
              <a:t>27</a:t>
            </a:r>
            <a:endParaRPr lang="zh-CN" sz="975"/>
          </a:p>
        </p:txBody>
      </p:sp>
    </p:spTree>
    <p:extLst>
      <p:ext uri="{BB962C8B-B14F-4D97-AF65-F5344CB8AC3E}">
        <ns3:creationId val="343660291"/>
      </p:ext>
    </p:extLst>
  </p:cSld>
  <p:clrMapOvr>
    <a:overrideClrMapping accent1="accent1" accent2="accent2" accent3="accent3" accent4="accent4" accent5="accent5" accent6="accent6" bg1="lt1" tx1="dk1" bg2="lt2" tx2="dk2" hlink="accent6" folHlink="accent6"/>
  </p:clrMapOvr>
</p:sld>
</file>

<file path=ppt/slides/slide28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/>
      </p:grpSpPr>
      <p:pic>
        <p:nvPicPr>
          <p:cNvPr id="6" name="">
            <a:extLst>
              <a:ext uri="{FF2B5EF4-FFF2-40B4-BE49-F238E27FC236}">
                <ns2:creationId id="{9557A974-D358-4138-9275-D5ABD39E2894}"/>
              </a:ext>
            </a:extLst>
          </p:cNvPr>
          <p:cNvPicPr>
            <a:picLocks noChangeAspect="1"/>
          </p:cNvPicPr>
          <p:nvPr/>
        </p:nvPicPr>
        <p:blipFill>
          <a:blip r:embed="Rf6f70a2596564846"/>
          <a:srcRect l="0" t="28906" r="0" b="28906"/>
          <a:stretch>
            <a:fillRect l="0" t="0" r="0" b="0"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">
            <a:extLst>
              <a:ext uri="{FF2B5EF4-FFF2-40B4-BE49-F238E27FC236}">
                <ns2:creationId id="{EB7ABD97-A1A1-416F-94CD-8E5F9C9766E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90C12">
              <a:alpha val="38000"/>
            </a:srgbClr>
          </a:solidFill>
          <a:ln w="0">
            <a:noFill/>
            <a:prstDash val="solid"/>
          </a:ln>
        </p:spPr>
      </p:sp>
      <p:sp>
        <p:nvSpPr>
          <p:cNvPr id="3" name="">
            <a:extLst>
              <a:ext uri="{FF2B5EF4-FFF2-40B4-BE49-F238E27FC236}">
                <ns2:creationId id="{2F595D74-C227-48F5-A896-D17C37F37D7B}"/>
              </a:ext>
            </a:extLst>
          </p:cNvPr>
          <p:cNvSpPr>
            <a:spLocks noGrp="1"/>
          </p:cNvSpPr>
          <p:nvPr/>
        </p:nvSpPr>
        <p:spPr>
          <a:xfrm>
            <a:off x="952500" y="2333625"/>
            <a:ext cx="102870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4350" b="1">
                <a:latin typeface="Montserrat"/>
                <a:ea typeface="Source Han Serif CN"/>
                <a:cs typeface="Montserrat"/>
              </a:defRPr>
            </a:pPr>
            <a:r>
              <a:rPr lang="zh-CN" sz="4350" b="1" i="0" dirty="0">
                <a:solidFill>
                  <a:srgbClr val="FFFFFF"/>
                </a:solidFill>
                <a:latin typeface="Montserrat"/>
                <a:ea typeface="Source Han Serif CN"/>
                <a:cs typeface="Montserrat"/>
              </a:rPr>
              <a:t>离山顶只剩半小时。</a:t>
            </a:r>
            <a:endParaRPr lang="zh-CN" sz="4350"/>
          </a:p>
        </p:txBody>
      </p:sp>
      <p:sp>
        <p:nvSpPr>
          <p:cNvPr id="4" name="">
            <a:extLst>
              <a:ext uri="{FF2B5EF4-FFF2-40B4-BE49-F238E27FC236}">
                <ns2:creationId id="{76228D59-0036-4F7D-825C-96D3EF9D726B}"/>
              </a:ext>
            </a:extLst>
          </p:cNvPr>
          <p:cNvSpPr>
            <a:spLocks noGrp="1"/>
          </p:cNvSpPr>
          <p:nvPr/>
        </p:nvSpPr>
        <p:spPr>
          <a:xfrm>
            <a:off x="1238250" y="3819525"/>
            <a:ext cx="9715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2250" b="0">
                <a:latin typeface="Montserrat"/>
                <a:ea typeface="Source Han Sans CN"/>
                <a:cs typeface="Montserrat"/>
              </a:defRPr>
            </a:pPr>
            <a:r>
              <a:rPr lang="zh-CN" sz="2250" b="0" i="0" dirty="0">
                <a:solidFill>
                  <a:srgbClr val="E9E1D6"/>
                </a:solidFill>
                <a:latin typeface="Montserrat"/>
                <a:ea typeface="Source Han Sans CN"/>
                <a:cs typeface="Montserrat"/>
              </a:rPr>
              <a:t>天气突然变坏，一位队友开始发抖。</a:t>
            </a:r>
            <a:endParaRPr lang="zh-CN" sz="2250"/>
          </a:p>
        </p:txBody>
      </p:sp>
      <p:sp>
        <p:nvSpPr>
          <p:cNvPr id="5" name="">
            <a:extLst>
              <a:ext uri="{FF2B5EF4-FFF2-40B4-BE49-F238E27FC236}">
                <ns2:creationId id="{47FF4A75-9032-45F3-AFC8-3F5C1AED7DC5}"/>
              </a:ext>
            </a:extLst>
          </p:cNvPr>
          <p:cNvSpPr>
            <a:spLocks noGrp="1"/>
          </p:cNvSpPr>
          <p:nvPr/>
        </p:nvSpPr>
        <p:spPr>
          <a:xfrm>
            <a:off x="11163300" y="6353175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r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59616E"/>
                </a:solidFill>
                <a:latin typeface="Montserrat"/>
                <a:ea typeface="Source Han Sans CN"/>
                <a:cs typeface="Montserrat"/>
              </a:rPr>
              <a:t>28</a:t>
            </a:r>
            <a:endParaRPr lang="zh-CN" sz="975"/>
          </a:p>
        </p:txBody>
      </p:sp>
      <p:sp>
        <p:nvSpPr>
          <p:cNvPr id="7" name="v10-p28-new1">
            <a:extLst>
              <a:ext uri="{FF2B5EF4-FFF2-40B4-BE49-F238E27FC236}">
                <ns2:creationId id="{427E18C5-2C51-4705-8D5F-D470E70572F7}"/>
              </a:ext>
            </a:extLst>
          </p:cNvPr>
          <p:cNvSpPr>
            <a:spLocks noGrp="1"/>
          </p:cNvSpPr>
          <p:nvPr/>
        </p:nvSpPr>
        <p:spPr>
          <a:xfrm>
            <a:off x="819150" y="6134100"/>
            <a:ext cx="34290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F3EEE5"/>
                </a:solidFill>
                <a:latin typeface="Montserrat"/>
                <a:ea typeface="Source Han Sans CN"/>
                <a:cs typeface="Montserrat"/>
              </a:rPr>
              <a:t>虚构教学情境</a:t>
            </a:r>
            <a:endParaRPr lang="zh-CN" sz="975"/>
          </a:p>
        </p:txBody>
      </p:sp>
      <p:sp>
        <p:nvSpPr>
          <p:cNvPr id="8" name="v10-p28-new2">
            <a:extLst>
              <a:ext uri="{FF2B5EF4-FFF2-40B4-BE49-F238E27FC236}">
                <ns2:creationId id="{376B4E7C-638C-4CAD-8D5A-6BE37BDAF7E8}"/>
              </a:ext>
            </a:extLst>
          </p:cNvPr>
          <p:cNvSpPr>
            <a:spLocks noGrp="1"/>
          </p:cNvSpPr>
          <p:nvPr/>
        </p:nvSpPr>
        <p:spPr>
          <a:xfrm>
            <a:off x="762000" y="6562725"/>
            <a:ext cx="84772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B0B5BE"/>
                </a:solidFill>
                <a:latin typeface="Montserrat"/>
                <a:ea typeface="Source Han Sans CN"/>
                <a:cs typeface="Montserrat"/>
              </a:rPr>
              <a:t>Impromptu Speech Speechcraft by Sing</a:t>
            </a:r>
            <a:endParaRPr lang="zh-CN" sz="975"/>
          </a:p>
        </p:txBody>
      </p:sp>
    </p:spTree>
    <p:extLst>
      <p:ext uri="{BB962C8B-B14F-4D97-AF65-F5344CB8AC3E}">
        <ns4:creationId val="1825398560"/>
      </p:ext>
    </p:extLst>
  </p:cSld>
  <p:clrMapOvr>
    <a:overrideClrMapping accent1="accent1" accent2="accent2" accent3="accent3" accent4="accent4" accent5="accent5" accent6="accent6" bg1="lt1" tx1="dk1" bg2="lt2" tx2="dk2" hlink="hlink" folHlink="folHlink"/>
  </p:clrMapOvr>
</p:sld>
</file>

<file path=ppt/slides/slide29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090C12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8" name="">
            <a:extLst>
              <a:ext uri="{FF2B5EF4-FFF2-40B4-BE49-F238E27FC236}">
                <ns2:creationId id="{B8F73DA0-A8C2-4061-898E-5903F60F9777}"/>
              </a:ext>
            </a:extLst>
          </p:cNvPr>
          <p:cNvPicPr>
            <a:picLocks noChangeAspect="1"/>
          </p:cNvPicPr>
          <p:nvPr/>
        </p:nvPicPr>
        <p:blipFill>
          <a:blip r:embed="R2dccc09fa43e48d5"/>
          <a:srcRect l="0" t="7813" r="0" b="7813"/>
          <a:stretch>
            <a:fillRect l="0" t="0" r="0" b="0"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photo-legibility-overlay">
            <a:extLst>
              <a:ext uri="{FF2B5EF4-FFF2-40B4-BE49-F238E27FC236}">
                <ns2:creationId id="{25F8DDD3-BF19-4727-9BC0-90DBDF12EA5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5070B">
              <a:alpha val="57000"/>
            </a:srgbClr>
          </a:solidFill>
          <a:ln w="0">
            <a:noFill/>
          </a:ln>
        </p:spPr>
      </p:sp>
      <p:sp>
        <p:nvSpPr>
          <p:cNvPr id="7" name="">
            <a:extLst>
              <a:ext uri="{FF2B5EF4-FFF2-40B4-BE49-F238E27FC236}">
                <ns2:creationId id="{1C1C5D82-F0AB-4FD6-A78B-F942764D144A}"/>
              </a:ext>
            </a:extLst>
          </p:cNvPr>
          <p:cNvSpPr>
            <a:spLocks noGrp="1"/>
          </p:cNvSpPr>
          <p:nvPr/>
        </p:nvSpPr>
        <p:spPr>
          <a:xfrm>
            <a:off x="685800" y="514350"/>
            <a:ext cx="1619250" cy="342900"/>
          </a:xfrm>
          <a:prstGeom prst="roundRect">
            <a:avLst>
              <a:gd name="adj" fmla="val 22222"/>
            </a:avLst>
          </a:prstGeom>
          <a:noFill/>
          <a:ln w="0">
            <a:noFill/>
            <a:prstDash val="solid"/>
          </a:ln>
        </p:spPr>
      </p:sp>
      <p:sp>
        <p:nvSpPr>
          <p:cNvPr id="2" name="">
            <a:extLst>
              <a:ext uri="{FF2B5EF4-FFF2-40B4-BE49-F238E27FC236}">
                <ns2:creationId id="{61DCFAF7-17C9-4F93-BDD6-4F236C3D1771}"/>
              </a:ext>
            </a:extLst>
          </p:cNvPr>
          <p:cNvSpPr>
            <a:spLocks noGrp="1"/>
          </p:cNvSpPr>
          <p:nvPr/>
        </p:nvSpPr>
        <p:spPr>
          <a:xfrm>
            <a:off x="819150" y="600075"/>
            <a:ext cx="5715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1725" b="0">
                <a:latin typeface="Montserrat"/>
                <a:ea typeface="Source Han Sans CN"/>
                <a:cs typeface="Montserrat"/>
              </a:defRPr>
            </a:pPr>
            <a:r>
              <a:rPr lang="zh-CN" sz="1725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立场先行</a:t>
            </a:r>
            <a:endParaRPr lang="zh-CN" sz="1725"/>
          </a:p>
        </p:txBody>
      </p:sp>
      <p:sp>
        <p:nvSpPr>
          <p:cNvPr id="3" name="">
            <a:extLst>
              <a:ext uri="{FF2B5EF4-FFF2-40B4-BE49-F238E27FC236}">
                <ns2:creationId id="{BEC318F3-9315-4A9B-AD00-898743FB802C}"/>
              </a:ext>
            </a:extLst>
          </p:cNvPr>
          <p:cNvSpPr>
            <a:spLocks noGrp="1"/>
          </p:cNvSpPr>
          <p:nvPr/>
        </p:nvSpPr>
        <p:spPr>
          <a:xfrm>
            <a:off x="1143000" y="1924050"/>
            <a:ext cx="57150" cy="1733550"/>
          </a:xfrm>
          <a:prstGeom prst="rect">
            <a:avLst/>
          </a:prstGeom>
          <a:noFill/>
          <a:ln w="0">
            <a:noFill/>
            <a:prstDash val="solid"/>
          </a:ln>
        </p:spPr>
      </p:sp>
      <p:sp>
        <p:nvSpPr>
          <p:cNvPr id="4" name="">
            <a:extLst>
              <a:ext uri="{FF2B5EF4-FFF2-40B4-BE49-F238E27FC236}">
                <ns2:creationId id="{EEBC9182-EAB6-45C4-A6B5-8ABDE3E1F6B7}"/>
              </a:ext>
            </a:extLst>
          </p:cNvPr>
          <p:cNvSpPr>
            <a:spLocks noGrp="1"/>
          </p:cNvSpPr>
          <p:nvPr/>
        </p:nvSpPr>
        <p:spPr>
          <a:xfrm>
            <a:off x="762000" y="2286000"/>
            <a:ext cx="1066800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 wrap="square">
            <a:noAutofit/>
          </a:bodyPr>
          <a:lstStyle/>
          <a:p>
            <a:pPr algn="ctr">
              <a:lnSpc>
                <a:spcPct val="112000"/>
              </a:lnSpc>
              <a:buNone/>
              <a:defRPr sz="3525" b="1">
                <a:latin typeface="Montserrat"/>
                <a:ea typeface="Source Han Serif CN"/>
                <a:cs typeface="Montserrat"/>
              </a:defRPr>
            </a:pPr>
            <a:r>
              <a:rPr lang="zh-CN" sz="3525" b="1" i="0" dirty="0">
                <a:solidFill>
                  <a:srgbClr val="FFFFFF"/>
                </a:solidFill>
                <a:latin typeface="Montserrat"/>
                <a:ea typeface="Source Han Serif CN"/>
                <a:cs typeface="Montserrat"/>
              </a:rPr>
              <a:t>如果必须选，我更看重旅程。</a:t>
            </a:r>
            <a:endParaRPr lang="zh-CN" sz="3525"/>
          </a:p>
        </p:txBody>
      </p:sp>
      <p:sp>
        <p:nvSpPr>
          <p:cNvPr id="5" name="">
            <a:extLst>
              <a:ext uri="{FF2B5EF4-FFF2-40B4-BE49-F238E27FC236}">
                <ns2:creationId id="{33E95CB8-C11B-4D10-A47C-062F7968717F}"/>
              </a:ext>
            </a:extLst>
          </p:cNvPr>
          <p:cNvSpPr>
            <a:spLocks noGrp="1"/>
          </p:cNvSpPr>
          <p:nvPr/>
        </p:nvSpPr>
        <p:spPr>
          <a:xfrm>
            <a:off x="1333500" y="3714750"/>
            <a:ext cx="952500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 wrap="square">
            <a:noAutofit/>
          </a:bodyPr>
          <a:lstStyle/>
          <a:p>
            <a:pPr algn="ctr">
              <a:lnSpc>
                <a:spcPct val="112000"/>
              </a:lnSpc>
              <a:buNone/>
              <a:defRPr sz="2325" b="0">
                <a:latin typeface="Montserrat"/>
                <a:ea typeface="Source Han Sans CN"/>
                <a:cs typeface="Montserrat"/>
              </a:defRPr>
            </a:pPr>
            <a:r>
              <a:rPr lang="zh-CN" sz="2325" b="0" i="0" dirty="0">
                <a:solidFill>
                  <a:srgbClr val="FFFFFF"/>
                </a:solidFill>
                <a:latin typeface="Montserrat"/>
                <a:ea typeface="Source Han Sans CN"/>
                <a:cs typeface="Montserrat"/>
              </a:rPr>
              <a:t>因为走过这一程，你会更明白</a:t>
            </a:r>
            <a:endParaRPr lang="zh-CN" sz="2325"/>
          </a:p>
          <a:p>
            <a:pPr algn="ctr">
              <a:lnSpc>
                <a:spcPct val="112000"/>
              </a:lnSpc>
              <a:buNone/>
              <a:defRPr sz="2325" b="0">
                <a:latin typeface="Montserrat"/>
                <a:ea typeface="Source Han Sans CN"/>
                <a:cs typeface="Montserrat"/>
              </a:defRPr>
            </a:pPr>
            <a:r>
              <a:rPr lang="zh-CN" sz="2325" b="0" i="0" dirty="0">
                <a:solidFill>
                  <a:srgbClr val="FFFFFF"/>
                </a:solidFill>
                <a:latin typeface="Montserrat"/>
                <a:ea typeface="Source Han Sans CN"/>
                <a:cs typeface="Montserrat"/>
              </a:rPr>
              <a:t>什么时候继续、什么时候停下。</a:t>
            </a:r>
            <a:endParaRPr lang="zh-CN" sz="2325"/>
          </a:p>
        </p:txBody>
      </p:sp>
      <p:sp>
        <p:nvSpPr>
          <p:cNvPr id="6" name="">
            <a:extLst>
              <a:ext uri="{FF2B5EF4-FFF2-40B4-BE49-F238E27FC236}">
                <ns2:creationId id="{C7B3071D-2BEC-4FF2-AEDF-0888213BC2BE}"/>
              </a:ext>
            </a:extLst>
          </p:cNvPr>
          <p:cNvSpPr>
            <a:spLocks noGrp="1"/>
          </p:cNvSpPr>
          <p:nvPr/>
        </p:nvSpPr>
        <p:spPr>
          <a:xfrm>
            <a:off x="11163300" y="6353175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r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CBC8C3"/>
                </a:solidFill>
                <a:latin typeface="Montserrat"/>
                <a:ea typeface="Source Han Sans CN"/>
                <a:cs typeface="Montserrat"/>
              </a:rPr>
              <a:t>29</a:t>
            </a:r>
            <a:endParaRPr lang="zh-CN" sz="975"/>
          </a:p>
        </p:txBody>
      </p:sp>
      <p:sp>
        <p:nvSpPr>
          <p:cNvPr id="10" name="">
            <a:extLst>
              <a:ext uri="{FF2B5EF4-FFF2-40B4-BE49-F238E27FC236}">
                <ns2:creationId id="{85B9302B-7016-41C3-A751-E7E3BBF9026F}"/>
              </a:ext>
            </a:extLst>
          </p:cNvPr>
          <p:cNvSpPr>
            <a:spLocks noGrp="1"/>
          </p:cNvSpPr>
          <p:nvPr/>
        </p:nvSpPr>
        <p:spPr>
          <a:xfrm>
            <a:off x="819150" y="6048375"/>
            <a:ext cx="285750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CBC8C3"/>
                </a:solidFill>
                <a:latin typeface="Montserrat"/>
                <a:ea typeface="Source Han Sans CN"/>
                <a:cs typeface="Montserrat"/>
              </a:rPr>
              <a:t>虚构教学情境</a:t>
            </a:r>
            <a:endParaRPr lang="zh-CN" sz="975"/>
          </a:p>
        </p:txBody>
      </p:sp>
      <p:sp>
        <p:nvSpPr>
          <p:cNvPr id="11" name="v10-p29-new1">
            <a:extLst>
              <a:ext uri="{FF2B5EF4-FFF2-40B4-BE49-F238E27FC236}">
                <ns2:creationId id="{B4929896-89DF-4155-8A1D-B5DA60838E39}"/>
              </a:ext>
            </a:extLst>
          </p:cNvPr>
          <p:cNvSpPr>
            <a:spLocks noGrp="1"/>
          </p:cNvSpPr>
          <p:nvPr/>
        </p:nvSpPr>
        <p:spPr>
          <a:xfrm>
            <a:off x="762000" y="6562725"/>
            <a:ext cx="84772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B0B5BE"/>
                </a:solidFill>
                <a:latin typeface="Montserrat"/>
                <a:ea typeface="Source Han Sans CN"/>
                <a:cs typeface="Montserrat"/>
              </a:rPr>
              <a:t>Impromptu Speech Speechcraft by Sing</a:t>
            </a:r>
            <a:endParaRPr lang="zh-CN" sz="975"/>
          </a:p>
        </p:txBody>
      </p:sp>
    </p:spTree>
    <p:extLst>
      <p:ext uri="{BB962C8B-B14F-4D97-AF65-F5344CB8AC3E}">
        <ns4:creationId val="897843353"/>
      </p:ext>
    </p:extLst>
  </p:cSld>
  <p:clrMapOvr>
    <a:overrideClrMapping accent1="accent1" accent2="accent2" accent3="accent3" accent4="accent4" accent5="accent5" accent6="accent6" bg1="lt1" tx1="dk1" bg2="lt2" tx2="dk2" hlink="hlink" folHlink="folHlink"/>
  </p:clrMapOvr>
</p:sld>
</file>

<file path=ppt/slides/slide30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bg>
      <p:bgPr>
        <a:solidFill>
          <a:srgbClr val="F5EFE5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2" name="v10-p30-new1">
            <a:extLst>
              <a:ext uri="{FF2B5EF4-FFF2-40B4-BE49-F238E27FC236}">
                <ns2:creationId id="{02EA7F0E-FD33-4456-A0C9-A5F57661EADF}"/>
              </a:ext>
            </a:extLst>
          </p:cNvPr>
          <p:cNvSpPr>
            <a:spLocks noGrp="1"/>
          </p:cNvSpPr>
          <p:nvPr/>
        </p:nvSpPr>
        <p:spPr>
          <a:xfrm>
            <a:off x="762000" y="419100"/>
            <a:ext cx="102870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050" b="0">
                <a:latin typeface="Montserrat"/>
                <a:ea typeface="Source Han Sans CN"/>
                <a:cs typeface="Montserrat"/>
              </a:defRPr>
            </a:pPr>
            <a:r>
              <a:rPr lang="zh-CN" sz="1050" b="0" i="0" dirty="0">
                <a:solidFill>
                  <a:srgbClr val="F9783D"/>
                </a:solidFill>
                <a:latin typeface="Montserrat"/>
                <a:ea typeface="Source Han Sans CN"/>
                <a:cs typeface="Montserrat"/>
              </a:rPr>
              <a:t>同一情境，不同入口</a:t>
            </a:r>
            <a:endParaRPr lang="zh-CN" sz="1050"/>
          </a:p>
        </p:txBody>
      </p:sp>
      <p:sp>
        <p:nvSpPr>
          <p:cNvPr id="3" name="v10-p30-new2">
            <a:extLst>
              <a:ext uri="{FF2B5EF4-FFF2-40B4-BE49-F238E27FC236}">
                <ns2:creationId id="{635C00F6-1E52-46DB-BB6B-D36435FE1C9B}"/>
              </a:ext>
            </a:extLst>
          </p:cNvPr>
          <p:cNvSpPr>
            <a:spLocks noGrp="1"/>
          </p:cNvSpPr>
          <p:nvPr/>
        </p:nvSpPr>
        <p:spPr>
          <a:xfrm>
            <a:off x="762000" y="781050"/>
            <a:ext cx="106680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150" b="1">
                <a:latin typeface="Montserrat"/>
                <a:ea typeface="Source Han Serif CN"/>
                <a:cs typeface="Montserrat"/>
              </a:defRPr>
            </a:pPr>
            <a:r>
              <a:rPr lang="zh-CN" sz="3150" b="1" i="0" dirty="0">
                <a:solidFill>
                  <a:srgbClr val="211F1B"/>
                </a:solidFill>
                <a:latin typeface="Montserrat"/>
                <a:ea typeface="Source Han Serif CN"/>
                <a:cs typeface="Montserrat"/>
              </a:rPr>
              <a:t>立场先行：怎样展开</a:t>
            </a:r>
            <a:endParaRPr lang="zh-CN" sz="3150"/>
          </a:p>
        </p:txBody>
      </p:sp>
      <p:sp>
        <p:nvSpPr>
          <p:cNvPr id="4" name="v10-p30-new3">
            <a:extLst>
              <a:ext uri="{FF2B5EF4-FFF2-40B4-BE49-F238E27FC236}">
                <ns2:creationId id="{E5EA9D43-4C37-42C2-B167-422C0CA8BA43}"/>
              </a:ext>
            </a:extLst>
          </p:cNvPr>
          <p:cNvSpPr>
            <a:spLocks noGrp="1"/>
          </p:cNvSpPr>
          <p:nvPr/>
        </p:nvSpPr>
        <p:spPr>
          <a:xfrm>
            <a:off x="857250" y="2057400"/>
            <a:ext cx="2428875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100" b="1">
                <a:latin typeface="Montserrat"/>
                <a:ea typeface="Source Han Serif CN"/>
                <a:cs typeface="Montserrat"/>
              </a:defRPr>
            </a:pPr>
            <a:r>
              <a:rPr lang="zh-CN" sz="2100" b="1" i="0" dirty="0">
                <a:solidFill>
                  <a:srgbClr val="F9783D"/>
                </a:solidFill>
                <a:latin typeface="Montserrat"/>
                <a:ea typeface="Source Han Serif CN"/>
                <a:cs typeface="Montserrat"/>
              </a:rPr>
              <a:t>先给答案</a:t>
            </a:r>
            <a:endParaRPr lang="zh-CN" sz="2100"/>
          </a:p>
        </p:txBody>
      </p:sp>
      <p:sp>
        <p:nvSpPr>
          <p:cNvPr id="5" name="v10-p30-new4">
            <a:extLst>
              <a:ext uri="{FF2B5EF4-FFF2-40B4-BE49-F238E27FC236}">
                <ns2:creationId id="{C3F7ACE1-BBA1-411B-BC6B-AA62334089C5}"/>
              </a:ext>
            </a:extLst>
          </p:cNvPr>
          <p:cNvSpPr>
            <a:spLocks noGrp="1"/>
          </p:cNvSpPr>
          <p:nvPr/>
        </p:nvSpPr>
        <p:spPr>
          <a:xfrm>
            <a:off x="3524250" y="2038350"/>
            <a:ext cx="7715250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250" b="0">
                <a:latin typeface="Montserrat"/>
                <a:ea typeface="Source Han Sans CN"/>
                <a:cs typeface="Montserrat"/>
              </a:defRPr>
            </a:pPr>
            <a:r>
              <a:rPr lang="zh-CN" sz="2250" b="0" i="0" dirty="0">
                <a:solidFill>
                  <a:srgbClr val="211F1B"/>
                </a:solidFill>
                <a:latin typeface="Montserrat"/>
                <a:ea typeface="Source Han Sans CN"/>
                <a:cs typeface="Montserrat"/>
              </a:rPr>
              <a:t>如果必须选，我更看重旅程。</a:t>
            </a:r>
            <a:endParaRPr lang="zh-CN" sz="2250"/>
          </a:p>
        </p:txBody>
      </p:sp>
      <p:sp>
        <p:nvSpPr>
          <p:cNvPr id="6" name="v10-p30-new5">
            <a:extLst>
              <a:ext uri="{FF2B5EF4-FFF2-40B4-BE49-F238E27FC236}">
                <ns2:creationId id="{97A3E2B6-BE4A-4A8C-BF3E-2898A514717A}"/>
              </a:ext>
            </a:extLst>
          </p:cNvPr>
          <p:cNvSpPr>
            <a:spLocks noGrp="1"/>
          </p:cNvSpPr>
          <p:nvPr/>
        </p:nvSpPr>
        <p:spPr>
          <a:xfrm>
            <a:off x="857250" y="3314700"/>
            <a:ext cx="2428875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100" b="1">
                <a:latin typeface="Montserrat"/>
                <a:ea typeface="Source Han Serif CN"/>
                <a:cs typeface="Montserrat"/>
              </a:defRPr>
            </a:pPr>
            <a:r>
              <a:rPr lang="zh-CN" sz="2100" b="1" i="0" dirty="0">
                <a:solidFill>
                  <a:srgbClr val="F9783D"/>
                </a:solidFill>
                <a:latin typeface="Montserrat"/>
                <a:ea typeface="Source Han Serif CN"/>
                <a:cs typeface="Montserrat"/>
              </a:rPr>
              <a:t>用经历支撑</a:t>
            </a:r>
            <a:endParaRPr lang="zh-CN" sz="2100"/>
          </a:p>
        </p:txBody>
      </p:sp>
      <p:sp>
        <p:nvSpPr>
          <p:cNvPr id="7" name="v10-p30-new6">
            <a:extLst>
              <a:ext uri="{FF2B5EF4-FFF2-40B4-BE49-F238E27FC236}">
                <ns2:creationId id="{411C0071-6A37-4B4F-B82B-8CBC65697582}"/>
              </a:ext>
            </a:extLst>
          </p:cNvPr>
          <p:cNvSpPr>
            <a:spLocks noGrp="1"/>
          </p:cNvSpPr>
          <p:nvPr/>
        </p:nvSpPr>
        <p:spPr>
          <a:xfrm>
            <a:off x="3524250" y="3295650"/>
            <a:ext cx="7715250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250" b="0">
                <a:latin typeface="Montserrat"/>
                <a:ea typeface="Source Han Sans CN"/>
                <a:cs typeface="Montserrat"/>
              </a:defRPr>
            </a:pPr>
            <a:r>
              <a:rPr lang="zh-CN" sz="2250" b="0" i="0" dirty="0">
                <a:solidFill>
                  <a:srgbClr val="211F1B"/>
                </a:solidFill>
                <a:latin typeface="Montserrat"/>
                <a:ea typeface="Source Han Sans CN"/>
                <a:cs typeface="Montserrat"/>
              </a:rPr>
              <a:t>天气突然变坏，一位队友开始发抖。</a:t>
            </a:r>
            <a:endParaRPr lang="zh-CN" sz="2250"/>
          </a:p>
          <a:p>
            <a:pPr algn="l">
              <a:lnSpc>
                <a:spcPct val="112000"/>
              </a:lnSpc>
              <a:buNone/>
              <a:defRPr sz="2250" b="0">
                <a:latin typeface="Montserrat"/>
                <a:ea typeface="Source Han Sans CN"/>
                <a:cs typeface="Montserrat"/>
              </a:defRPr>
            </a:pPr>
            <a:r>
              <a:rPr lang="zh-CN" sz="2250" b="0" i="0" dirty="0">
                <a:solidFill>
                  <a:srgbClr val="211F1B"/>
                </a:solidFill>
                <a:latin typeface="Montserrat"/>
                <a:ea typeface="Source Han Sans CN"/>
                <a:cs typeface="Montserrat"/>
              </a:rPr>
              <a:t>我还想继续，毕竟已经走到这里了。</a:t>
            </a:r>
            <a:endParaRPr lang="zh-CN" sz="2250"/>
          </a:p>
          <a:p>
            <a:pPr algn="l">
              <a:lnSpc>
                <a:spcPct val="112000"/>
              </a:lnSpc>
              <a:buNone/>
              <a:defRPr sz="2250" b="0">
                <a:latin typeface="Montserrat"/>
                <a:ea typeface="Source Han Sans CN"/>
                <a:cs typeface="Montserrat"/>
              </a:defRPr>
            </a:pPr>
            <a:r>
              <a:rPr lang="zh-CN" sz="2250" b="0" i="0" dirty="0">
                <a:solidFill>
                  <a:srgbClr val="211F1B"/>
                </a:solidFill>
                <a:latin typeface="Montserrat"/>
                <a:ea typeface="Source Han Sans CN"/>
                <a:cs typeface="Montserrat"/>
              </a:rPr>
              <a:t>……我们决定下山。</a:t>
            </a:r>
            <a:endParaRPr lang="zh-CN" sz="2250"/>
          </a:p>
        </p:txBody>
      </p:sp>
      <p:sp>
        <p:nvSpPr>
          <p:cNvPr id="8" name="v10-p30-new7">
            <a:extLst>
              <a:ext uri="{FF2B5EF4-FFF2-40B4-BE49-F238E27FC236}">
                <ns2:creationId id="{28D222DF-148A-4DC5-A645-0A301C0116F7}"/>
              </a:ext>
            </a:extLst>
          </p:cNvPr>
          <p:cNvSpPr>
            <a:spLocks noGrp="1"/>
          </p:cNvSpPr>
          <p:nvPr/>
        </p:nvSpPr>
        <p:spPr>
          <a:xfrm>
            <a:off x="857250" y="4648200"/>
            <a:ext cx="2428875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100" b="1">
                <a:latin typeface="Montserrat"/>
                <a:ea typeface="Source Han Serif CN"/>
                <a:cs typeface="Montserrat"/>
              </a:defRPr>
            </a:pPr>
            <a:r>
              <a:rPr lang="zh-CN" sz="2100" b="1" i="0" dirty="0">
                <a:solidFill>
                  <a:srgbClr val="F9783D"/>
                </a:solidFill>
                <a:latin typeface="Montserrat"/>
                <a:ea typeface="Source Han Serif CN"/>
                <a:cs typeface="Montserrat"/>
              </a:rPr>
              <a:t>回到选择</a:t>
            </a:r>
            <a:endParaRPr lang="zh-CN" sz="2100"/>
          </a:p>
        </p:txBody>
      </p:sp>
      <p:sp>
        <p:nvSpPr>
          <p:cNvPr id="9" name="v10-p30-new8">
            <a:extLst>
              <a:ext uri="{FF2B5EF4-FFF2-40B4-BE49-F238E27FC236}">
                <ns2:creationId id="{1A2409A8-1BB2-472C-946B-0013E7B52502}"/>
              </a:ext>
            </a:extLst>
          </p:cNvPr>
          <p:cNvSpPr>
            <a:spLocks noGrp="1"/>
          </p:cNvSpPr>
          <p:nvPr/>
        </p:nvSpPr>
        <p:spPr>
          <a:xfrm>
            <a:off x="3524250" y="4629150"/>
            <a:ext cx="7715250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250" b="0">
                <a:latin typeface="Montserrat"/>
                <a:ea typeface="Source Han Sans CN"/>
                <a:cs typeface="Montserrat"/>
              </a:defRPr>
            </a:pPr>
            <a:r>
              <a:rPr lang="zh-CN" sz="2250" b="0" i="0" dirty="0">
                <a:solidFill>
                  <a:srgbClr val="211F1B"/>
                </a:solidFill>
                <a:latin typeface="Montserrat"/>
                <a:ea typeface="Source Han Sans CN"/>
                <a:cs typeface="Montserrat"/>
              </a:rPr>
              <a:t>目的地给方向，旅程教我们怎样选择，</a:t>
            </a:r>
            <a:endParaRPr lang="zh-CN" sz="2250"/>
          </a:p>
          <a:p>
            <a:pPr algn="l">
              <a:lnSpc>
                <a:spcPct val="112000"/>
              </a:lnSpc>
              <a:buNone/>
              <a:defRPr sz="2250" b="0">
                <a:latin typeface="Montserrat"/>
                <a:ea typeface="Source Han Sans CN"/>
                <a:cs typeface="Montserrat"/>
              </a:defRPr>
            </a:pPr>
            <a:r>
              <a:rPr lang="zh-CN" sz="2250" b="0" i="0" dirty="0">
                <a:solidFill>
                  <a:srgbClr val="211F1B"/>
                </a:solidFill>
                <a:latin typeface="Montserrat"/>
                <a:ea typeface="Source Han Sans CN"/>
                <a:cs typeface="Montserrat"/>
              </a:rPr>
              <a:t>包括什么时候应该停。</a:t>
            </a:r>
            <a:endParaRPr lang="zh-CN" sz="2250"/>
          </a:p>
          <a:p>
            <a:pPr algn="l">
              <a:lnSpc>
                <a:spcPct val="112000"/>
              </a:lnSpc>
              <a:buNone/>
              <a:defRPr sz="2250" b="0">
                <a:latin typeface="Montserrat"/>
                <a:ea typeface="Source Han Sans CN"/>
                <a:cs typeface="Montserrat"/>
              </a:defRPr>
            </a:pPr>
            <a:r>
              <a:rPr lang="zh-CN" sz="2250" b="0" i="0" dirty="0">
                <a:solidFill>
                  <a:srgbClr val="211F1B"/>
                </a:solidFill>
                <a:latin typeface="Montserrat"/>
                <a:ea typeface="Source Han Sans CN"/>
                <a:cs typeface="Montserrat"/>
              </a:rPr>
              <a:t>所以，如果必须选，我仍会选择旅程。</a:t>
            </a:r>
            <a:endParaRPr lang="zh-CN" sz="2250"/>
          </a:p>
        </p:txBody>
      </p:sp>
      <p:sp>
        <p:nvSpPr>
          <p:cNvPr id="10" name="v10-p30-new9">
            <a:extLst>
              <a:ext uri="{FF2B5EF4-FFF2-40B4-BE49-F238E27FC236}">
                <ns2:creationId id="{B7DAD008-A3E0-4D48-97D7-19681E746A2B}"/>
              </a:ext>
            </a:extLst>
          </p:cNvPr>
          <p:cNvSpPr>
            <a:spLocks noGrp="1"/>
          </p:cNvSpPr>
          <p:nvPr/>
        </p:nvSpPr>
        <p:spPr>
          <a:xfrm>
            <a:off x="1619250" y="5905500"/>
            <a:ext cx="9048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buNone/>
              <a:defRPr sz="1725" b="0">
                <a:latin typeface="Montserrat"/>
                <a:ea typeface="Source Han Sans CN"/>
                <a:cs typeface="Montserrat"/>
              </a:defRPr>
            </a:pPr>
            <a:r>
              <a:rPr lang="zh-CN" sz="1725" b="0" i="0" dirty="0">
                <a:solidFill>
                  <a:srgbClr val="211F1B"/>
                </a:solidFill>
                <a:latin typeface="Montserrat"/>
                <a:ea typeface="Source Han Sans CN"/>
                <a:cs typeface="Montserrat"/>
              </a:rPr>
              <a:t>后文回应开头，听众才能跟上你。</a:t>
            </a:r>
            <a:endParaRPr lang="zh-CN" sz="1725"/>
          </a:p>
        </p:txBody>
      </p:sp>
      <p:sp>
        <p:nvSpPr>
          <p:cNvPr id="11" name="v10-p30-new10">
            <a:extLst>
              <a:ext uri="{FF2B5EF4-FFF2-40B4-BE49-F238E27FC236}">
                <ns2:creationId id="{3E6307B6-F043-484D-BE56-62F996BE3A94}"/>
              </a:ext>
            </a:extLst>
          </p:cNvPr>
          <p:cNvSpPr>
            <a:spLocks noGrp="1"/>
          </p:cNvSpPr>
          <p:nvPr/>
        </p:nvSpPr>
        <p:spPr>
          <a:xfrm>
            <a:off x="762000" y="6200775"/>
            <a:ext cx="45720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211F1B"/>
                </a:solidFill>
                <a:latin typeface="Montserrat"/>
                <a:ea typeface="Source Han Sans CN"/>
                <a:cs typeface="Montserrat"/>
              </a:rPr>
              <a:t>虚构教学情境</a:t>
            </a:r>
            <a:endParaRPr lang="zh-CN" sz="975"/>
          </a:p>
        </p:txBody>
      </p:sp>
      <p:sp>
        <p:nvSpPr>
          <p:cNvPr id="12" name="v10-p30-new11">
            <a:extLst>
              <a:ext uri="{FF2B5EF4-FFF2-40B4-BE49-F238E27FC236}">
                <ns2:creationId id="{0940E8FB-E929-4D48-B7C4-1CF94D4AD1E4}"/>
              </a:ext>
            </a:extLst>
          </p:cNvPr>
          <p:cNvSpPr>
            <a:spLocks noGrp="1"/>
          </p:cNvSpPr>
          <p:nvPr/>
        </p:nvSpPr>
        <p:spPr>
          <a:xfrm>
            <a:off x="762000" y="6562725"/>
            <a:ext cx="84772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74716B"/>
                </a:solidFill>
                <a:latin typeface="Montserrat"/>
                <a:ea typeface="Source Han Sans CN"/>
                <a:cs typeface="Montserrat"/>
              </a:rPr>
              <a:t>Impromptu Speech Speechcraft by Sing</a:t>
            </a:r>
            <a:endParaRPr lang="zh-CN" sz="975"/>
          </a:p>
        </p:txBody>
      </p:sp>
      <p:sp>
        <p:nvSpPr>
          <p:cNvPr id="13" name="v10-p30-new12">
            <a:extLst>
              <a:ext uri="{FF2B5EF4-FFF2-40B4-BE49-F238E27FC236}">
                <ns2:creationId id="{6AC0D01B-2465-4CF9-81F7-BC84F6D11D5F}"/>
              </a:ext>
            </a:extLst>
          </p:cNvPr>
          <p:cNvSpPr>
            <a:spLocks noGrp="1"/>
          </p:cNvSpPr>
          <p:nvPr/>
        </p:nvSpPr>
        <p:spPr>
          <a:xfrm>
            <a:off x="11163300" y="6496050"/>
            <a:ext cx="457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74716B"/>
                </a:solidFill>
                <a:latin typeface="Montserrat"/>
                <a:ea typeface="Source Han Sans CN"/>
                <a:cs typeface="Montserrat"/>
              </a:rPr>
              <a:t>30</a:t>
            </a:r>
            <a:endParaRPr lang="zh-CN" sz="975"/>
          </a:p>
        </p:txBody>
      </p:sp>
    </p:spTree>
    <p:extLst>
      <p:ext uri="{BB962C8B-B14F-4D97-AF65-F5344CB8AC3E}">
        <ns3:creationId val="354450072"/>
      </p:ext>
    </p:extLst>
  </p:cSld>
  <p:clrMapOvr>
    <a:overrideClrMapping accent1="accent1" accent2="accent2" accent3="accent3" accent4="accent4" accent5="accent5" accent6="accent6" bg1="lt1" tx1="dk1" bg2="lt2" tx2="dk2" hlink="accent6" folHlink="accent6"/>
  </p:clrMapOvr>
</p:sld>
</file>

<file path=ppt/slides/slide31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090C12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8" name="">
            <a:extLst>
              <a:ext uri="{FF2B5EF4-FFF2-40B4-BE49-F238E27FC236}">
                <ns2:creationId id="{B5945EB3-6799-4A6A-86ED-B8DD75C839CB}"/>
              </a:ext>
            </a:extLst>
          </p:cNvPr>
          <p:cNvPicPr>
            <a:picLocks noChangeAspect="1"/>
          </p:cNvPicPr>
          <p:nvPr/>
        </p:nvPicPr>
        <p:blipFill>
          <a:blip r:embed="R1af06531000d4673"/>
          <a:srcRect l="0" t="7813" r="0" b="7813"/>
          <a:stretch>
            <a:fillRect l="0" t="0" r="0" b="0"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photo-legibility-overlay">
            <a:extLst>
              <a:ext uri="{FF2B5EF4-FFF2-40B4-BE49-F238E27FC236}">
                <ns2:creationId id="{9D513E09-3630-4D89-8775-02D6D3D8148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5070B">
              <a:alpha val="57000"/>
            </a:srgbClr>
          </a:solidFill>
          <a:ln w="0">
            <a:noFill/>
          </a:ln>
        </p:spPr>
      </p:sp>
      <p:sp>
        <p:nvSpPr>
          <p:cNvPr id="7" name="">
            <a:extLst>
              <a:ext uri="{FF2B5EF4-FFF2-40B4-BE49-F238E27FC236}">
                <ns2:creationId id="{C0ACA9D1-1B23-4129-B9B6-48BEDCE05486}"/>
              </a:ext>
            </a:extLst>
          </p:cNvPr>
          <p:cNvSpPr>
            <a:spLocks noGrp="1"/>
          </p:cNvSpPr>
          <p:nvPr/>
        </p:nvSpPr>
        <p:spPr>
          <a:xfrm>
            <a:off x="685800" y="514350"/>
            <a:ext cx="1619250" cy="342900"/>
          </a:xfrm>
          <a:prstGeom prst="roundRect">
            <a:avLst>
              <a:gd name="adj" fmla="val 22222"/>
            </a:avLst>
          </a:prstGeom>
          <a:noFill/>
          <a:ln w="0">
            <a:noFill/>
            <a:prstDash val="solid"/>
          </a:ln>
        </p:spPr>
      </p:sp>
      <p:sp>
        <p:nvSpPr>
          <p:cNvPr id="2" name="">
            <a:extLst>
              <a:ext uri="{FF2B5EF4-FFF2-40B4-BE49-F238E27FC236}">
                <ns2:creationId id="{AD42676C-46C3-4710-9A32-30B2D729CE6E}"/>
              </a:ext>
            </a:extLst>
          </p:cNvPr>
          <p:cNvSpPr>
            <a:spLocks noGrp="1"/>
          </p:cNvSpPr>
          <p:nvPr/>
        </p:nvSpPr>
        <p:spPr>
          <a:xfrm>
            <a:off x="819150" y="600075"/>
            <a:ext cx="5715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1725" b="0">
                <a:latin typeface="Montserrat"/>
                <a:ea typeface="Source Han Sans CN"/>
                <a:cs typeface="Montserrat"/>
              </a:defRPr>
            </a:pPr>
            <a:r>
              <a:rPr lang="zh-CN" sz="1725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听众处境先行</a:t>
            </a:r>
            <a:endParaRPr lang="zh-CN" sz="1725"/>
          </a:p>
        </p:txBody>
      </p:sp>
      <p:sp>
        <p:nvSpPr>
          <p:cNvPr id="3" name="">
            <a:extLst>
              <a:ext uri="{FF2B5EF4-FFF2-40B4-BE49-F238E27FC236}">
                <ns2:creationId id="{95597B2B-2A14-4F2B-85FF-893945477420}"/>
              </a:ext>
            </a:extLst>
          </p:cNvPr>
          <p:cNvSpPr>
            <a:spLocks noGrp="1"/>
          </p:cNvSpPr>
          <p:nvPr/>
        </p:nvSpPr>
        <p:spPr>
          <a:xfrm>
            <a:off x="1143000" y="1924050"/>
            <a:ext cx="57150" cy="1733550"/>
          </a:xfrm>
          <a:prstGeom prst="rect">
            <a:avLst/>
          </a:prstGeom>
          <a:noFill/>
          <a:ln w="0">
            <a:noFill/>
            <a:prstDash val="solid"/>
          </a:ln>
        </p:spPr>
      </p:sp>
      <p:sp>
        <p:nvSpPr>
          <p:cNvPr id="4" name="">
            <a:extLst>
              <a:ext uri="{FF2B5EF4-FFF2-40B4-BE49-F238E27FC236}">
                <ns2:creationId id="{35F29D56-A06E-478F-B7A4-9A24EF3233D2}"/>
              </a:ext>
            </a:extLst>
          </p:cNvPr>
          <p:cNvSpPr>
            <a:spLocks noGrp="1"/>
          </p:cNvSpPr>
          <p:nvPr/>
        </p:nvSpPr>
        <p:spPr>
          <a:xfrm>
            <a:off x="857250" y="2305050"/>
            <a:ext cx="10477500" cy="1981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 wrap="square">
            <a:noAutofit/>
          </a:bodyPr>
          <a:lstStyle/>
          <a:p>
            <a:pPr algn="ctr">
              <a:lnSpc>
                <a:spcPct val="112000"/>
              </a:lnSpc>
              <a:buNone/>
              <a:defRPr sz="3600" b="1">
                <a:latin typeface="Montserrat"/>
                <a:ea typeface="Source Han Serif CN"/>
                <a:cs typeface="Montserrat"/>
              </a:defRPr>
            </a:pPr>
            <a:r>
              <a:rPr lang="zh-CN" sz="3600" b="1" i="0" dirty="0">
                <a:solidFill>
                  <a:srgbClr val="FFFFFF"/>
                </a:solidFill>
                <a:latin typeface="Montserrat"/>
                <a:ea typeface="Source Han Serif CN"/>
                <a:cs typeface="Montserrat"/>
              </a:rPr>
              <a:t>假如你离目标只差半小时，</a:t>
            </a:r>
            <a:endParaRPr lang="zh-CN" sz="3600"/>
          </a:p>
          <a:p>
            <a:pPr algn="ctr">
              <a:lnSpc>
                <a:spcPct val="112000"/>
              </a:lnSpc>
              <a:buNone/>
              <a:defRPr sz="3600" b="1">
                <a:latin typeface="Montserrat"/>
                <a:ea typeface="Source Han Serif CN"/>
                <a:cs typeface="Montserrat"/>
              </a:defRPr>
            </a:pPr>
            <a:r>
              <a:rPr lang="zh-CN" sz="3600" b="1" i="0" dirty="0">
                <a:solidFill>
                  <a:srgbClr val="FFFFFF"/>
                </a:solidFill>
                <a:latin typeface="Montserrat"/>
                <a:ea typeface="Source Han Serif CN"/>
                <a:cs typeface="Montserrat"/>
              </a:rPr>
              <a:t>什么事情会让你决定停下？</a:t>
            </a:r>
            <a:endParaRPr lang="zh-CN" sz="3600"/>
          </a:p>
        </p:txBody>
      </p:sp>
      <p:sp>
        <p:nvSpPr>
          <p:cNvPr id="5" name="">
            <a:extLst>
              <a:ext uri="{FF2B5EF4-FFF2-40B4-BE49-F238E27FC236}">
                <ns2:creationId id="{D6B4EE24-91B9-4813-A46B-226DAEE95813}"/>
              </a:ext>
            </a:extLst>
          </p:cNvPr>
          <p:cNvSpPr>
            <a:spLocks noGrp="1"/>
          </p:cNvSpPr>
          <p:nvPr/>
        </p:nvSpPr>
        <p:spPr>
          <a:xfrm>
            <a:off x="2286000" y="4762500"/>
            <a:ext cx="7620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Autofit/>
          </a:bodyPr>
          <a:lstStyle>
            <a:defPPr algn="ctr">
              <a:defRPr sz="2025" b="1" i="0">
                <a:solidFill>
                  <a:srgbClr val="F9783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ctr">
              <a:lnSpc>
                <a:spcPct val="108000"/>
              </a:lnSpc>
              <a:buNone/>
              <a:defRPr sz="2025" b="1" i="0">
                <a:solidFill>
                  <a:srgbClr val="F978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 i="0">
                <a:solidFill>
                  <a:srgbClr val="F9783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>
              <a:ext uri="{FF2B5EF4-FFF2-40B4-BE49-F238E27FC236}">
                <ns2:creationId id="{8B4477C2-58F6-44CD-BDAB-0133A016E550}"/>
              </a:ext>
            </a:extLst>
          </p:cNvPr>
          <p:cNvSpPr>
            <a:spLocks noGrp="1"/>
          </p:cNvSpPr>
          <p:nvPr/>
        </p:nvSpPr>
        <p:spPr>
          <a:xfrm>
            <a:off x="11163300" y="6353175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r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CBC8C3"/>
                </a:solidFill>
                <a:latin typeface="Montserrat"/>
                <a:ea typeface="Source Han Sans CN"/>
                <a:cs typeface="Montserrat"/>
              </a:rPr>
              <a:t>31</a:t>
            </a:r>
            <a:endParaRPr lang="zh-CN" sz="975"/>
          </a:p>
        </p:txBody>
      </p:sp>
      <p:sp>
        <p:nvSpPr>
          <p:cNvPr id="10" name="">
            <a:extLst>
              <a:ext uri="{FF2B5EF4-FFF2-40B4-BE49-F238E27FC236}">
                <ns2:creationId id="{E4772650-7D4F-4219-A66F-9854BA6787DA}"/>
              </a:ext>
            </a:extLst>
          </p:cNvPr>
          <p:cNvSpPr>
            <a:spLocks noGrp="1"/>
          </p:cNvSpPr>
          <p:nvPr/>
        </p:nvSpPr>
        <p:spPr>
          <a:xfrm>
            <a:off x="819150" y="6048375"/>
            <a:ext cx="285750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CBC8C3"/>
                </a:solidFill>
                <a:latin typeface="Montserrat"/>
                <a:ea typeface="Source Han Sans CN"/>
                <a:cs typeface="Montserrat"/>
              </a:rPr>
              <a:t>虚构教学情境</a:t>
            </a:r>
            <a:endParaRPr lang="zh-CN" sz="975"/>
          </a:p>
        </p:txBody>
      </p:sp>
      <p:sp>
        <p:nvSpPr>
          <p:cNvPr id="11" name="v10-p31-new1">
            <a:extLst>
              <a:ext uri="{FF2B5EF4-FFF2-40B4-BE49-F238E27FC236}">
                <ns2:creationId id="{0E1AD246-5662-41C1-BD59-4212D824116B}"/>
              </a:ext>
            </a:extLst>
          </p:cNvPr>
          <p:cNvSpPr>
            <a:spLocks noGrp="1"/>
          </p:cNvSpPr>
          <p:nvPr/>
        </p:nvSpPr>
        <p:spPr>
          <a:xfrm>
            <a:off x="762000" y="6562725"/>
            <a:ext cx="84772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B0B5BE"/>
                </a:solidFill>
                <a:latin typeface="Montserrat"/>
                <a:ea typeface="Source Han Sans CN"/>
                <a:cs typeface="Montserrat"/>
              </a:rPr>
              <a:t>Impromptu Speech Speechcraft by Sing</a:t>
            </a:r>
            <a:endParaRPr lang="zh-CN" sz="975"/>
          </a:p>
        </p:txBody>
      </p:sp>
    </p:spTree>
    <p:extLst>
      <p:ext uri="{BB962C8B-B14F-4D97-AF65-F5344CB8AC3E}">
        <ns4:creationId val="540503296"/>
      </p:ext>
    </p:extLst>
  </p:cSld>
  <p:clrMapOvr>
    <a:overrideClrMapping accent1="accent1" accent2="accent2" accent3="accent3" accent4="accent4" accent5="accent5" accent6="accent6" bg1="lt1" tx1="dk1" bg2="lt2" tx2="dk2" hlink="hlink" folHlink="folHlink"/>
  </p:clrMapOvr>
</p:sld>
</file>

<file path=ppt/slides/slide32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bg>
      <p:bgPr>
        <a:solidFill>
          <a:srgbClr val="F5EFE5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2" name="v10-p32-new1">
            <a:extLst>
              <a:ext uri="{FF2B5EF4-FFF2-40B4-BE49-F238E27FC236}">
                <ns2:creationId id="{C9EE39B2-5D56-4201-938D-05DA7B4B8349}"/>
              </a:ext>
            </a:extLst>
          </p:cNvPr>
          <p:cNvSpPr>
            <a:spLocks noGrp="1"/>
          </p:cNvSpPr>
          <p:nvPr/>
        </p:nvSpPr>
        <p:spPr>
          <a:xfrm>
            <a:off x="762000" y="419100"/>
            <a:ext cx="102870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050" b="0">
                <a:latin typeface="Montserrat"/>
                <a:ea typeface="Source Han Sans CN"/>
                <a:cs typeface="Montserrat"/>
              </a:defRPr>
            </a:pPr>
            <a:r>
              <a:rPr lang="zh-CN" sz="1050" b="0" i="0" dirty="0">
                <a:solidFill>
                  <a:srgbClr val="F9783D"/>
                </a:solidFill>
                <a:latin typeface="Montserrat"/>
                <a:ea typeface="Source Han Sans CN"/>
                <a:cs typeface="Montserrat"/>
              </a:rPr>
              <a:t>同一情境，不同入口</a:t>
            </a:r>
            <a:endParaRPr lang="zh-CN" sz="1050"/>
          </a:p>
        </p:txBody>
      </p:sp>
      <p:sp>
        <p:nvSpPr>
          <p:cNvPr id="3" name="v10-p32-new2">
            <a:extLst>
              <a:ext uri="{FF2B5EF4-FFF2-40B4-BE49-F238E27FC236}">
                <ns2:creationId id="{5FF94DD6-1EF1-41B6-8B1F-22AE5F9881BB}"/>
              </a:ext>
            </a:extLst>
          </p:cNvPr>
          <p:cNvSpPr>
            <a:spLocks noGrp="1"/>
          </p:cNvSpPr>
          <p:nvPr/>
        </p:nvSpPr>
        <p:spPr>
          <a:xfrm>
            <a:off x="762000" y="781050"/>
            <a:ext cx="106680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150" b="1">
                <a:latin typeface="Montserrat"/>
                <a:ea typeface="Source Han Serif CN"/>
                <a:cs typeface="Montserrat"/>
              </a:defRPr>
            </a:pPr>
            <a:r>
              <a:rPr lang="zh-CN" sz="3150" b="1" i="0" dirty="0">
                <a:solidFill>
                  <a:srgbClr val="211F1B"/>
                </a:solidFill>
                <a:latin typeface="Montserrat"/>
                <a:ea typeface="Source Han Serif CN"/>
                <a:cs typeface="Montserrat"/>
              </a:rPr>
              <a:t>听众处境先行：怎样展开</a:t>
            </a:r>
            <a:endParaRPr lang="zh-CN" sz="3150"/>
          </a:p>
        </p:txBody>
      </p:sp>
      <p:sp>
        <p:nvSpPr>
          <p:cNvPr id="4" name="v10-p32-new3">
            <a:extLst>
              <a:ext uri="{FF2B5EF4-FFF2-40B4-BE49-F238E27FC236}">
                <ns2:creationId id="{53982F79-5B0E-4F11-B610-D48C28B6AE17}"/>
              </a:ext>
            </a:extLst>
          </p:cNvPr>
          <p:cNvSpPr>
            <a:spLocks noGrp="1"/>
          </p:cNvSpPr>
          <p:nvPr/>
        </p:nvSpPr>
        <p:spPr>
          <a:xfrm>
            <a:off x="857250" y="2057400"/>
            <a:ext cx="2428875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100" b="1">
                <a:latin typeface="Montserrat"/>
                <a:ea typeface="Source Han Serif CN"/>
                <a:cs typeface="Montserrat"/>
              </a:defRPr>
            </a:pPr>
            <a:r>
              <a:rPr lang="zh-CN" sz="2100" b="1" i="0" dirty="0">
                <a:solidFill>
                  <a:srgbClr val="F9783D"/>
                </a:solidFill>
                <a:latin typeface="Montserrat"/>
                <a:ea typeface="Source Han Serif CN"/>
                <a:cs typeface="Montserrat"/>
              </a:rPr>
              <a:t>邀请听众选择</a:t>
            </a:r>
            <a:endParaRPr lang="zh-CN" sz="2100"/>
          </a:p>
        </p:txBody>
      </p:sp>
      <p:sp>
        <p:nvSpPr>
          <p:cNvPr id="5" name="v10-p32-new4">
            <a:extLst>
              <a:ext uri="{FF2B5EF4-FFF2-40B4-BE49-F238E27FC236}">
                <ns2:creationId id="{AFF0CD2A-FE92-4304-B668-54322873B13D}"/>
              </a:ext>
            </a:extLst>
          </p:cNvPr>
          <p:cNvSpPr>
            <a:spLocks noGrp="1"/>
          </p:cNvSpPr>
          <p:nvPr/>
        </p:nvSpPr>
        <p:spPr>
          <a:xfrm>
            <a:off x="3524250" y="2038350"/>
            <a:ext cx="7715250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250" b="0">
                <a:latin typeface="Montserrat"/>
                <a:ea typeface="Source Han Sans CN"/>
                <a:cs typeface="Montserrat"/>
              </a:defRPr>
            </a:pPr>
            <a:r>
              <a:rPr lang="zh-CN" sz="2250" b="0" i="0" dirty="0">
                <a:solidFill>
                  <a:srgbClr val="211F1B"/>
                </a:solidFill>
                <a:latin typeface="Montserrat"/>
                <a:ea typeface="Source Han Sans CN"/>
                <a:cs typeface="Montserrat"/>
              </a:rPr>
              <a:t>假如你离目标只差半小时，</a:t>
            </a:r>
            <a:endParaRPr lang="zh-CN" sz="2250"/>
          </a:p>
          <a:p>
            <a:pPr algn="l">
              <a:lnSpc>
                <a:spcPct val="112000"/>
              </a:lnSpc>
              <a:buNone/>
              <a:defRPr sz="2250" b="0">
                <a:latin typeface="Montserrat"/>
                <a:ea typeface="Source Han Sans CN"/>
                <a:cs typeface="Montserrat"/>
              </a:defRPr>
            </a:pPr>
            <a:r>
              <a:rPr lang="zh-CN" sz="2250" b="0" i="0" dirty="0">
                <a:solidFill>
                  <a:srgbClr val="211F1B"/>
                </a:solidFill>
                <a:latin typeface="Montserrat"/>
                <a:ea typeface="Source Han Sans CN"/>
                <a:cs typeface="Montserrat"/>
              </a:rPr>
              <a:t>什么事情会让你决定停下？</a:t>
            </a:r>
            <a:endParaRPr lang="zh-CN" sz="2250"/>
          </a:p>
        </p:txBody>
      </p:sp>
      <p:sp>
        <p:nvSpPr>
          <p:cNvPr id="6" name="v10-p32-new5">
            <a:extLst>
              <a:ext uri="{FF2B5EF4-FFF2-40B4-BE49-F238E27FC236}">
                <ns2:creationId id="{2B714192-84FF-411B-BB37-FB2AC04751FC}"/>
              </a:ext>
            </a:extLst>
          </p:cNvPr>
          <p:cNvSpPr>
            <a:spLocks noGrp="1"/>
          </p:cNvSpPr>
          <p:nvPr/>
        </p:nvSpPr>
        <p:spPr>
          <a:xfrm>
            <a:off x="857250" y="3314700"/>
            <a:ext cx="2428875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100" b="1">
                <a:latin typeface="Montserrat"/>
                <a:ea typeface="Source Han Serif CN"/>
                <a:cs typeface="Montserrat"/>
              </a:defRPr>
            </a:pPr>
            <a:r>
              <a:rPr lang="zh-CN" sz="2100" b="1" i="0" dirty="0">
                <a:solidFill>
                  <a:srgbClr val="F9783D"/>
                </a:solidFill>
                <a:latin typeface="Montserrat"/>
                <a:ea typeface="Source Han Serif CN"/>
                <a:cs typeface="Montserrat"/>
              </a:rPr>
              <a:t>讲出经历</a:t>
            </a:r>
            <a:endParaRPr lang="zh-CN" sz="2100"/>
          </a:p>
        </p:txBody>
      </p:sp>
      <p:sp>
        <p:nvSpPr>
          <p:cNvPr id="7" name="v10-p32-new6">
            <a:extLst>
              <a:ext uri="{FF2B5EF4-FFF2-40B4-BE49-F238E27FC236}">
                <ns2:creationId id="{38708315-0A40-45CA-8C4F-2E8DEEC4C78B}"/>
              </a:ext>
            </a:extLst>
          </p:cNvPr>
          <p:cNvSpPr>
            <a:spLocks noGrp="1"/>
          </p:cNvSpPr>
          <p:nvPr/>
        </p:nvSpPr>
        <p:spPr>
          <a:xfrm>
            <a:off x="3524250" y="3295650"/>
            <a:ext cx="7715250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250" b="0">
                <a:latin typeface="Montserrat"/>
                <a:ea typeface="Source Han Sans CN"/>
                <a:cs typeface="Montserrat"/>
              </a:defRPr>
            </a:pPr>
            <a:r>
              <a:rPr lang="zh-CN" sz="2250" b="0" i="0" dirty="0">
                <a:solidFill>
                  <a:srgbClr val="211F1B"/>
                </a:solidFill>
                <a:latin typeface="Montserrat"/>
                <a:ea typeface="Source Han Sans CN"/>
                <a:cs typeface="Montserrat"/>
              </a:rPr>
              <a:t>天气突然变坏，一位队友开始发抖。</a:t>
            </a:r>
            <a:endParaRPr lang="zh-CN" sz="2250"/>
          </a:p>
          <a:p>
            <a:pPr algn="l">
              <a:lnSpc>
                <a:spcPct val="112000"/>
              </a:lnSpc>
              <a:buNone/>
              <a:defRPr sz="2250" b="0">
                <a:latin typeface="Montserrat"/>
                <a:ea typeface="Source Han Sans CN"/>
                <a:cs typeface="Montserrat"/>
              </a:defRPr>
            </a:pPr>
            <a:r>
              <a:rPr lang="zh-CN" sz="2250" b="0" i="0" dirty="0">
                <a:solidFill>
                  <a:srgbClr val="211F1B"/>
                </a:solidFill>
                <a:latin typeface="Montserrat"/>
                <a:ea typeface="Source Han Sans CN"/>
                <a:cs typeface="Montserrat"/>
              </a:rPr>
              <a:t>我还想继续，毕竟已经走到这里了。</a:t>
            </a:r>
            <a:endParaRPr lang="zh-CN" sz="2250"/>
          </a:p>
          <a:p>
            <a:pPr algn="l">
              <a:lnSpc>
                <a:spcPct val="112000"/>
              </a:lnSpc>
              <a:buNone/>
              <a:defRPr sz="2250" b="0">
                <a:latin typeface="Montserrat"/>
                <a:ea typeface="Source Han Sans CN"/>
                <a:cs typeface="Montserrat"/>
              </a:defRPr>
            </a:pPr>
            <a:r>
              <a:rPr lang="zh-CN" sz="2250" b="0" i="0" dirty="0">
                <a:solidFill>
                  <a:srgbClr val="211F1B"/>
                </a:solidFill>
                <a:latin typeface="Montserrat"/>
                <a:ea typeface="Source Han Sans CN"/>
                <a:cs typeface="Montserrat"/>
              </a:rPr>
              <a:t>……我们决定下山。</a:t>
            </a:r>
            <a:endParaRPr lang="zh-CN" sz="2250"/>
          </a:p>
        </p:txBody>
      </p:sp>
      <p:sp>
        <p:nvSpPr>
          <p:cNvPr id="8" name="v10-p32-new7">
            <a:extLst>
              <a:ext uri="{FF2B5EF4-FFF2-40B4-BE49-F238E27FC236}">
                <ns2:creationId id="{FD437718-09F5-425C-8B76-5E23DEDDF32F}"/>
              </a:ext>
            </a:extLst>
          </p:cNvPr>
          <p:cNvSpPr>
            <a:spLocks noGrp="1"/>
          </p:cNvSpPr>
          <p:nvPr/>
        </p:nvSpPr>
        <p:spPr>
          <a:xfrm>
            <a:off x="857250" y="4648200"/>
            <a:ext cx="2428875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100" b="1">
                <a:latin typeface="Montserrat"/>
                <a:ea typeface="Source Han Serif CN"/>
                <a:cs typeface="Montserrat"/>
              </a:defRPr>
            </a:pPr>
            <a:r>
              <a:rPr lang="zh-CN" sz="2100" b="1" i="0" dirty="0">
                <a:solidFill>
                  <a:srgbClr val="F9783D"/>
                </a:solidFill>
                <a:latin typeface="Montserrat"/>
                <a:ea typeface="Source Han Serif CN"/>
                <a:cs typeface="Montserrat"/>
              </a:rPr>
              <a:t>回应开头的问题</a:t>
            </a:r>
            <a:endParaRPr lang="zh-CN" sz="2100"/>
          </a:p>
        </p:txBody>
      </p:sp>
      <p:sp>
        <p:nvSpPr>
          <p:cNvPr id="9" name="v10-p32-new8">
            <a:extLst>
              <a:ext uri="{FF2B5EF4-FFF2-40B4-BE49-F238E27FC236}">
                <ns2:creationId id="{91B25595-70DD-417B-8B8A-E446BAAE16D3}"/>
              </a:ext>
            </a:extLst>
          </p:cNvPr>
          <p:cNvSpPr>
            <a:spLocks noGrp="1"/>
          </p:cNvSpPr>
          <p:nvPr/>
        </p:nvSpPr>
        <p:spPr>
          <a:xfrm>
            <a:off x="3524250" y="4629150"/>
            <a:ext cx="7715250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250" b="0">
                <a:latin typeface="Montserrat"/>
                <a:ea typeface="Source Han Sans CN"/>
                <a:cs typeface="Montserrat"/>
              </a:defRPr>
            </a:pPr>
            <a:r>
              <a:rPr lang="zh-CN" sz="2250" b="0" i="0" dirty="0">
                <a:solidFill>
                  <a:srgbClr val="211F1B"/>
                </a:solidFill>
                <a:latin typeface="Montserrat"/>
                <a:ea typeface="Source Han Sans CN"/>
                <a:cs typeface="Montserrat"/>
              </a:rPr>
              <a:t>如果继续前进的代价，</a:t>
            </a:r>
            <a:endParaRPr lang="zh-CN" sz="2250"/>
          </a:p>
          <a:p>
            <a:pPr algn="l">
              <a:lnSpc>
                <a:spcPct val="112000"/>
              </a:lnSpc>
              <a:buNone/>
              <a:defRPr sz="2250" b="0">
                <a:latin typeface="Montserrat"/>
                <a:ea typeface="Source Han Sans CN"/>
                <a:cs typeface="Montserrat"/>
              </a:defRPr>
            </a:pPr>
            <a:r>
              <a:rPr lang="zh-CN" sz="2250" b="0" i="0" dirty="0">
                <a:solidFill>
                  <a:srgbClr val="211F1B"/>
                </a:solidFill>
                <a:latin typeface="Montserrat"/>
                <a:ea typeface="Source Han Sans CN"/>
                <a:cs typeface="Montserrat"/>
              </a:rPr>
              <a:t>是让同行者承担不必要的风险，我会停下。</a:t>
            </a:r>
            <a:endParaRPr lang="zh-CN" sz="2250"/>
          </a:p>
        </p:txBody>
      </p:sp>
      <p:sp>
        <p:nvSpPr>
          <p:cNvPr id="10" name="v10-p32-new9">
            <a:extLst>
              <a:ext uri="{FF2B5EF4-FFF2-40B4-BE49-F238E27FC236}">
                <ns2:creationId id="{23BF3936-22C9-418D-9F89-E7E1C5AEB3CC}"/>
              </a:ext>
            </a:extLst>
          </p:cNvPr>
          <p:cNvSpPr>
            <a:spLocks noGrp="1"/>
          </p:cNvSpPr>
          <p:nvPr/>
        </p:nvSpPr>
        <p:spPr>
          <a:xfrm>
            <a:off x="1619250" y="5905500"/>
            <a:ext cx="9048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buNone/>
              <a:defRPr sz="1725" b="0">
                <a:latin typeface="Montserrat"/>
                <a:ea typeface="Source Han Sans CN"/>
                <a:cs typeface="Montserrat"/>
              </a:defRPr>
            </a:pPr>
            <a:r>
              <a:rPr lang="zh-CN" sz="1725" b="0" i="0" dirty="0">
                <a:solidFill>
                  <a:srgbClr val="211F1B"/>
                </a:solidFill>
                <a:latin typeface="Montserrat"/>
                <a:ea typeface="Source Han Sans CN"/>
                <a:cs typeface="Montserrat"/>
              </a:rPr>
              <a:t>后文回应开头，听众才能跟上你。</a:t>
            </a:r>
            <a:endParaRPr lang="zh-CN" sz="1725"/>
          </a:p>
        </p:txBody>
      </p:sp>
      <p:sp>
        <p:nvSpPr>
          <p:cNvPr id="11" name="v10-p32-new10">
            <a:extLst>
              <a:ext uri="{FF2B5EF4-FFF2-40B4-BE49-F238E27FC236}">
                <ns2:creationId id="{3D887E1D-2551-438E-8CCF-1B039D1DB60D}"/>
              </a:ext>
            </a:extLst>
          </p:cNvPr>
          <p:cNvSpPr>
            <a:spLocks noGrp="1"/>
          </p:cNvSpPr>
          <p:nvPr/>
        </p:nvSpPr>
        <p:spPr>
          <a:xfrm>
            <a:off x="762000" y="6200775"/>
            <a:ext cx="45720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211F1B"/>
                </a:solidFill>
                <a:latin typeface="Montserrat"/>
                <a:ea typeface="Source Han Sans CN"/>
                <a:cs typeface="Montserrat"/>
              </a:rPr>
              <a:t>虚构教学情境</a:t>
            </a:r>
            <a:endParaRPr lang="zh-CN" sz="975"/>
          </a:p>
        </p:txBody>
      </p:sp>
      <p:sp>
        <p:nvSpPr>
          <p:cNvPr id="12" name="v10-p32-new11">
            <a:extLst>
              <a:ext uri="{FF2B5EF4-FFF2-40B4-BE49-F238E27FC236}">
                <ns2:creationId id="{E3C8D812-E542-43DE-86AB-0A0154A699A0}"/>
              </a:ext>
            </a:extLst>
          </p:cNvPr>
          <p:cNvSpPr>
            <a:spLocks noGrp="1"/>
          </p:cNvSpPr>
          <p:nvPr/>
        </p:nvSpPr>
        <p:spPr>
          <a:xfrm>
            <a:off x="762000" y="6562725"/>
            <a:ext cx="84772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74716B"/>
                </a:solidFill>
                <a:latin typeface="Montserrat"/>
                <a:ea typeface="Source Han Sans CN"/>
                <a:cs typeface="Montserrat"/>
              </a:rPr>
              <a:t>Impromptu Speech Speechcraft by Sing</a:t>
            </a:r>
            <a:endParaRPr lang="zh-CN" sz="975"/>
          </a:p>
        </p:txBody>
      </p:sp>
      <p:sp>
        <p:nvSpPr>
          <p:cNvPr id="13" name="v10-p32-new12">
            <a:extLst>
              <a:ext uri="{FF2B5EF4-FFF2-40B4-BE49-F238E27FC236}">
                <ns2:creationId id="{33A32123-9E00-48A7-8307-18EFA40FF8D9}"/>
              </a:ext>
            </a:extLst>
          </p:cNvPr>
          <p:cNvSpPr>
            <a:spLocks noGrp="1"/>
          </p:cNvSpPr>
          <p:nvPr/>
        </p:nvSpPr>
        <p:spPr>
          <a:xfrm>
            <a:off x="11163300" y="6496050"/>
            <a:ext cx="457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74716B"/>
                </a:solidFill>
                <a:latin typeface="Montserrat"/>
                <a:ea typeface="Source Han Sans CN"/>
                <a:cs typeface="Montserrat"/>
              </a:rPr>
              <a:t>32</a:t>
            </a:r>
            <a:endParaRPr lang="zh-CN" sz="975"/>
          </a:p>
        </p:txBody>
      </p:sp>
    </p:spTree>
    <p:extLst>
      <p:ext uri="{BB962C8B-B14F-4D97-AF65-F5344CB8AC3E}">
        <ns3:creationId val="1220757755"/>
      </p:ext>
    </p:extLst>
  </p:cSld>
  <p:clrMapOvr>
    <a:overrideClrMapping accent1="accent1" accent2="accent2" accent3="accent3" accent4="accent4" accent5="accent5" accent6="accent6" bg1="lt1" tx1="dk1" bg2="lt2" tx2="dk2" hlink="accent6" folHlink="accent6"/>
  </p:clrMapOvr>
</p:sld>
</file>

<file path=ppt/slides/slide33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090C12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8" name="">
            <a:extLst>
              <a:ext uri="{FF2B5EF4-FFF2-40B4-BE49-F238E27FC236}">
                <ns2:creationId id="{3C1278E2-5A5A-49BC-B22D-0F32C07C7B7A}"/>
              </a:ext>
            </a:extLst>
          </p:cNvPr>
          <p:cNvPicPr>
            <a:picLocks noChangeAspect="1"/>
          </p:cNvPicPr>
          <p:nvPr/>
        </p:nvPicPr>
        <p:blipFill>
          <a:blip r:embed="Rba6421e54c8c479b"/>
          <a:srcRect l="0" t="12500" r="0" b="12500"/>
          <a:stretch>
            <a:fillRect l="0" t="0" r="0" b="0"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photo-legibility-overlay">
            <a:extLst>
              <a:ext uri="{FF2B5EF4-FFF2-40B4-BE49-F238E27FC236}">
                <ns2:creationId id="{D413CC9D-32FD-45DE-828F-406F40A6F5C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5070B">
              <a:alpha val="50000"/>
            </a:srgbClr>
          </a:solidFill>
          <a:ln w="0">
            <a:noFill/>
          </a:ln>
        </p:spPr>
      </p:sp>
      <p:sp>
        <p:nvSpPr>
          <p:cNvPr id="7" name="">
            <a:extLst>
              <a:ext uri="{FF2B5EF4-FFF2-40B4-BE49-F238E27FC236}">
                <ns2:creationId id="{9BC025E2-FAA5-4D05-8A2B-34A6DB4EE251}"/>
              </a:ext>
            </a:extLst>
          </p:cNvPr>
          <p:cNvSpPr>
            <a:spLocks noGrp="1"/>
          </p:cNvSpPr>
          <p:nvPr/>
        </p:nvSpPr>
        <p:spPr>
          <a:xfrm>
            <a:off x="685800" y="514350"/>
            <a:ext cx="1619250" cy="342900"/>
          </a:xfrm>
          <a:prstGeom prst="roundRect">
            <a:avLst>
              <a:gd name="adj" fmla="val 22222"/>
            </a:avLst>
          </a:prstGeom>
          <a:noFill/>
          <a:ln w="0">
            <a:noFill/>
            <a:prstDash val="solid"/>
          </a:ln>
        </p:spPr>
      </p:sp>
      <p:sp>
        <p:nvSpPr>
          <p:cNvPr id="2" name="">
            <a:extLst>
              <a:ext uri="{FF2B5EF4-FFF2-40B4-BE49-F238E27FC236}">
                <ns2:creationId id="{9ECCF803-6BE2-4CD9-98FE-B7C7BF9CC640}"/>
              </a:ext>
            </a:extLst>
          </p:cNvPr>
          <p:cNvSpPr>
            <a:spLocks noGrp="1"/>
          </p:cNvSpPr>
          <p:nvPr/>
        </p:nvSpPr>
        <p:spPr>
          <a:xfrm>
            <a:off x="819150" y="600075"/>
            <a:ext cx="5715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1725" b="0">
                <a:latin typeface="Montserrat"/>
                <a:ea typeface="Source Han Sans CN"/>
                <a:cs typeface="Montserrat"/>
              </a:defRPr>
            </a:pPr>
            <a:r>
              <a:rPr lang="zh-CN" sz="1725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故事反差先行</a:t>
            </a:r>
            <a:endParaRPr lang="zh-CN" sz="1725"/>
          </a:p>
        </p:txBody>
      </p:sp>
      <p:sp>
        <p:nvSpPr>
          <p:cNvPr id="3" name="">
            <a:extLst>
              <a:ext uri="{FF2B5EF4-FFF2-40B4-BE49-F238E27FC236}">
                <ns2:creationId id="{51BE549E-9200-40E3-AA54-84214D937619}"/>
              </a:ext>
            </a:extLst>
          </p:cNvPr>
          <p:cNvSpPr>
            <a:spLocks noGrp="1"/>
          </p:cNvSpPr>
          <p:nvPr/>
        </p:nvSpPr>
        <p:spPr>
          <a:xfrm>
            <a:off x="1143000" y="1924050"/>
            <a:ext cx="57150" cy="1733550"/>
          </a:xfrm>
          <a:prstGeom prst="rect">
            <a:avLst/>
          </a:prstGeom>
          <a:noFill/>
          <a:ln w="0">
            <a:noFill/>
            <a:prstDash val="solid"/>
          </a:ln>
        </p:spPr>
      </p:sp>
      <p:sp>
        <p:nvSpPr>
          <p:cNvPr id="4" name="">
            <a:extLst>
              <a:ext uri="{FF2B5EF4-FFF2-40B4-BE49-F238E27FC236}">
                <ns2:creationId id="{677FA808-61E1-4364-B724-A76D4ADC8E35}"/>
              </a:ext>
            </a:extLst>
          </p:cNvPr>
          <p:cNvSpPr>
            <a:spLocks noGrp="1"/>
          </p:cNvSpPr>
          <p:nvPr/>
        </p:nvSpPr>
        <p:spPr>
          <a:xfrm>
            <a:off x="952500" y="2324100"/>
            <a:ext cx="6191250" cy="1981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 wrap="square">
            <a:noAutofit/>
          </a:bodyPr>
          <a:lstStyle/>
          <a:p>
            <a:pPr algn="l">
              <a:lnSpc>
                <a:spcPct val="112000"/>
              </a:lnSpc>
              <a:buNone/>
              <a:defRPr sz="3450" b="1">
                <a:latin typeface="Montserrat"/>
                <a:ea typeface="Source Han Serif CN"/>
                <a:cs typeface="Montserrat"/>
              </a:defRPr>
            </a:pPr>
            <a:r>
              <a:rPr lang="zh-CN" sz="3450" b="1" i="0" dirty="0">
                <a:solidFill>
                  <a:srgbClr val="FFFFFF"/>
                </a:solidFill>
                <a:latin typeface="Montserrat"/>
                <a:ea typeface="Source Han Serif CN"/>
                <a:cs typeface="Montserrat"/>
              </a:rPr>
              <a:t>离山顶只剩半小时，</a:t>
            </a:r>
            <a:endParaRPr lang="zh-CN" sz="3450"/>
          </a:p>
          <a:p>
            <a:pPr algn="l">
              <a:lnSpc>
                <a:spcPct val="112000"/>
              </a:lnSpc>
              <a:buNone/>
              <a:defRPr sz="3450" b="1">
                <a:latin typeface="Montserrat"/>
                <a:ea typeface="Source Han Serif CN"/>
                <a:cs typeface="Montserrat"/>
              </a:defRPr>
            </a:pPr>
            <a:r>
              <a:rPr lang="zh-CN" sz="3450" b="1" i="0" dirty="0">
                <a:solidFill>
                  <a:srgbClr val="FFFFFF"/>
                </a:solidFill>
                <a:latin typeface="Montserrat"/>
                <a:ea typeface="Source Han Serif CN"/>
                <a:cs typeface="Montserrat"/>
              </a:rPr>
              <a:t>我们却决定下山。</a:t>
            </a:r>
            <a:endParaRPr lang="zh-CN" sz="3450"/>
          </a:p>
        </p:txBody>
      </p:sp>
      <p:sp>
        <p:nvSpPr>
          <p:cNvPr id="5" name="">
            <a:extLst>
              <a:ext uri="{FF2B5EF4-FFF2-40B4-BE49-F238E27FC236}">
                <ns2:creationId id="{5550FBE1-375D-44B3-B90D-DD3A9D75B480}"/>
              </a:ext>
            </a:extLst>
          </p:cNvPr>
          <p:cNvSpPr>
            <a:spLocks noGrp="1"/>
          </p:cNvSpPr>
          <p:nvPr/>
        </p:nvSpPr>
        <p:spPr>
          <a:xfrm>
            <a:off x="2286000" y="4762500"/>
            <a:ext cx="7620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Autofit/>
          </a:bodyPr>
          <a:lstStyle>
            <a:defPPr algn="ctr">
              <a:defRPr sz="2025" b="1" i="0">
                <a:solidFill>
                  <a:srgbClr val="6D8FB6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ctr">
              <a:lnSpc>
                <a:spcPct val="108000"/>
              </a:lnSpc>
              <a:buNone/>
              <a:defRPr sz="2025" b="1" i="0">
                <a:solidFill>
                  <a:srgbClr val="6D8FB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 i="0">
                <a:solidFill>
                  <a:srgbClr val="6D8FB6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>
              <a:ext uri="{FF2B5EF4-FFF2-40B4-BE49-F238E27FC236}">
                <ns2:creationId id="{0E3AEB0A-EE34-473B-ACA3-CCCC4DC230EC}"/>
              </a:ext>
            </a:extLst>
          </p:cNvPr>
          <p:cNvSpPr>
            <a:spLocks noGrp="1"/>
          </p:cNvSpPr>
          <p:nvPr/>
        </p:nvSpPr>
        <p:spPr>
          <a:xfrm>
            <a:off x="11163300" y="6353175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r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CBC8C3"/>
                </a:solidFill>
                <a:latin typeface="Montserrat"/>
                <a:ea typeface="Source Han Sans CN"/>
                <a:cs typeface="Montserrat"/>
              </a:rPr>
              <a:t>33</a:t>
            </a:r>
            <a:endParaRPr lang="zh-CN" sz="975"/>
          </a:p>
        </p:txBody>
      </p:sp>
      <p:sp>
        <p:nvSpPr>
          <p:cNvPr id="10" name="">
            <a:extLst>
              <a:ext uri="{FF2B5EF4-FFF2-40B4-BE49-F238E27FC236}">
                <ns2:creationId id="{74812A32-2CFD-4B09-A2BB-044CEDB8A24F}"/>
              </a:ext>
            </a:extLst>
          </p:cNvPr>
          <p:cNvSpPr>
            <a:spLocks noGrp="1"/>
          </p:cNvSpPr>
          <p:nvPr/>
        </p:nvSpPr>
        <p:spPr>
          <a:xfrm>
            <a:off x="819150" y="6048375"/>
            <a:ext cx="285750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wrap="square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CBC8C3"/>
                </a:solidFill>
                <a:latin typeface="Montserrat"/>
                <a:ea typeface="Source Han Sans CN"/>
                <a:cs typeface="Montserrat"/>
              </a:rPr>
              <a:t>虚构教学情境</a:t>
            </a:r>
            <a:endParaRPr lang="zh-CN" sz="975"/>
          </a:p>
        </p:txBody>
      </p:sp>
      <p:sp>
        <p:nvSpPr>
          <p:cNvPr id="11" name="v10-p33-new1">
            <a:extLst>
              <a:ext uri="{FF2B5EF4-FFF2-40B4-BE49-F238E27FC236}">
                <ns2:creationId id="{79C5F339-848F-449B-BE86-A341BCBCC884}"/>
              </a:ext>
            </a:extLst>
          </p:cNvPr>
          <p:cNvSpPr>
            <a:spLocks noGrp="1"/>
          </p:cNvSpPr>
          <p:nvPr/>
        </p:nvSpPr>
        <p:spPr>
          <a:xfrm>
            <a:off x="762000" y="6562725"/>
            <a:ext cx="84772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B0B5BE"/>
                </a:solidFill>
                <a:latin typeface="Montserrat"/>
                <a:ea typeface="Source Han Sans CN"/>
                <a:cs typeface="Montserrat"/>
              </a:rPr>
              <a:t>Impromptu Speech Speechcraft by Sing</a:t>
            </a:r>
            <a:endParaRPr lang="zh-CN" sz="975"/>
          </a:p>
        </p:txBody>
      </p:sp>
    </p:spTree>
    <p:extLst>
      <p:ext uri="{BB962C8B-B14F-4D97-AF65-F5344CB8AC3E}">
        <ns4:creationId val="576446101"/>
      </p:ext>
    </p:extLst>
  </p:cSld>
  <p:clrMapOvr>
    <a:overrideClrMapping accent1="accent1" accent2="accent2" accent3="accent3" accent4="accent4" accent5="accent5" accent6="accent6" bg1="lt1" tx1="dk1" bg2="lt2" tx2="dk2" hlink="hlink" folHlink="folHlink"/>
  </p:clrMapOvr>
</p:sld>
</file>

<file path=ppt/slides/slide34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bg>
      <p:bgPr>
        <a:solidFill>
          <a:srgbClr val="F5EFE5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2" name="v10-p34-new1">
            <a:extLst>
              <a:ext uri="{FF2B5EF4-FFF2-40B4-BE49-F238E27FC236}">
                <ns2:creationId id="{2512A668-2363-413B-AFC9-513EF9232799}"/>
              </a:ext>
            </a:extLst>
          </p:cNvPr>
          <p:cNvSpPr>
            <a:spLocks noGrp="1"/>
          </p:cNvSpPr>
          <p:nvPr/>
        </p:nvSpPr>
        <p:spPr>
          <a:xfrm>
            <a:off x="762000" y="419100"/>
            <a:ext cx="102870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050" b="0">
                <a:latin typeface="Montserrat"/>
                <a:ea typeface="Source Han Sans CN"/>
                <a:cs typeface="Montserrat"/>
              </a:defRPr>
            </a:pPr>
            <a:r>
              <a:rPr lang="zh-CN" sz="1050" b="0" i="0" dirty="0">
                <a:solidFill>
                  <a:srgbClr val="F9783D"/>
                </a:solidFill>
                <a:latin typeface="Montserrat"/>
                <a:ea typeface="Source Han Sans CN"/>
                <a:cs typeface="Montserrat"/>
              </a:rPr>
              <a:t>同一情境，不同入口</a:t>
            </a:r>
            <a:endParaRPr lang="zh-CN" sz="1050"/>
          </a:p>
        </p:txBody>
      </p:sp>
      <p:sp>
        <p:nvSpPr>
          <p:cNvPr id="3" name="v10-p34-new2">
            <a:extLst>
              <a:ext uri="{FF2B5EF4-FFF2-40B4-BE49-F238E27FC236}">
                <ns2:creationId id="{C4F30592-E171-4D40-8360-143D5DE1FAF1}"/>
              </a:ext>
            </a:extLst>
          </p:cNvPr>
          <p:cNvSpPr>
            <a:spLocks noGrp="1"/>
          </p:cNvSpPr>
          <p:nvPr/>
        </p:nvSpPr>
        <p:spPr>
          <a:xfrm>
            <a:off x="762000" y="781050"/>
            <a:ext cx="106680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150" b="1">
                <a:latin typeface="Montserrat"/>
                <a:ea typeface="Source Han Serif CN"/>
                <a:cs typeface="Montserrat"/>
              </a:defRPr>
            </a:pPr>
            <a:r>
              <a:rPr lang="zh-CN" sz="3150" b="1" i="0" dirty="0">
                <a:solidFill>
                  <a:srgbClr val="211F1B"/>
                </a:solidFill>
                <a:latin typeface="Montserrat"/>
                <a:ea typeface="Source Han Serif CN"/>
                <a:cs typeface="Montserrat"/>
              </a:rPr>
              <a:t>故事反差先行：怎样展开</a:t>
            </a:r>
            <a:endParaRPr lang="zh-CN" sz="3150"/>
          </a:p>
        </p:txBody>
      </p:sp>
      <p:sp>
        <p:nvSpPr>
          <p:cNvPr id="4" name="v10-p34-new3">
            <a:extLst>
              <a:ext uri="{FF2B5EF4-FFF2-40B4-BE49-F238E27FC236}">
                <ns2:creationId id="{4BFEEA91-4D04-42F0-965B-FBBE0EFFA7AF}"/>
              </a:ext>
            </a:extLst>
          </p:cNvPr>
          <p:cNvSpPr>
            <a:spLocks noGrp="1"/>
          </p:cNvSpPr>
          <p:nvPr/>
        </p:nvSpPr>
        <p:spPr>
          <a:xfrm>
            <a:off x="857250" y="2057400"/>
            <a:ext cx="2428875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100" b="1">
                <a:latin typeface="Montserrat"/>
                <a:ea typeface="Source Han Serif CN"/>
                <a:cs typeface="Montserrat"/>
              </a:defRPr>
            </a:pPr>
            <a:r>
              <a:rPr lang="zh-CN" sz="2100" b="1" i="0" dirty="0">
                <a:solidFill>
                  <a:srgbClr val="F9783D"/>
                </a:solidFill>
                <a:latin typeface="Montserrat"/>
                <a:ea typeface="Source Han Serif CN"/>
                <a:cs typeface="Montserrat"/>
              </a:rPr>
              <a:t>留下反差</a:t>
            </a:r>
            <a:endParaRPr lang="zh-CN" sz="2100"/>
          </a:p>
        </p:txBody>
      </p:sp>
      <p:sp>
        <p:nvSpPr>
          <p:cNvPr id="5" name="v10-p34-new4">
            <a:extLst>
              <a:ext uri="{FF2B5EF4-FFF2-40B4-BE49-F238E27FC236}">
                <ns2:creationId id="{1443D2A6-EB81-4874-9437-4586EC867A16}"/>
              </a:ext>
            </a:extLst>
          </p:cNvPr>
          <p:cNvSpPr>
            <a:spLocks noGrp="1"/>
          </p:cNvSpPr>
          <p:nvPr/>
        </p:nvSpPr>
        <p:spPr>
          <a:xfrm>
            <a:off x="3524250" y="2038350"/>
            <a:ext cx="7715250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250" b="0">
                <a:latin typeface="Montserrat"/>
                <a:ea typeface="Source Han Sans CN"/>
                <a:cs typeface="Montserrat"/>
              </a:defRPr>
            </a:pPr>
            <a:r>
              <a:rPr lang="zh-CN" sz="2250" b="0" i="0" dirty="0">
                <a:solidFill>
                  <a:srgbClr val="211F1B"/>
                </a:solidFill>
                <a:latin typeface="Montserrat"/>
                <a:ea typeface="Source Han Sans CN"/>
                <a:cs typeface="Montserrat"/>
              </a:rPr>
              <a:t>离山顶只剩半小时，我们却决定下山。</a:t>
            </a:r>
            <a:endParaRPr lang="zh-CN" sz="2250"/>
          </a:p>
        </p:txBody>
      </p:sp>
      <p:sp>
        <p:nvSpPr>
          <p:cNvPr id="6" name="v10-p34-new5">
            <a:extLst>
              <a:ext uri="{FF2B5EF4-FFF2-40B4-BE49-F238E27FC236}">
                <ns2:creationId id="{C9E69489-753F-488C-8342-8DC78597FC26}"/>
              </a:ext>
            </a:extLst>
          </p:cNvPr>
          <p:cNvSpPr>
            <a:spLocks noGrp="1"/>
          </p:cNvSpPr>
          <p:nvPr/>
        </p:nvSpPr>
        <p:spPr>
          <a:xfrm>
            <a:off x="857250" y="3314700"/>
            <a:ext cx="2428875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100" b="1">
                <a:latin typeface="Montserrat"/>
                <a:ea typeface="Source Han Serif CN"/>
                <a:cs typeface="Montserrat"/>
              </a:defRPr>
            </a:pPr>
            <a:r>
              <a:rPr lang="zh-CN" sz="2100" b="1" i="0" dirty="0">
                <a:solidFill>
                  <a:srgbClr val="F9783D"/>
                </a:solidFill>
                <a:latin typeface="Montserrat"/>
                <a:ea typeface="Source Han Serif CN"/>
                <a:cs typeface="Montserrat"/>
              </a:rPr>
              <a:t>解释原因</a:t>
            </a:r>
            <a:endParaRPr lang="zh-CN" sz="2100"/>
          </a:p>
        </p:txBody>
      </p:sp>
      <p:sp>
        <p:nvSpPr>
          <p:cNvPr id="7" name="v10-p34-new6">
            <a:extLst>
              <a:ext uri="{FF2B5EF4-FFF2-40B4-BE49-F238E27FC236}">
                <ns2:creationId id="{038D62C3-405C-4CCC-B805-346DAADADA87}"/>
              </a:ext>
            </a:extLst>
          </p:cNvPr>
          <p:cNvSpPr>
            <a:spLocks noGrp="1"/>
          </p:cNvSpPr>
          <p:nvPr/>
        </p:nvSpPr>
        <p:spPr>
          <a:xfrm>
            <a:off x="3524250" y="3295650"/>
            <a:ext cx="7715250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250" b="0">
                <a:latin typeface="Montserrat"/>
                <a:ea typeface="Source Han Sans CN"/>
                <a:cs typeface="Montserrat"/>
              </a:defRPr>
            </a:pPr>
            <a:r>
              <a:rPr lang="zh-CN" sz="2250" b="0" i="0" dirty="0">
                <a:solidFill>
                  <a:srgbClr val="211F1B"/>
                </a:solidFill>
                <a:latin typeface="Montserrat"/>
                <a:ea typeface="Source Han Sans CN"/>
                <a:cs typeface="Montserrat"/>
              </a:rPr>
              <a:t>天气突然变坏，一位队友开始发抖。</a:t>
            </a:r>
            <a:endParaRPr lang="zh-CN" sz="2250"/>
          </a:p>
          <a:p>
            <a:pPr algn="l">
              <a:lnSpc>
                <a:spcPct val="112000"/>
              </a:lnSpc>
              <a:buNone/>
              <a:defRPr sz="2250" b="0">
                <a:latin typeface="Montserrat"/>
                <a:ea typeface="Source Han Sans CN"/>
                <a:cs typeface="Montserrat"/>
              </a:defRPr>
            </a:pPr>
            <a:r>
              <a:rPr lang="zh-CN" sz="2250" b="0" i="0" dirty="0">
                <a:solidFill>
                  <a:srgbClr val="211F1B"/>
                </a:solidFill>
                <a:latin typeface="Montserrat"/>
                <a:ea typeface="Source Han Sans CN"/>
                <a:cs typeface="Montserrat"/>
              </a:rPr>
              <a:t>但看着他的状态，我也知道，不能再往上走了。</a:t>
            </a:r>
            <a:endParaRPr lang="zh-CN" sz="2250"/>
          </a:p>
          <a:p>
            <a:pPr algn="l">
              <a:lnSpc>
                <a:spcPct val="112000"/>
              </a:lnSpc>
              <a:buNone/>
              <a:defRPr sz="2250" b="0">
                <a:latin typeface="Montserrat"/>
                <a:ea typeface="Source Han Sans CN"/>
                <a:cs typeface="Montserrat"/>
              </a:defRPr>
            </a:pPr>
            <a:r>
              <a:rPr lang="zh-CN" sz="2250" b="0" i="0" dirty="0">
                <a:solidFill>
                  <a:srgbClr val="211F1B"/>
                </a:solidFill>
                <a:latin typeface="Montserrat"/>
                <a:ea typeface="Source Han Sans CN"/>
                <a:cs typeface="Montserrat"/>
              </a:rPr>
              <a:t>我们决定下山。</a:t>
            </a:r>
            <a:endParaRPr lang="zh-CN" sz="2250"/>
          </a:p>
        </p:txBody>
      </p:sp>
      <p:sp>
        <p:nvSpPr>
          <p:cNvPr id="8" name="v10-p34-new7">
            <a:extLst>
              <a:ext uri="{FF2B5EF4-FFF2-40B4-BE49-F238E27FC236}">
                <ns2:creationId id="{542716DD-8F3E-4A3D-8351-6E1EA6137F70}"/>
              </a:ext>
            </a:extLst>
          </p:cNvPr>
          <p:cNvSpPr>
            <a:spLocks noGrp="1"/>
          </p:cNvSpPr>
          <p:nvPr/>
        </p:nvSpPr>
        <p:spPr>
          <a:xfrm>
            <a:off x="857250" y="4648200"/>
            <a:ext cx="2428875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100" b="1">
                <a:latin typeface="Montserrat"/>
                <a:ea typeface="Source Han Serif CN"/>
                <a:cs typeface="Montserrat"/>
              </a:defRPr>
            </a:pPr>
            <a:r>
              <a:rPr lang="zh-CN" sz="2100" b="1" i="0" dirty="0">
                <a:solidFill>
                  <a:srgbClr val="F9783D"/>
                </a:solidFill>
                <a:latin typeface="Montserrat"/>
                <a:ea typeface="Source Han Serif CN"/>
                <a:cs typeface="Montserrat"/>
              </a:rPr>
              <a:t>讲出理解的变化</a:t>
            </a:r>
            <a:endParaRPr lang="zh-CN" sz="2100"/>
          </a:p>
        </p:txBody>
      </p:sp>
      <p:sp>
        <p:nvSpPr>
          <p:cNvPr id="9" name="v10-p34-new8">
            <a:extLst>
              <a:ext uri="{FF2B5EF4-FFF2-40B4-BE49-F238E27FC236}">
                <ns2:creationId id="{3DEF1F3E-F978-4CE3-B628-C0199C850625}"/>
              </a:ext>
            </a:extLst>
          </p:cNvPr>
          <p:cNvSpPr>
            <a:spLocks noGrp="1"/>
          </p:cNvSpPr>
          <p:nvPr/>
        </p:nvSpPr>
        <p:spPr>
          <a:xfrm>
            <a:off x="3524250" y="4629150"/>
            <a:ext cx="7715250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250" b="0">
                <a:latin typeface="Montserrat"/>
                <a:ea typeface="Source Han Sans CN"/>
                <a:cs typeface="Montserrat"/>
              </a:defRPr>
            </a:pPr>
            <a:r>
              <a:rPr lang="zh-CN" sz="2250" b="0" i="0" dirty="0">
                <a:solidFill>
                  <a:srgbClr val="211F1B"/>
                </a:solidFill>
                <a:latin typeface="Montserrat"/>
                <a:ea typeface="Source Han Sans CN"/>
                <a:cs typeface="Montserrat"/>
              </a:rPr>
              <a:t>目的地给方向，旅程教我们如何选择。</a:t>
            </a:r>
            <a:endParaRPr lang="zh-CN" sz="2250"/>
          </a:p>
          <a:p>
            <a:pPr algn="l">
              <a:lnSpc>
                <a:spcPct val="112000"/>
              </a:lnSpc>
              <a:buNone/>
              <a:defRPr sz="2250" b="0">
                <a:latin typeface="Montserrat"/>
                <a:ea typeface="Source Han Sans CN"/>
                <a:cs typeface="Montserrat"/>
              </a:defRPr>
            </a:pPr>
            <a:r>
              <a:rPr lang="zh-CN" sz="2250" b="0" i="0" dirty="0">
                <a:solidFill>
                  <a:srgbClr val="211F1B"/>
                </a:solidFill>
                <a:latin typeface="Montserrat"/>
                <a:ea typeface="Source Han Sans CN"/>
                <a:cs typeface="Montserrat"/>
              </a:rPr>
              <a:t>所以，如果必须选，我更看重旅程。</a:t>
            </a:r>
            <a:endParaRPr lang="zh-CN" sz="2250"/>
          </a:p>
        </p:txBody>
      </p:sp>
      <p:sp>
        <p:nvSpPr>
          <p:cNvPr id="10" name="v10-p34-new9">
            <a:extLst>
              <a:ext uri="{FF2B5EF4-FFF2-40B4-BE49-F238E27FC236}">
                <ns2:creationId id="{D18BF4C2-5415-45CC-B5BA-3583705C18A8}"/>
              </a:ext>
            </a:extLst>
          </p:cNvPr>
          <p:cNvSpPr>
            <a:spLocks noGrp="1"/>
          </p:cNvSpPr>
          <p:nvPr/>
        </p:nvSpPr>
        <p:spPr>
          <a:xfrm>
            <a:off x="1619250" y="5905500"/>
            <a:ext cx="9048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buNone/>
              <a:defRPr sz="1725" b="0">
                <a:latin typeface="Montserrat"/>
                <a:ea typeface="Source Han Sans CN"/>
                <a:cs typeface="Montserrat"/>
              </a:defRPr>
            </a:pPr>
            <a:r>
              <a:rPr lang="zh-CN" sz="1725" b="0" i="0" dirty="0">
                <a:solidFill>
                  <a:srgbClr val="211F1B"/>
                </a:solidFill>
                <a:latin typeface="Montserrat"/>
                <a:ea typeface="Source Han Sans CN"/>
                <a:cs typeface="Montserrat"/>
              </a:rPr>
              <a:t>后文回应开头，听众才能跟上你。</a:t>
            </a:r>
            <a:endParaRPr lang="zh-CN" sz="1725"/>
          </a:p>
        </p:txBody>
      </p:sp>
      <p:sp>
        <p:nvSpPr>
          <p:cNvPr id="11" name="v10-p34-new10">
            <a:extLst>
              <a:ext uri="{FF2B5EF4-FFF2-40B4-BE49-F238E27FC236}">
                <ns2:creationId id="{6D544E0C-10F3-4E48-BC40-838DE23D1EEA}"/>
              </a:ext>
            </a:extLst>
          </p:cNvPr>
          <p:cNvSpPr>
            <a:spLocks noGrp="1"/>
          </p:cNvSpPr>
          <p:nvPr/>
        </p:nvSpPr>
        <p:spPr>
          <a:xfrm>
            <a:off x="762000" y="6200775"/>
            <a:ext cx="45720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211F1B"/>
                </a:solidFill>
                <a:latin typeface="Montserrat"/>
                <a:ea typeface="Source Han Sans CN"/>
                <a:cs typeface="Montserrat"/>
              </a:rPr>
              <a:t>虚构教学情境</a:t>
            </a:r>
            <a:endParaRPr lang="zh-CN" sz="975"/>
          </a:p>
        </p:txBody>
      </p:sp>
      <p:sp>
        <p:nvSpPr>
          <p:cNvPr id="12" name="v10-p34-new11">
            <a:extLst>
              <a:ext uri="{FF2B5EF4-FFF2-40B4-BE49-F238E27FC236}">
                <ns2:creationId id="{1EACE410-D913-44C6-ADA8-B7E849EF38CA}"/>
              </a:ext>
            </a:extLst>
          </p:cNvPr>
          <p:cNvSpPr>
            <a:spLocks noGrp="1"/>
          </p:cNvSpPr>
          <p:nvPr/>
        </p:nvSpPr>
        <p:spPr>
          <a:xfrm>
            <a:off x="762000" y="6562725"/>
            <a:ext cx="84772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74716B"/>
                </a:solidFill>
                <a:latin typeface="Montserrat"/>
                <a:ea typeface="Source Han Sans CN"/>
                <a:cs typeface="Montserrat"/>
              </a:rPr>
              <a:t>Impromptu Speech Speechcraft by Sing</a:t>
            </a:r>
            <a:endParaRPr lang="zh-CN" sz="975"/>
          </a:p>
        </p:txBody>
      </p:sp>
      <p:sp>
        <p:nvSpPr>
          <p:cNvPr id="13" name="v10-p34-new12">
            <a:extLst>
              <a:ext uri="{FF2B5EF4-FFF2-40B4-BE49-F238E27FC236}">
                <ns2:creationId id="{F1256171-71C7-4613-A46C-769993D114A8}"/>
              </a:ext>
            </a:extLst>
          </p:cNvPr>
          <p:cNvSpPr>
            <a:spLocks noGrp="1"/>
          </p:cNvSpPr>
          <p:nvPr/>
        </p:nvSpPr>
        <p:spPr>
          <a:xfrm>
            <a:off x="11163300" y="6496050"/>
            <a:ext cx="457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74716B"/>
                </a:solidFill>
                <a:latin typeface="Montserrat"/>
                <a:ea typeface="Source Han Sans CN"/>
                <a:cs typeface="Montserrat"/>
              </a:rPr>
              <a:t>34</a:t>
            </a:r>
            <a:endParaRPr lang="zh-CN" sz="975"/>
          </a:p>
        </p:txBody>
      </p:sp>
    </p:spTree>
    <p:extLst>
      <p:ext uri="{BB962C8B-B14F-4D97-AF65-F5344CB8AC3E}">
        <ns3:creationId val="600111250"/>
      </p:ext>
    </p:extLst>
  </p:cSld>
  <p:clrMapOvr>
    <a:overrideClrMapping accent1="accent1" accent2="accent2" accent3="accent3" accent4="accent4" accent5="accent5" accent6="accent6" bg1="lt1" tx1="dk1" bg2="lt2" tx2="dk2" hlink="accent6" folHlink="accent6"/>
  </p:clrMapOvr>
</p:sld>
</file>

<file path=ppt/slides/slide35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bg>
      <p:bgPr>
        <a:solidFill>
          <a:srgbClr val="F5EFE5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22" name="">
            <a:extLst>
              <a:ext uri="{FF2B5EF4-FFF2-40B4-BE49-F238E27FC236}">
                <ns2:creationId id="{8F4E54E8-1D7C-4C3B-884E-E84EDD3DB140}"/>
              </a:ext>
            </a:extLst>
          </p:cNvPr>
          <p:cNvSpPr>
            <a:spLocks noGrp="1"/>
          </p:cNvSpPr>
          <p:nvPr/>
        </p:nvSpPr>
        <p:spPr>
          <a:xfrm>
            <a:off x="704850" y="41910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1050" b="0">
                <a:latin typeface="Montserrat"/>
                <a:ea typeface="Source Han Sans CN"/>
                <a:cs typeface="Montserrat"/>
              </a:defRPr>
            </a:pPr>
            <a:r>
              <a:rPr lang="zh-CN" sz="105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开头决定听众从哪里进入</a:t>
            </a:r>
            <a:endParaRPr lang="zh-CN" sz="1050"/>
          </a:p>
        </p:txBody>
      </p:sp>
      <p:sp>
        <p:nvSpPr>
          <p:cNvPr id="2" name="">
            <a:extLst>
              <a:ext uri="{FF2B5EF4-FFF2-40B4-BE49-F238E27FC236}">
                <ns2:creationId id="{C435980C-9DF6-43A2-AFC2-03242D4F9B00}"/>
              </a:ext>
            </a:extLst>
          </p:cNvPr>
          <p:cNvSpPr>
            <a:spLocks noGrp="1"/>
          </p:cNvSpPr>
          <p:nvPr/>
        </p:nvSpPr>
        <p:spPr>
          <a:xfrm>
            <a:off x="685800" y="742950"/>
            <a:ext cx="1066800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3150" b="1">
                <a:latin typeface="Montserrat"/>
                <a:ea typeface="Source Han Serif CN"/>
                <a:cs typeface="Montserrat"/>
              </a:defRPr>
            </a:pPr>
            <a:r>
              <a:rPr lang="zh-CN" sz="3150" b="1" i="0" dirty="0">
                <a:solidFill>
                  <a:srgbClr val="1C1A18"/>
                </a:solidFill>
                <a:latin typeface="Montserrat"/>
                <a:ea typeface="Source Han Serif CN"/>
                <a:cs typeface="Montserrat"/>
              </a:rPr>
              <a:t>三种开头，后面怎样展开？</a:t>
            </a:r>
            <a:endParaRPr lang="zh-CN" sz="3150"/>
          </a:p>
        </p:txBody>
      </p:sp>
      <p:sp>
        <p:nvSpPr>
          <p:cNvPr id="3" name="">
            <a:extLst>
              <a:ext uri="{FF2B5EF4-FFF2-40B4-BE49-F238E27FC236}">
                <ns2:creationId id="{C6BEB52D-9997-4A30-81D4-154BC042200A}"/>
              </a:ext>
            </a:extLst>
          </p:cNvPr>
          <p:cNvSpPr>
            <a:spLocks noGrp="1"/>
          </p:cNvSpPr>
          <p:nvPr/>
        </p:nvSpPr>
        <p:spPr>
          <a:xfrm>
            <a:off x="685800" y="1485900"/>
            <a:ext cx="685800" cy="47625"/>
          </a:xfrm>
          <a:prstGeom prst="rect">
            <a:avLst/>
          </a:prstGeom>
          <a:solidFill>
            <a:srgbClr val="F2A33B"/>
          </a:solidFill>
          <a:ln w="0">
            <a:noFill/>
            <a:prstDash val="solid"/>
          </a:ln>
        </p:spPr>
      </p:sp>
      <p:sp>
        <p:nvSpPr>
          <p:cNvPr id="4" name="">
            <a:extLst>
              <a:ext uri="{FF2B5EF4-FFF2-40B4-BE49-F238E27FC236}">
                <ns2:creationId id="{C2276389-BD1C-4FDB-99C7-7C9D729AD3BB}"/>
              </a:ext>
            </a:extLst>
          </p:cNvPr>
          <p:cNvSpPr>
            <a:spLocks noGrp="1"/>
          </p:cNvSpPr>
          <p:nvPr/>
        </p:nvSpPr>
        <p:spPr>
          <a:xfrm>
            <a:off x="11163300" y="6353175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r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9B9184"/>
                </a:solidFill>
                <a:latin typeface="Montserrat"/>
                <a:ea typeface="Source Han Sans CN"/>
                <a:cs typeface="Montserrat"/>
              </a:rPr>
              <a:t>35</a:t>
            </a:r>
            <a:endParaRPr lang="zh-CN" sz="975"/>
          </a:p>
        </p:txBody>
      </p:sp>
      <p:sp>
        <p:nvSpPr>
          <p:cNvPr id="5" name="">
            <a:extLst>
              <a:ext uri="{FF2B5EF4-FFF2-40B4-BE49-F238E27FC236}">
                <ns2:creationId id="{D92A855B-9A67-4E97-ABBF-A60C4D9E2FD9}"/>
              </a:ext>
            </a:extLst>
          </p:cNvPr>
          <p:cNvSpPr>
            <a:spLocks noGrp="1"/>
          </p:cNvSpPr>
          <p:nvPr/>
        </p:nvSpPr>
        <p:spPr>
          <a:xfrm>
            <a:off x="876300" y="2028825"/>
            <a:ext cx="1047750" cy="342900"/>
          </a:xfrm>
          <a:prstGeom prst="roundRect">
            <a:avLst>
              <a:gd name="adj" fmla="val 22222"/>
            </a:avLst>
          </a:prstGeom>
          <a:solidFill>
            <a:srgbClr val="F2A33B"/>
          </a:solidFill>
          <a:ln w="0">
            <a:noFill/>
            <a:prstDash val="solid"/>
          </a:ln>
        </p:spPr>
      </p:sp>
      <p:sp>
        <p:nvSpPr>
          <p:cNvPr id="6" name="">
            <a:extLst>
              <a:ext uri="{FF2B5EF4-FFF2-40B4-BE49-F238E27FC236}">
                <ns2:creationId id="{5D808662-7688-488A-9A56-92F0D967A48D}"/>
              </a:ext>
            </a:extLst>
          </p:cNvPr>
          <p:cNvSpPr>
            <a:spLocks noGrp="1"/>
          </p:cNvSpPr>
          <p:nvPr/>
        </p:nvSpPr>
        <p:spPr>
          <a:xfrm>
            <a:off x="876300" y="2028825"/>
            <a:ext cx="1047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1200" b="0">
                <a:latin typeface="Montserrat"/>
                <a:ea typeface="Source Han Sans CN"/>
                <a:cs typeface="Montserrat"/>
              </a:defRPr>
            </a:pPr>
            <a:r>
              <a:rPr lang="zh-CN" sz="1200" b="0" i="0" dirty="0">
                <a:solidFill>
                  <a:srgbClr val="FFFFFF"/>
                </a:solidFill>
                <a:latin typeface="Montserrat"/>
                <a:ea typeface="Source Han Sans CN"/>
                <a:cs typeface="Montserrat"/>
              </a:rPr>
              <a:t>立场</a:t>
            </a:r>
            <a:endParaRPr lang="zh-CN" sz="1200"/>
          </a:p>
        </p:txBody>
      </p:sp>
      <p:sp>
        <p:nvSpPr>
          <p:cNvPr id="7" name="">
            <a:extLst>
              <a:ext uri="{FF2B5EF4-FFF2-40B4-BE49-F238E27FC236}">
                <ns2:creationId id="{D3F3D49E-219D-47BA-9E3C-B172865A24DF}"/>
              </a:ext>
            </a:extLst>
          </p:cNvPr>
          <p:cNvSpPr>
            <a:spLocks noGrp="1"/>
          </p:cNvSpPr>
          <p:nvPr/>
        </p:nvSpPr>
        <p:spPr>
          <a:xfrm>
            <a:off x="2381250" y="1952625"/>
            <a:ext cx="3810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2100" b="0">
                <a:latin typeface="Montserrat"/>
                <a:ea typeface="Source Han Sans CN"/>
                <a:cs typeface="Montserrat"/>
              </a:defRPr>
            </a:pPr>
            <a:r>
              <a:rPr lang="zh-CN" sz="2100" b="0" i="0" dirty="0">
                <a:solidFill>
                  <a:srgbClr val="1C1A18"/>
                </a:solidFill>
                <a:latin typeface="Montserrat"/>
                <a:ea typeface="Source Han Sans CN"/>
                <a:cs typeface="Montserrat"/>
              </a:rPr>
              <a:t>我先告诉你答案</a:t>
            </a:r>
            <a:endParaRPr lang="zh-CN" sz="2100"/>
          </a:p>
        </p:txBody>
      </p:sp>
      <p:sp>
        <p:nvSpPr>
          <p:cNvPr id="8" name="">
            <a:extLst>
              <a:ext uri="{FF2B5EF4-FFF2-40B4-BE49-F238E27FC236}">
                <ns2:creationId id="{20B5A80F-1114-410C-80C3-50288198CB60}"/>
              </a:ext>
            </a:extLst>
          </p:cNvPr>
          <p:cNvSpPr>
            <a:spLocks noGrp="1"/>
          </p:cNvSpPr>
          <p:nvPr/>
        </p:nvSpPr>
        <p:spPr>
          <a:xfrm>
            <a:off x="6572250" y="1952625"/>
            <a:ext cx="4667250" cy="7334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r">
              <a:lnSpc>
                <a:spcPct val="112000"/>
              </a:lnSpc>
              <a:buNone/>
              <a:defRPr sz="1800" b="0">
                <a:latin typeface="Montserrat"/>
                <a:ea typeface="Source Han Sans CN"/>
                <a:cs typeface="Montserrat"/>
              </a:defRPr>
            </a:pPr>
            <a:r>
              <a:rPr lang="zh-CN" sz="1800" b="0" i="0" dirty="0">
                <a:solidFill>
                  <a:srgbClr val="6D6A66"/>
                </a:solidFill>
                <a:latin typeface="Montserrat"/>
                <a:ea typeface="Source Han Sans CN"/>
                <a:cs typeface="Montserrat"/>
              </a:rPr>
              <a:t>用理由或经历，解释为什么这么想</a:t>
            </a:r>
            <a:endParaRPr lang="zh-CN" sz="1800"/>
          </a:p>
        </p:txBody>
      </p:sp>
      <p:sp>
        <p:nvSpPr>
          <p:cNvPr id="9" name="">
            <a:extLst>
              <a:ext uri="{FF2B5EF4-FFF2-40B4-BE49-F238E27FC236}">
                <ns2:creationId id="{DA368F72-F3E5-46EF-B9A5-F9EED4247810}"/>
              </a:ext>
            </a:extLst>
          </p:cNvPr>
          <p:cNvSpPr>
            <a:spLocks noGrp="1"/>
          </p:cNvSpPr>
          <p:nvPr/>
        </p:nvSpPr>
        <p:spPr>
          <a:xfrm>
            <a:off x="2381250" y="2695575"/>
            <a:ext cx="8763000" cy="9525"/>
          </a:xfrm>
          <a:prstGeom prst="rect">
            <a:avLst/>
          </a:prstGeom>
          <a:solidFill>
            <a:srgbClr val="D8CFC1"/>
          </a:solidFill>
          <a:ln w="0">
            <a:noFill/>
            <a:prstDash val="solid"/>
          </a:ln>
        </p:spPr>
      </p:sp>
      <p:sp>
        <p:nvSpPr>
          <p:cNvPr id="10" name="">
            <a:extLst>
              <a:ext uri="{FF2B5EF4-FFF2-40B4-BE49-F238E27FC236}">
                <ns2:creationId id="{E434DA73-4E00-45B8-A8DA-06D5C3CDF760}"/>
              </a:ext>
            </a:extLst>
          </p:cNvPr>
          <p:cNvSpPr>
            <a:spLocks noGrp="1"/>
          </p:cNvSpPr>
          <p:nvPr/>
        </p:nvSpPr>
        <p:spPr>
          <a:xfrm>
            <a:off x="876300" y="3171825"/>
            <a:ext cx="1047750" cy="342900"/>
          </a:xfrm>
          <a:prstGeom prst="roundRect">
            <a:avLst>
              <a:gd name="adj" fmla="val 22222"/>
            </a:avLst>
          </a:prstGeom>
          <a:solidFill>
            <a:srgbClr val="F9783D"/>
          </a:solidFill>
          <a:ln w="0">
            <a:noFill/>
            <a:prstDash val="solid"/>
          </a:ln>
        </p:spPr>
      </p:sp>
      <p:sp>
        <p:nvSpPr>
          <p:cNvPr id="11" name="">
            <a:extLst>
              <a:ext uri="{FF2B5EF4-FFF2-40B4-BE49-F238E27FC236}">
                <ns2:creationId id="{6EB752CA-FDBE-4E21-B4B3-15EF3C60AB70}"/>
              </a:ext>
            </a:extLst>
          </p:cNvPr>
          <p:cNvSpPr>
            <a:spLocks noGrp="1"/>
          </p:cNvSpPr>
          <p:nvPr/>
        </p:nvSpPr>
        <p:spPr>
          <a:xfrm>
            <a:off x="876300" y="3171825"/>
            <a:ext cx="1047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1200" b="0">
                <a:latin typeface="Montserrat"/>
                <a:ea typeface="Source Han Sans CN"/>
                <a:cs typeface="Montserrat"/>
              </a:defRPr>
            </a:pPr>
            <a:r>
              <a:rPr lang="zh-CN" sz="1200" b="0" i="0" dirty="0">
                <a:solidFill>
                  <a:srgbClr val="FFFFFF"/>
                </a:solidFill>
                <a:latin typeface="Montserrat"/>
                <a:ea typeface="Source Han Sans CN"/>
                <a:cs typeface="Montserrat"/>
              </a:rPr>
              <a:t>处境</a:t>
            </a:r>
            <a:endParaRPr lang="zh-CN" sz="1200"/>
          </a:p>
        </p:txBody>
      </p:sp>
      <p:sp>
        <p:nvSpPr>
          <p:cNvPr id="12" name="">
            <a:extLst>
              <a:ext uri="{FF2B5EF4-FFF2-40B4-BE49-F238E27FC236}">
                <ns2:creationId id="{B196DC46-0078-4990-87E7-4750E31803F8}"/>
              </a:ext>
            </a:extLst>
          </p:cNvPr>
          <p:cNvSpPr>
            <a:spLocks noGrp="1"/>
          </p:cNvSpPr>
          <p:nvPr/>
        </p:nvSpPr>
        <p:spPr>
          <a:xfrm>
            <a:off x="2381250" y="3095625"/>
            <a:ext cx="3810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2100" b="0">
                <a:latin typeface="Montserrat"/>
                <a:ea typeface="Source Han Sans CN"/>
                <a:cs typeface="Montserrat"/>
              </a:defRPr>
            </a:pPr>
            <a:r>
              <a:rPr lang="zh-CN" sz="2100" b="0" i="0" dirty="0">
                <a:solidFill>
                  <a:srgbClr val="1C1A18"/>
                </a:solidFill>
                <a:latin typeface="Montserrat"/>
                <a:ea typeface="Source Han Sans CN"/>
                <a:cs typeface="Montserrat"/>
              </a:rPr>
              <a:t>我先邀请你选择</a:t>
            </a:r>
            <a:endParaRPr lang="zh-CN" sz="2100"/>
          </a:p>
        </p:txBody>
      </p:sp>
      <p:sp>
        <p:nvSpPr>
          <p:cNvPr id="13" name="">
            <a:extLst>
              <a:ext uri="{FF2B5EF4-FFF2-40B4-BE49-F238E27FC236}">
                <ns2:creationId id="{0C3E5CC1-B748-407B-BACD-8E43145CC254}"/>
              </a:ext>
            </a:extLst>
          </p:cNvPr>
          <p:cNvSpPr>
            <a:spLocks noGrp="1"/>
          </p:cNvSpPr>
          <p:nvPr/>
        </p:nvSpPr>
        <p:spPr>
          <a:xfrm>
            <a:off x="6667500" y="3114675"/>
            <a:ext cx="4476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r">
              <a:lnSpc>
                <a:spcPct val="112000"/>
              </a:lnSpc>
              <a:buNone/>
              <a:defRPr sz="1725" b="0">
                <a:latin typeface="Montserrat"/>
                <a:ea typeface="Source Han Sans CN"/>
                <a:cs typeface="Montserrat"/>
              </a:defRPr>
            </a:pPr>
            <a:r>
              <a:rPr lang="zh-CN" sz="1725" b="0" i="0" dirty="0">
                <a:solidFill>
                  <a:srgbClr val="6D6A66"/>
                </a:solidFill>
                <a:latin typeface="Montserrat"/>
                <a:ea typeface="Source Han Sans CN"/>
                <a:cs typeface="Montserrat"/>
              </a:rPr>
              <a:t>说出你的选择和原因</a:t>
            </a:r>
            <a:endParaRPr lang="zh-CN" sz="1725"/>
          </a:p>
        </p:txBody>
      </p:sp>
      <p:sp>
        <p:nvSpPr>
          <p:cNvPr id="14" name="">
            <a:extLst>
              <a:ext uri="{FF2B5EF4-FFF2-40B4-BE49-F238E27FC236}">
                <ns2:creationId id="{621A0127-D577-4706-94CC-44257747F5A2}"/>
              </a:ext>
            </a:extLst>
          </p:cNvPr>
          <p:cNvSpPr>
            <a:spLocks noGrp="1"/>
          </p:cNvSpPr>
          <p:nvPr/>
        </p:nvSpPr>
        <p:spPr>
          <a:xfrm>
            <a:off x="2381250" y="3838575"/>
            <a:ext cx="8763000" cy="9525"/>
          </a:xfrm>
          <a:prstGeom prst="rect">
            <a:avLst/>
          </a:prstGeom>
          <a:solidFill>
            <a:srgbClr val="D8CFC1"/>
          </a:solidFill>
          <a:ln w="0">
            <a:noFill/>
            <a:prstDash val="solid"/>
          </a:ln>
        </p:spPr>
      </p:sp>
      <p:sp>
        <p:nvSpPr>
          <p:cNvPr id="15" name="">
            <a:extLst>
              <a:ext uri="{FF2B5EF4-FFF2-40B4-BE49-F238E27FC236}">
                <ns2:creationId id="{09D4EB7B-6122-46F0-BE56-3B98FE17B3EE}"/>
              </a:ext>
            </a:extLst>
          </p:cNvPr>
          <p:cNvSpPr>
            <a:spLocks noGrp="1"/>
          </p:cNvSpPr>
          <p:nvPr/>
        </p:nvSpPr>
        <p:spPr>
          <a:xfrm>
            <a:off x="876300" y="4314825"/>
            <a:ext cx="1047750" cy="342900"/>
          </a:xfrm>
          <a:prstGeom prst="roundRect">
            <a:avLst>
              <a:gd name="adj" fmla="val 22222"/>
            </a:avLst>
          </a:prstGeom>
          <a:solidFill>
            <a:srgbClr val="6D8FB6"/>
          </a:solidFill>
          <a:ln w="0">
            <a:noFill/>
            <a:prstDash val="solid"/>
          </a:ln>
        </p:spPr>
      </p:sp>
      <p:sp>
        <p:nvSpPr>
          <p:cNvPr id="16" name="">
            <a:extLst>
              <a:ext uri="{FF2B5EF4-FFF2-40B4-BE49-F238E27FC236}">
                <ns2:creationId id="{B7BAB797-8A12-4704-A8FB-01DE451FE6B8}"/>
              </a:ext>
            </a:extLst>
          </p:cNvPr>
          <p:cNvSpPr>
            <a:spLocks noGrp="1"/>
          </p:cNvSpPr>
          <p:nvPr/>
        </p:nvSpPr>
        <p:spPr>
          <a:xfrm>
            <a:off x="876300" y="4314825"/>
            <a:ext cx="1047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1200" b="0">
                <a:latin typeface="Montserrat"/>
                <a:ea typeface="Source Han Sans CN"/>
                <a:cs typeface="Montserrat"/>
              </a:defRPr>
            </a:pPr>
            <a:r>
              <a:rPr lang="zh-CN" sz="1200" b="0" i="0" dirty="0">
                <a:solidFill>
                  <a:srgbClr val="FFFFFF"/>
                </a:solidFill>
                <a:latin typeface="Montserrat"/>
                <a:ea typeface="Source Han Sans CN"/>
                <a:cs typeface="Montserrat"/>
              </a:rPr>
              <a:t>反差</a:t>
            </a:r>
            <a:endParaRPr lang="zh-CN" sz="1200"/>
          </a:p>
        </p:txBody>
      </p:sp>
      <p:sp>
        <p:nvSpPr>
          <p:cNvPr id="17" name="">
            <a:extLst>
              <a:ext uri="{FF2B5EF4-FFF2-40B4-BE49-F238E27FC236}">
                <ns2:creationId id="{A1BC6B85-2752-4943-91C8-7AB2C2966FB2}"/>
              </a:ext>
            </a:extLst>
          </p:cNvPr>
          <p:cNvSpPr>
            <a:spLocks noGrp="1"/>
          </p:cNvSpPr>
          <p:nvPr/>
        </p:nvSpPr>
        <p:spPr>
          <a:xfrm>
            <a:off x="2381250" y="4238625"/>
            <a:ext cx="3810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2100" b="0">
                <a:latin typeface="Montserrat"/>
                <a:ea typeface="Source Han Sans CN"/>
                <a:cs typeface="Montserrat"/>
              </a:defRPr>
            </a:pPr>
            <a:r>
              <a:rPr lang="zh-CN" sz="2100" b="0" i="0" dirty="0">
                <a:solidFill>
                  <a:srgbClr val="1C1A18"/>
                </a:solidFill>
                <a:latin typeface="Montserrat"/>
                <a:ea typeface="Source Han Sans CN"/>
                <a:cs typeface="Montserrat"/>
              </a:rPr>
              <a:t>我先留下一个为什么</a:t>
            </a:r>
            <a:endParaRPr lang="zh-CN" sz="2100"/>
          </a:p>
        </p:txBody>
      </p:sp>
      <p:sp>
        <p:nvSpPr>
          <p:cNvPr id="18" name="">
            <a:extLst>
              <a:ext uri="{FF2B5EF4-FFF2-40B4-BE49-F238E27FC236}">
                <ns2:creationId id="{832769E2-5F47-4611-AFF5-F7DCB0C093F5}"/>
              </a:ext>
            </a:extLst>
          </p:cNvPr>
          <p:cNvSpPr>
            <a:spLocks noGrp="1"/>
          </p:cNvSpPr>
          <p:nvPr/>
        </p:nvSpPr>
        <p:spPr>
          <a:xfrm>
            <a:off x="6572250" y="4238625"/>
            <a:ext cx="4667250" cy="7334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r">
              <a:lnSpc>
                <a:spcPct val="112000"/>
              </a:lnSpc>
              <a:buNone/>
              <a:defRPr sz="1800" b="0">
                <a:latin typeface="Montserrat"/>
                <a:ea typeface="Source Han Sans CN"/>
                <a:cs typeface="Montserrat"/>
              </a:defRPr>
            </a:pPr>
            <a:r>
              <a:rPr lang="zh-CN" sz="1800" b="0" i="0" dirty="0">
                <a:solidFill>
                  <a:srgbClr val="6D6A66"/>
                </a:solidFill>
                <a:latin typeface="Montserrat"/>
                <a:ea typeface="Source Han Sans CN"/>
                <a:cs typeface="Montserrat"/>
              </a:rPr>
              <a:t>讲清发生了什么，为什么改变</a:t>
            </a:r>
            <a:endParaRPr lang="zh-CN" sz="1800"/>
          </a:p>
        </p:txBody>
      </p:sp>
      <p:sp>
        <p:nvSpPr>
          <p:cNvPr id="19" name="">
            <a:extLst>
              <a:ext uri="{FF2B5EF4-FFF2-40B4-BE49-F238E27FC236}">
                <ns2:creationId id="{C07FE707-B6E8-4E92-AD10-23FEC9C70958}"/>
              </a:ext>
            </a:extLst>
          </p:cNvPr>
          <p:cNvSpPr>
            <a:spLocks noGrp="1"/>
          </p:cNvSpPr>
          <p:nvPr/>
        </p:nvSpPr>
        <p:spPr>
          <a:xfrm>
            <a:off x="2381250" y="4981575"/>
            <a:ext cx="8763000" cy="9525"/>
          </a:xfrm>
          <a:prstGeom prst="rect">
            <a:avLst/>
          </a:prstGeom>
          <a:solidFill>
            <a:srgbClr val="D8CFC1"/>
          </a:solidFill>
          <a:ln w="0">
            <a:noFill/>
            <a:prstDash val="solid"/>
          </a:ln>
        </p:spPr>
      </p:sp>
      <p:sp>
        <p:nvSpPr>
          <p:cNvPr id="20" name="">
            <a:extLst>
              <a:ext uri="{FF2B5EF4-FFF2-40B4-BE49-F238E27FC236}">
                <ns2:creationId id="{D7A437C3-6937-4578-9E4A-46C515A07BA8}"/>
              </a:ext>
            </a:extLst>
          </p:cNvPr>
          <p:cNvSpPr>
            <a:spLocks noGrp="1"/>
          </p:cNvSpPr>
          <p:nvPr/>
        </p:nvSpPr>
        <p:spPr>
          <a:xfrm>
            <a:off x="1619250" y="5524500"/>
            <a:ext cx="57150" cy="476250"/>
          </a:xfrm>
          <a:prstGeom prst="rect">
            <a:avLst/>
          </a:prstGeom>
          <a:solidFill>
            <a:srgbClr val="F9783D"/>
          </a:solidFill>
          <a:ln w="0">
            <a:noFill/>
            <a:prstDash val="solid"/>
          </a:ln>
        </p:spPr>
      </p:sp>
      <p:sp>
        <p:nvSpPr>
          <p:cNvPr id="21" name="">
            <a:extLst>
              <a:ext uri="{FF2B5EF4-FFF2-40B4-BE49-F238E27FC236}">
                <ns2:creationId id="{02D139AC-BF58-4470-A26F-01DE137F562F}"/>
              </a:ext>
            </a:extLst>
          </p:cNvPr>
          <p:cNvSpPr>
            <a:spLocks noGrp="1"/>
          </p:cNvSpPr>
          <p:nvPr/>
        </p:nvSpPr>
        <p:spPr>
          <a:xfrm>
            <a:off x="1885950" y="5486400"/>
            <a:ext cx="86868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2025" b="0">
                <a:latin typeface="Montserrat"/>
                <a:ea typeface="Source Han Sans CN"/>
                <a:cs typeface="Montserrat"/>
              </a:defRPr>
            </a:pPr>
            <a:r>
              <a:rPr lang="zh-CN" sz="2025" b="0" i="0" dirty="0">
                <a:solidFill>
                  <a:srgbClr val="1C1A18"/>
                </a:solidFill>
                <a:latin typeface="Montserrat"/>
                <a:ea typeface="Source Han Sans CN"/>
                <a:cs typeface="Montserrat"/>
              </a:rPr>
              <a:t>选择一种你能完成的开头，让后文回应它。</a:t>
            </a:r>
            <a:endParaRPr lang="zh-CN" sz="2025"/>
          </a:p>
        </p:txBody>
      </p:sp>
      <p:sp>
        <p:nvSpPr>
          <p:cNvPr id="23" name="v10-p35-new1">
            <a:extLst>
              <a:ext uri="{FF2B5EF4-FFF2-40B4-BE49-F238E27FC236}">
                <ns2:creationId id="{FB48AC0C-8CCA-4491-BB50-6911F1EE12EF}"/>
              </a:ext>
            </a:extLst>
          </p:cNvPr>
          <p:cNvSpPr>
            <a:spLocks noGrp="1"/>
          </p:cNvSpPr>
          <p:nvPr/>
        </p:nvSpPr>
        <p:spPr>
          <a:xfrm>
            <a:off x="762000" y="6562725"/>
            <a:ext cx="84772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74716B"/>
                </a:solidFill>
                <a:latin typeface="Montserrat"/>
                <a:ea typeface="Source Han Sans CN"/>
                <a:cs typeface="Montserrat"/>
              </a:rPr>
              <a:t>Impromptu Speech Speechcraft by Sing</a:t>
            </a:r>
            <a:endParaRPr lang="zh-CN" sz="975"/>
          </a:p>
        </p:txBody>
      </p:sp>
    </p:spTree>
    <p:extLst>
      <p:ext uri="{BB962C8B-B14F-4D97-AF65-F5344CB8AC3E}">
        <ns3:creationId val="669523276"/>
      </p:ext>
    </p:extLst>
  </p:cSld>
  <p:clrMapOvr>
    <a:overrideClrMapping accent1="accent1" accent2="accent2" accent3="accent3" accent4="accent4" accent5="accent5" accent6="accent6" bg1="lt1" tx1="dk1" bg2="lt2" tx2="dk2" hlink="accent6" folHlink="accent6"/>
  </p:clrMapOvr>
</p:sld>
</file>

<file path=ppt/slides/slide36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090C12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18" name="">
            <a:extLst>
              <a:ext uri="{FF2B5EF4-FFF2-40B4-BE49-F238E27FC236}">
                <ns2:creationId id="{9EEBC3A9-D078-4B0D-B213-E423E3E381D0}"/>
              </a:ext>
            </a:extLst>
          </p:cNvPr>
          <p:cNvSpPr>
            <a:spLocks noGrp="1"/>
          </p:cNvSpPr>
          <p:nvPr/>
        </p:nvSpPr>
        <p:spPr>
          <a:xfrm>
            <a:off x="704850" y="41910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1050" b="0">
                <a:latin typeface="Montserrat"/>
                <a:ea typeface="Source Han Sans CN"/>
                <a:cs typeface="Montserrat"/>
              </a:defRPr>
            </a:pPr>
            <a:r>
              <a:rPr lang="zh-CN" sz="105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Toastmasters 2026</a:t>
            </a:r>
            <a:r>
              <a:rPr lang="zh-CN" sz="105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—</a:t>
            </a:r>
            <a:r>
              <a:rPr lang="zh-CN" sz="105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2027</a:t>
            </a:r>
            <a:r>
              <a:rPr lang="zh-CN" sz="105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规则</a:t>
            </a:r>
            <a:endParaRPr lang="zh-CN" sz="1050"/>
          </a:p>
        </p:txBody>
      </p:sp>
      <p:sp>
        <p:nvSpPr>
          <p:cNvPr id="2" name="">
            <a:extLst>
              <a:ext uri="{FF2B5EF4-FFF2-40B4-BE49-F238E27FC236}">
                <ns2:creationId id="{4B10123B-D275-4584-A806-D3AED2DC0A76}"/>
              </a:ext>
            </a:extLst>
          </p:cNvPr>
          <p:cNvSpPr>
            <a:spLocks noGrp="1"/>
          </p:cNvSpPr>
          <p:nvPr/>
        </p:nvSpPr>
        <p:spPr>
          <a:xfrm>
            <a:off x="685800" y="742950"/>
            <a:ext cx="1066800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3150" b="1">
                <a:latin typeface="Montserrat"/>
                <a:ea typeface="Source Han Serif CN"/>
                <a:cs typeface="Montserrat"/>
              </a:defRPr>
            </a:pPr>
            <a:r>
              <a:rPr lang="zh-CN" sz="3150" b="0" i="0" dirty="0">
                <a:solidFill>
                  <a:srgbClr val="E9E1D6"/>
                </a:solidFill>
                <a:latin typeface="Montserrat"/>
                <a:ea typeface="Source Han Serif CN"/>
                <a:cs typeface="Montserrat"/>
              </a:rPr>
              <a:t>Table Topics </a:t>
            </a:r>
            <a:r>
              <a:rPr lang="zh-CN" sz="3150" b="1" i="0" dirty="0">
                <a:solidFill>
                  <a:srgbClr val="E9E1D6"/>
                </a:solidFill>
                <a:latin typeface="Montserrat"/>
                <a:ea typeface="Source Han Serif CN"/>
                <a:cs typeface="Montserrat"/>
              </a:rPr>
              <a:t>官方计时</a:t>
            </a:r>
            <a:endParaRPr lang="zh-CN" sz="3150"/>
          </a:p>
        </p:txBody>
      </p:sp>
      <p:sp>
        <p:nvSpPr>
          <p:cNvPr id="3" name="">
            <a:extLst>
              <a:ext uri="{FF2B5EF4-FFF2-40B4-BE49-F238E27FC236}">
                <ns2:creationId id="{7695CCCD-E20B-442B-A91D-62F09D099F63}"/>
              </a:ext>
            </a:extLst>
          </p:cNvPr>
          <p:cNvSpPr>
            <a:spLocks noGrp="1"/>
          </p:cNvSpPr>
          <p:nvPr/>
        </p:nvSpPr>
        <p:spPr>
          <a:xfrm>
            <a:off x="685800" y="1485900"/>
            <a:ext cx="685800" cy="47625"/>
          </a:xfrm>
          <a:prstGeom prst="rect">
            <a:avLst/>
          </a:prstGeom>
          <a:solidFill>
            <a:srgbClr val="F2A33B"/>
          </a:solidFill>
          <a:ln w="0">
            <a:noFill/>
            <a:prstDash val="solid"/>
          </a:ln>
        </p:spPr>
      </p:sp>
      <p:sp>
        <p:nvSpPr>
          <p:cNvPr id="4" name="">
            <a:extLst>
              <a:ext uri="{FF2B5EF4-FFF2-40B4-BE49-F238E27FC236}">
                <ns2:creationId id="{4AF020BA-CA41-4553-BF1E-3524ADB743E6}"/>
              </a:ext>
            </a:extLst>
          </p:cNvPr>
          <p:cNvSpPr>
            <a:spLocks noGrp="1"/>
          </p:cNvSpPr>
          <p:nvPr/>
        </p:nvSpPr>
        <p:spPr>
          <a:xfrm>
            <a:off x="11163300" y="6353175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r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59616E"/>
                </a:solidFill>
                <a:latin typeface="Montserrat"/>
                <a:ea typeface="Source Han Sans CN"/>
                <a:cs typeface="Montserrat"/>
              </a:rPr>
              <a:t>36</a:t>
            </a:r>
            <a:endParaRPr lang="zh-CN" sz="975"/>
          </a:p>
        </p:txBody>
      </p:sp>
      <p:sp>
        <p:nvSpPr>
          <p:cNvPr id="5" name="">
            <a:extLst>
              <a:ext uri="{FF2B5EF4-FFF2-40B4-BE49-F238E27FC236}">
                <ns2:creationId id="{4C3D8A3D-53F1-4047-9E20-05A222DA5B72}"/>
              </a:ext>
            </a:extLst>
          </p:cNvPr>
          <p:cNvSpPr>
            <a:spLocks noGrp="1"/>
          </p:cNvSpPr>
          <p:nvPr/>
        </p:nvSpPr>
        <p:spPr>
          <a:xfrm>
            <a:off x="781050" y="1847850"/>
            <a:ext cx="47625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2550" b="1">
                <a:latin typeface="Montserrat"/>
                <a:ea typeface="Source Han Serif CN"/>
                <a:cs typeface="Montserrat"/>
              </a:defRPr>
            </a:pPr>
            <a:r>
              <a:rPr lang="zh-CN" sz="2550" b="1" i="0" dirty="0">
                <a:solidFill>
                  <a:srgbClr val="F2A33B"/>
                </a:solidFill>
                <a:latin typeface="Montserrat"/>
                <a:ea typeface="Source Han Serif CN"/>
                <a:cs typeface="Montserrat"/>
              </a:rPr>
              <a:t>演讲时长：</a:t>
            </a:r>
            <a:r>
              <a:rPr lang="zh-CN" sz="2550" b="0" i="0" dirty="0">
                <a:solidFill>
                  <a:srgbClr val="F2A33B"/>
                </a:solidFill>
                <a:latin typeface="Montserrat"/>
                <a:ea typeface="Source Han Serif CN"/>
                <a:cs typeface="Montserrat"/>
              </a:rPr>
              <a:t>1</a:t>
            </a:r>
            <a:r>
              <a:rPr lang="zh-CN" sz="2550" b="1" i="0" dirty="0">
                <a:solidFill>
                  <a:srgbClr val="F2A33B"/>
                </a:solidFill>
                <a:latin typeface="Montserrat"/>
                <a:ea typeface="Source Han Serif CN"/>
                <a:cs typeface="Montserrat"/>
              </a:rPr>
              <a:t>—</a:t>
            </a:r>
            <a:r>
              <a:rPr lang="zh-CN" sz="2550" b="0" i="0" dirty="0">
                <a:solidFill>
                  <a:srgbClr val="F2A33B"/>
                </a:solidFill>
                <a:latin typeface="Montserrat"/>
                <a:ea typeface="Source Han Serif CN"/>
                <a:cs typeface="Montserrat"/>
              </a:rPr>
              <a:t>2</a:t>
            </a:r>
            <a:r>
              <a:rPr lang="zh-CN" sz="2550" b="1" i="0" dirty="0">
                <a:solidFill>
                  <a:srgbClr val="F2A33B"/>
                </a:solidFill>
                <a:latin typeface="Montserrat"/>
                <a:ea typeface="Source Han Serif CN"/>
                <a:cs typeface="Montserrat"/>
              </a:rPr>
              <a:t>分钟</a:t>
            </a:r>
            <a:endParaRPr lang="zh-CN" sz="2550"/>
          </a:p>
        </p:txBody>
      </p:sp>
      <p:sp>
        <p:nvSpPr>
          <p:cNvPr id="6" name="">
            <a:extLst>
              <a:ext uri="{FF2B5EF4-FFF2-40B4-BE49-F238E27FC236}">
                <ns2:creationId id="{AA64E323-C907-4744-92A8-C2B5F5A647A6}"/>
              </a:ext>
            </a:extLst>
          </p:cNvPr>
          <p:cNvSpPr>
            <a:spLocks noGrp="1"/>
          </p:cNvSpPr>
          <p:nvPr/>
        </p:nvSpPr>
        <p:spPr>
          <a:xfrm>
            <a:off x="1000125" y="3219450"/>
            <a:ext cx="9410700" cy="47625"/>
          </a:xfrm>
          <a:prstGeom prst="rect">
            <a:avLst/>
          </a:prstGeom>
          <a:solidFill>
            <a:srgbClr val="3B4656"/>
          </a:solidFill>
          <a:ln w="0">
            <a:noFill/>
            <a:prstDash val="solid"/>
          </a:ln>
        </p:spPr>
      </p:sp>
      <p:sp>
        <p:nvSpPr>
          <p:cNvPr id="7" name="">
            <a:extLst>
              <a:ext uri="{FF2B5EF4-FFF2-40B4-BE49-F238E27FC236}">
                <ns2:creationId id="{5949159B-F256-4798-97E8-CD2DD0252418}"/>
              </a:ext>
            </a:extLst>
          </p:cNvPr>
          <p:cNvSpPr>
            <a:spLocks noGrp="1"/>
          </p:cNvSpPr>
          <p:nvPr/>
        </p:nvSpPr>
        <p:spPr>
          <a:xfrm>
            <a:off x="923925" y="3143250"/>
            <a:ext cx="152400" cy="152400"/>
          </a:xfrm>
          <a:prstGeom prst="ellipse">
            <a:avLst/>
          </a:prstGeom>
          <a:solidFill>
            <a:srgbClr val="AEB6C2"/>
          </a:solidFill>
          <a:ln w="0">
            <a:noFill/>
            <a:prstDash val="solid"/>
          </a:ln>
        </p:spPr>
      </p:sp>
      <p:sp>
        <p:nvSpPr>
          <p:cNvPr id="8" name="">
            <a:extLst>
              <a:ext uri="{FF2B5EF4-FFF2-40B4-BE49-F238E27FC236}">
                <ns2:creationId id="{D3D5E36B-928F-4810-8814-A307CF436FCF}"/>
              </a:ext>
            </a:extLst>
          </p:cNvPr>
          <p:cNvSpPr>
            <a:spLocks noGrp="1"/>
          </p:cNvSpPr>
          <p:nvPr/>
        </p:nvSpPr>
        <p:spPr>
          <a:xfrm>
            <a:off x="333375" y="3467100"/>
            <a:ext cx="1333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1275" b="0">
                <a:latin typeface="Montserrat"/>
                <a:ea typeface="Source Han Sans CN"/>
                <a:cs typeface="Montserrat"/>
              </a:defRPr>
            </a:pPr>
            <a:r>
              <a:rPr lang="zh-CN" sz="1275" b="0" i="0" dirty="0">
                <a:solidFill>
                  <a:srgbClr val="AEB6C2"/>
                </a:solidFill>
                <a:latin typeface="Montserrat"/>
                <a:ea typeface="Source Han Sans CN"/>
                <a:cs typeface="Montserrat"/>
              </a:rPr>
              <a:t>开始</a:t>
            </a:r>
            <a:endParaRPr lang="zh-CN" sz="1275"/>
          </a:p>
        </p:txBody>
      </p:sp>
      <p:sp>
        <p:nvSpPr>
          <p:cNvPr id="9" name="">
            <a:extLst>
              <a:ext uri="{FF2B5EF4-FFF2-40B4-BE49-F238E27FC236}">
                <ns2:creationId id="{1439AA8A-B718-43BE-9BE5-427D5C380747}"/>
              </a:ext>
            </a:extLst>
          </p:cNvPr>
          <p:cNvSpPr>
            <a:spLocks noGrp="1"/>
          </p:cNvSpPr>
          <p:nvPr/>
        </p:nvSpPr>
        <p:spPr>
          <a:xfrm>
            <a:off x="4686300" y="3143250"/>
            <a:ext cx="152400" cy="152400"/>
          </a:xfrm>
          <a:prstGeom prst="ellipse">
            <a:avLst/>
          </a:prstGeom>
          <a:solidFill>
            <a:srgbClr val="2FA86B"/>
          </a:solidFill>
          <a:ln w="0">
            <a:noFill/>
            <a:prstDash val="solid"/>
          </a:ln>
        </p:spPr>
      </p:sp>
      <p:sp>
        <p:nvSpPr>
          <p:cNvPr id="10" name="">
            <a:extLst>
              <a:ext uri="{FF2B5EF4-FFF2-40B4-BE49-F238E27FC236}">
                <ns2:creationId id="{F7B0B681-98F6-4C4B-8913-3B480AA49836}"/>
              </a:ext>
            </a:extLst>
          </p:cNvPr>
          <p:cNvSpPr>
            <a:spLocks noGrp="1"/>
          </p:cNvSpPr>
          <p:nvPr/>
        </p:nvSpPr>
        <p:spPr>
          <a:xfrm>
            <a:off x="4000500" y="3552825"/>
            <a:ext cx="15240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1800" b="0">
                <a:latin typeface="Montserrat"/>
                <a:ea typeface="Source Han Sans CN"/>
                <a:cs typeface="Montserrat"/>
              </a:defRPr>
            </a:pPr>
            <a:r>
              <a:rPr lang="zh-CN" sz="1800" b="0" i="0" dirty="0">
                <a:solidFill>
                  <a:srgbClr val="2FA86B"/>
                </a:solidFill>
                <a:latin typeface="Montserrat"/>
                <a:ea typeface="Source Han Sans CN"/>
                <a:cs typeface="Montserrat"/>
              </a:rPr>
              <a:t>1:00</a:t>
            </a:r>
            <a:endParaRPr lang="zh-CN" sz="1800"/>
          </a:p>
          <a:p>
            <a:pPr algn="ctr">
              <a:lnSpc>
                <a:spcPct val="112000"/>
              </a:lnSpc>
              <a:buNone/>
              <a:defRPr sz="1800" b="0">
                <a:latin typeface="Montserrat"/>
                <a:ea typeface="Source Han Sans CN"/>
                <a:cs typeface="Montserrat"/>
              </a:defRPr>
            </a:pPr>
            <a:r>
              <a:rPr lang="zh-CN" sz="1800" b="0" i="0" dirty="0">
                <a:solidFill>
                  <a:srgbClr val="2FA86B"/>
                </a:solidFill>
                <a:latin typeface="Montserrat"/>
                <a:ea typeface="Source Han Sans CN"/>
                <a:cs typeface="Montserrat"/>
              </a:rPr>
              <a:t>绿灯</a:t>
            </a:r>
            <a:endParaRPr lang="zh-CN" sz="1800"/>
          </a:p>
        </p:txBody>
      </p:sp>
      <p:sp>
        <p:nvSpPr>
          <p:cNvPr id="11" name="">
            <a:extLst>
              <a:ext uri="{FF2B5EF4-FFF2-40B4-BE49-F238E27FC236}">
                <ns2:creationId id="{B1B0298B-4465-4FB1-9EFA-9FEC9A6B4DCE}"/>
              </a:ext>
            </a:extLst>
          </p:cNvPr>
          <p:cNvSpPr>
            <a:spLocks noGrp="1"/>
          </p:cNvSpPr>
          <p:nvPr/>
        </p:nvSpPr>
        <p:spPr>
          <a:xfrm>
            <a:off x="6567488" y="3143250"/>
            <a:ext cx="152400" cy="152400"/>
          </a:xfrm>
          <a:prstGeom prst="ellipse">
            <a:avLst/>
          </a:prstGeom>
          <a:solidFill>
            <a:srgbClr val="E4B73A"/>
          </a:solidFill>
          <a:ln w="0">
            <a:noFill/>
            <a:prstDash val="solid"/>
          </a:ln>
        </p:spPr>
      </p:sp>
      <p:sp>
        <p:nvSpPr>
          <p:cNvPr id="12" name="">
            <a:extLst>
              <a:ext uri="{FF2B5EF4-FFF2-40B4-BE49-F238E27FC236}">
                <ns2:creationId id="{9A346E4D-FE87-4EFC-A765-AF07FCE143D6}"/>
              </a:ext>
            </a:extLst>
          </p:cNvPr>
          <p:cNvSpPr>
            <a:spLocks noGrp="1"/>
          </p:cNvSpPr>
          <p:nvPr/>
        </p:nvSpPr>
        <p:spPr>
          <a:xfrm>
            <a:off x="5881688" y="3552825"/>
            <a:ext cx="15240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1800" b="0">
                <a:latin typeface="Montserrat"/>
                <a:ea typeface="Source Han Sans CN"/>
                <a:cs typeface="Montserrat"/>
              </a:defRPr>
            </a:pPr>
            <a:r>
              <a:rPr lang="zh-CN" sz="1800" b="0" i="0" dirty="0">
                <a:solidFill>
                  <a:srgbClr val="E4B73A"/>
                </a:solidFill>
                <a:latin typeface="Montserrat"/>
                <a:ea typeface="Source Han Sans CN"/>
                <a:cs typeface="Montserrat"/>
              </a:rPr>
              <a:t>1:30</a:t>
            </a:r>
            <a:endParaRPr lang="zh-CN" sz="1800"/>
          </a:p>
          <a:p>
            <a:pPr algn="ctr">
              <a:lnSpc>
                <a:spcPct val="112000"/>
              </a:lnSpc>
              <a:buNone/>
              <a:defRPr sz="1800" b="0">
                <a:latin typeface="Montserrat"/>
                <a:ea typeface="Source Han Sans CN"/>
                <a:cs typeface="Montserrat"/>
              </a:defRPr>
            </a:pPr>
            <a:r>
              <a:rPr lang="zh-CN" sz="1800" b="0" i="0" dirty="0">
                <a:solidFill>
                  <a:srgbClr val="E4B73A"/>
                </a:solidFill>
                <a:latin typeface="Montserrat"/>
                <a:ea typeface="Source Han Sans CN"/>
                <a:cs typeface="Montserrat"/>
              </a:rPr>
              <a:t>黄灯</a:t>
            </a:r>
            <a:endParaRPr lang="zh-CN" sz="1800"/>
          </a:p>
        </p:txBody>
      </p:sp>
      <p:sp>
        <p:nvSpPr>
          <p:cNvPr id="13" name="">
            <a:extLst>
              <a:ext uri="{FF2B5EF4-FFF2-40B4-BE49-F238E27FC236}">
                <ns2:creationId id="{440E0290-8217-4A28-84DB-74B8ED96FCE4}"/>
              </a:ext>
            </a:extLst>
          </p:cNvPr>
          <p:cNvSpPr>
            <a:spLocks noGrp="1"/>
          </p:cNvSpPr>
          <p:nvPr/>
        </p:nvSpPr>
        <p:spPr>
          <a:xfrm>
            <a:off x="8448675" y="3143250"/>
            <a:ext cx="152400" cy="152400"/>
          </a:xfrm>
          <a:prstGeom prst="ellipse">
            <a:avLst/>
          </a:prstGeom>
          <a:solidFill>
            <a:srgbClr val="D7544D"/>
          </a:solidFill>
          <a:ln w="0">
            <a:noFill/>
            <a:prstDash val="solid"/>
          </a:ln>
        </p:spPr>
      </p:sp>
      <p:sp>
        <p:nvSpPr>
          <p:cNvPr id="14" name="">
            <a:extLst>
              <a:ext uri="{FF2B5EF4-FFF2-40B4-BE49-F238E27FC236}">
                <ns2:creationId id="{3B03F432-BFFC-4C57-9785-F8C6AB95806E}"/>
              </a:ext>
            </a:extLst>
          </p:cNvPr>
          <p:cNvSpPr>
            <a:spLocks noGrp="1"/>
          </p:cNvSpPr>
          <p:nvPr/>
        </p:nvSpPr>
        <p:spPr>
          <a:xfrm>
            <a:off x="7762875" y="3552825"/>
            <a:ext cx="15240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1800" b="0">
                <a:latin typeface="Montserrat"/>
                <a:ea typeface="Source Han Sans CN"/>
                <a:cs typeface="Montserrat"/>
              </a:defRPr>
            </a:pPr>
            <a:r>
              <a:rPr lang="zh-CN" sz="1800" b="0" i="0" dirty="0">
                <a:solidFill>
                  <a:srgbClr val="D7544D"/>
                </a:solidFill>
                <a:latin typeface="Montserrat"/>
                <a:ea typeface="Source Han Sans CN"/>
                <a:cs typeface="Montserrat"/>
              </a:rPr>
              <a:t>2:00</a:t>
            </a:r>
            <a:endParaRPr lang="zh-CN" sz="1800"/>
          </a:p>
          <a:p>
            <a:pPr algn="ctr">
              <a:lnSpc>
                <a:spcPct val="112000"/>
              </a:lnSpc>
              <a:buNone/>
              <a:defRPr sz="1800" b="0">
                <a:latin typeface="Montserrat"/>
                <a:ea typeface="Source Han Sans CN"/>
                <a:cs typeface="Montserrat"/>
              </a:defRPr>
            </a:pPr>
            <a:r>
              <a:rPr lang="zh-CN" sz="1800" b="0" i="0" dirty="0">
                <a:solidFill>
                  <a:srgbClr val="D7544D"/>
                </a:solidFill>
                <a:latin typeface="Montserrat"/>
                <a:ea typeface="Source Han Sans CN"/>
                <a:cs typeface="Montserrat"/>
              </a:rPr>
              <a:t>红灯</a:t>
            </a:r>
            <a:endParaRPr lang="zh-CN" sz="1800"/>
          </a:p>
        </p:txBody>
      </p:sp>
      <p:sp>
        <p:nvSpPr>
          <p:cNvPr id="15" name="">
            <a:extLst>
              <a:ext uri="{FF2B5EF4-FFF2-40B4-BE49-F238E27FC236}">
                <ns2:creationId id="{FD4DB841-871D-47A9-B16D-3AEA6844CAF7}"/>
              </a:ext>
            </a:extLst>
          </p:cNvPr>
          <p:cNvSpPr>
            <a:spLocks noGrp="1"/>
          </p:cNvSpPr>
          <p:nvPr/>
        </p:nvSpPr>
        <p:spPr>
          <a:xfrm>
            <a:off x="10329863" y="3143250"/>
            <a:ext cx="152400" cy="152400"/>
          </a:xfrm>
          <a:prstGeom prst="ellipse">
            <a:avLst/>
          </a:prstGeom>
          <a:solidFill>
            <a:srgbClr val="AEB6C2"/>
          </a:solidFill>
          <a:ln w="0">
            <a:noFill/>
            <a:prstDash val="solid"/>
          </a:ln>
        </p:spPr>
      </p:sp>
      <p:sp>
        <p:nvSpPr>
          <p:cNvPr id="16" name="">
            <a:extLst>
              <a:ext uri="{FF2B5EF4-FFF2-40B4-BE49-F238E27FC236}">
                <ns2:creationId id="{9A177DC7-BDE0-453F-9D76-F73AC816F0BA}"/>
              </a:ext>
            </a:extLst>
          </p:cNvPr>
          <p:cNvSpPr>
            <a:spLocks noGrp="1"/>
          </p:cNvSpPr>
          <p:nvPr/>
        </p:nvSpPr>
        <p:spPr>
          <a:xfrm>
            <a:off x="9739312" y="3467100"/>
            <a:ext cx="1333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1275" b="0">
                <a:latin typeface="Montserrat"/>
                <a:ea typeface="Source Han Sans CN"/>
                <a:cs typeface="Montserrat"/>
              </a:defRPr>
            </a:pPr>
            <a:r>
              <a:rPr lang="zh-CN" sz="1275" b="0" i="0" dirty="0">
                <a:solidFill>
                  <a:srgbClr val="AEB6C2"/>
                </a:solidFill>
                <a:latin typeface="Montserrat"/>
                <a:ea typeface="Source Han Sans CN"/>
                <a:cs typeface="Montserrat"/>
              </a:rPr>
              <a:t>2:30</a:t>
            </a:r>
            <a:endParaRPr lang="zh-CN" sz="1275"/>
          </a:p>
          <a:p>
            <a:pPr algn="ctr">
              <a:lnSpc>
                <a:spcPct val="112000"/>
              </a:lnSpc>
              <a:buNone/>
              <a:defRPr sz="1275" b="0">
                <a:latin typeface="Montserrat"/>
                <a:ea typeface="Source Han Sans CN"/>
                <a:cs typeface="Montserrat"/>
              </a:defRPr>
            </a:pPr>
            <a:r>
              <a:rPr lang="zh-CN" sz="1275" b="0" i="0" dirty="0">
                <a:solidFill>
                  <a:srgbClr val="AEB6C2"/>
                </a:solidFill>
                <a:latin typeface="Montserrat"/>
                <a:ea typeface="Source Han Sans CN"/>
                <a:cs typeface="Montserrat"/>
              </a:rPr>
              <a:t>资格边界</a:t>
            </a:r>
            <a:endParaRPr lang="zh-CN" sz="1275"/>
          </a:p>
        </p:txBody>
      </p:sp>
      <p:sp>
        <p:nvSpPr>
          <p:cNvPr id="17" name="">
            <a:extLst>
              <a:ext uri="{FF2B5EF4-FFF2-40B4-BE49-F238E27FC236}">
                <ns2:creationId id="{1F9A151B-311D-4B97-8642-9323B9946F6A}"/>
              </a:ext>
            </a:extLst>
          </p:cNvPr>
          <p:cNvSpPr>
            <a:spLocks noGrp="1"/>
          </p:cNvSpPr>
          <p:nvPr/>
        </p:nvSpPr>
        <p:spPr>
          <a:xfrm>
            <a:off x="1143000" y="5314950"/>
            <a:ext cx="99060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1575" b="0">
                <a:latin typeface="Montserrat"/>
                <a:ea typeface="Source Han Sans CN"/>
                <a:cs typeface="Montserrat"/>
              </a:defRPr>
            </a:pPr>
            <a:r>
              <a:rPr lang="zh-CN" sz="1575" b="0" i="0" dirty="0">
                <a:solidFill>
                  <a:srgbClr val="E9E1D6"/>
                </a:solidFill>
                <a:latin typeface="Montserrat"/>
                <a:ea typeface="Source Han Sans CN"/>
                <a:cs typeface="Montserrat"/>
              </a:rPr>
              <a:t>少于</a:t>
            </a:r>
            <a:r>
              <a:rPr lang="zh-CN" sz="1575" b="0" i="0" dirty="0">
                <a:solidFill>
                  <a:srgbClr val="E9E1D6"/>
                </a:solidFill>
                <a:latin typeface="Montserrat"/>
                <a:ea typeface="Source Han Sans CN"/>
                <a:cs typeface="Montserrat"/>
              </a:rPr>
              <a:t>1:00</a:t>
            </a:r>
            <a:r>
              <a:rPr lang="zh-CN" sz="1575" b="0" i="0" dirty="0">
                <a:solidFill>
                  <a:srgbClr val="E9E1D6"/>
                </a:solidFill>
                <a:latin typeface="Montserrat"/>
                <a:ea typeface="Source Han Sans CN"/>
                <a:cs typeface="Montserrat"/>
              </a:rPr>
              <a:t>或超过</a:t>
            </a:r>
            <a:r>
              <a:rPr lang="zh-CN" sz="1575" b="0" i="0" dirty="0">
                <a:solidFill>
                  <a:srgbClr val="E9E1D6"/>
                </a:solidFill>
                <a:latin typeface="Montserrat"/>
                <a:ea typeface="Source Han Sans CN"/>
                <a:cs typeface="Montserrat"/>
              </a:rPr>
              <a:t>2:30</a:t>
            </a:r>
            <a:r>
              <a:rPr lang="zh-CN" sz="1575" b="0" i="0" dirty="0">
                <a:solidFill>
                  <a:srgbClr val="E9E1D6"/>
                </a:solidFill>
                <a:latin typeface="Montserrat"/>
                <a:ea typeface="Source Han Sans CN"/>
                <a:cs typeface="Montserrat"/>
              </a:rPr>
              <a:t>取消资格。</a:t>
            </a:r>
            <a:r>
              <a:rPr lang="zh-CN" sz="1575" b="0" i="0" dirty="0">
                <a:solidFill>
                  <a:srgbClr val="E9E1D6"/>
                </a:solidFill>
                <a:latin typeface="Montserrat"/>
                <a:ea typeface="Source Han Sans CN"/>
                <a:cs typeface="Montserrat"/>
              </a:rPr>
              <a:t>2:30</a:t>
            </a:r>
            <a:r>
              <a:rPr lang="zh-CN" sz="1575" b="0" i="0" dirty="0">
                <a:solidFill>
                  <a:srgbClr val="E9E1D6"/>
                </a:solidFill>
                <a:latin typeface="Montserrat"/>
                <a:ea typeface="Source Han Sans CN"/>
                <a:cs typeface="Montserrat"/>
              </a:rPr>
              <a:t>是边界，不是目标。</a:t>
            </a:r>
            <a:endParaRPr lang="zh-CN" sz="1575"/>
          </a:p>
        </p:txBody>
      </p:sp>
      <p:sp>
        <p:nvSpPr>
          <p:cNvPr id="19" name="source-rulebook-link"/>
          <p:cNvSpPr>
            <a:spLocks noGrp="1"/>
          </p:cNvSpPr>
          <p:nvPr/>
        </p:nvSpPr>
        <p:spPr>
          <a:xfrm>
            <a:off x="1619250" y="6057900"/>
            <a:ext cx="8953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900" b="0">
                <a:latin typeface="Montserrat"/>
                <a:ea typeface="Source Han Sans CN"/>
                <a:cs typeface="Montserrat"/>
              </a:defRPr>
            </a:pPr>
            <a:r>
              <a:rPr lang="zh-CN" sz="90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  <a:hlinkClick r:id="rId1"/>
              </a:rPr>
              <a:t>Reference</a:t>
            </a:r>
            <a:r>
              <a:rPr lang="zh-CN" sz="90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  <a:hlinkClick r:id="rId1"/>
              </a:rPr>
              <a:t>｜</a:t>
            </a:r>
            <a:r>
              <a:rPr lang="zh-CN" sz="90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  <a:hlinkClick r:id="rId1"/>
              </a:rPr>
              <a:t>Toastmasters 2026</a:t>
            </a:r>
            <a:r>
              <a:rPr lang="zh-CN" sz="90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  <a:hlinkClick r:id="rId1"/>
              </a:rPr>
              <a:t>—</a:t>
            </a:r>
            <a:r>
              <a:rPr lang="zh-CN" sz="90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  <a:hlinkClick r:id="rId1"/>
              </a:rPr>
              <a:t>2027 Speech Contest Rulebook</a:t>
            </a:r>
            <a:endParaRPr lang="zh-CN" sz="900"/>
          </a:p>
        </p:txBody>
      </p:sp>
      <p:sp>
        <p:nvSpPr>
          <p:cNvPr id="20" name="v10-p36-new1">
            <a:extLst>
              <a:ext uri="{FF2B5EF4-FFF2-40B4-BE49-F238E27FC236}">
                <ns2:creationId id="{FC625F72-68FC-4E1F-B3AF-06EA41B7E710}"/>
              </a:ext>
            </a:extLst>
          </p:cNvPr>
          <p:cNvSpPr>
            <a:spLocks noGrp="1"/>
          </p:cNvSpPr>
          <p:nvPr/>
        </p:nvSpPr>
        <p:spPr>
          <a:xfrm>
            <a:off x="762000" y="6562725"/>
            <a:ext cx="84772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B0B5BE"/>
                </a:solidFill>
                <a:latin typeface="Montserrat"/>
                <a:ea typeface="Source Han Sans CN"/>
                <a:cs typeface="Montserrat"/>
              </a:rPr>
              <a:t>Impromptu Speech Speechcraft by Sing</a:t>
            </a:r>
            <a:endParaRPr lang="zh-CN" sz="975"/>
          </a:p>
        </p:txBody>
      </p:sp>
    </p:spTree>
    <p:extLst>
      <p:ext uri="{BB962C8B-B14F-4D97-AF65-F5344CB8AC3E}">
        <ns4:creationId val="295212075"/>
      </p:ext>
    </p:extLst>
  </p:cSld>
  <p:clrMapOvr>
    <a:overrideClrMapping accent1="accent1" accent2="accent2" accent3="accent3" accent4="accent4" accent5="accent5" accent6="accent6" bg1="lt1" tx1="dk1" bg2="lt2" tx2="dk2" hlink="hlink" folHlink="folHlink"/>
  </p:clrMapOvr>
</p:sld>
</file>

<file path=ppt/slides/slide37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bg>
      <p:bgPr>
        <a:solidFill>
          <a:srgbClr val="F5EFE5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18" name="">
            <a:extLst>
              <a:ext uri="{FF2B5EF4-FFF2-40B4-BE49-F238E27FC236}">
                <ns2:creationId id="{D087D329-B9EF-47FA-BDC3-E9F8AF353012}"/>
              </a:ext>
            </a:extLst>
          </p:cNvPr>
          <p:cNvSpPr>
            <a:spLocks noGrp="1"/>
          </p:cNvSpPr>
          <p:nvPr/>
        </p:nvSpPr>
        <p:spPr>
          <a:xfrm>
            <a:off x="704850" y="41910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1050" b="0">
                <a:latin typeface="Montserrat"/>
                <a:ea typeface="Source Han Sans CN"/>
                <a:cs typeface="Montserrat"/>
              </a:defRPr>
            </a:pPr>
            <a:r>
              <a:rPr lang="zh-CN" sz="105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课程训练建议，按灯号安排内容</a:t>
            </a:r>
            <a:endParaRPr lang="zh-CN" sz="1050"/>
          </a:p>
        </p:txBody>
      </p:sp>
      <p:sp>
        <p:nvSpPr>
          <p:cNvPr id="2" name="">
            <a:extLst>
              <a:ext uri="{FF2B5EF4-FFF2-40B4-BE49-F238E27FC236}">
                <ns2:creationId id="{FFE9C19C-C3C9-48F7-9557-AE130F150321}"/>
              </a:ext>
            </a:extLst>
          </p:cNvPr>
          <p:cNvSpPr>
            <a:spLocks noGrp="1"/>
          </p:cNvSpPr>
          <p:nvPr/>
        </p:nvSpPr>
        <p:spPr>
          <a:xfrm>
            <a:off x="685800" y="742950"/>
            <a:ext cx="1066800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3150" b="1">
                <a:latin typeface="Montserrat"/>
                <a:ea typeface="Source Han Serif CN"/>
                <a:cs typeface="Montserrat"/>
              </a:defRPr>
            </a:pPr>
            <a:r>
              <a:rPr lang="zh-CN" sz="3150" b="1" i="0" dirty="0">
                <a:solidFill>
                  <a:srgbClr val="1C1A18"/>
                </a:solidFill>
                <a:latin typeface="Montserrat"/>
                <a:ea typeface="Source Han Serif CN"/>
                <a:cs typeface="Montserrat"/>
              </a:rPr>
              <a:t>看到灯号，你该做什么？</a:t>
            </a:r>
            <a:endParaRPr lang="zh-CN" sz="3150"/>
          </a:p>
        </p:txBody>
      </p:sp>
      <p:sp>
        <p:nvSpPr>
          <p:cNvPr id="3" name="">
            <a:extLst>
              <a:ext uri="{FF2B5EF4-FFF2-40B4-BE49-F238E27FC236}">
                <ns2:creationId id="{A9EB7153-9B51-4D2A-97DF-530A650C7248}"/>
              </a:ext>
            </a:extLst>
          </p:cNvPr>
          <p:cNvSpPr>
            <a:spLocks noGrp="1"/>
          </p:cNvSpPr>
          <p:nvPr/>
        </p:nvSpPr>
        <p:spPr>
          <a:xfrm>
            <a:off x="685800" y="1485900"/>
            <a:ext cx="685800" cy="47625"/>
          </a:xfrm>
          <a:prstGeom prst="rect">
            <a:avLst/>
          </a:prstGeom>
          <a:solidFill>
            <a:srgbClr val="F2A33B"/>
          </a:solidFill>
          <a:ln w="0">
            <a:noFill/>
            <a:prstDash val="solid"/>
          </a:ln>
        </p:spPr>
      </p:sp>
      <p:sp>
        <p:nvSpPr>
          <p:cNvPr id="4" name="">
            <a:extLst>
              <a:ext uri="{FF2B5EF4-FFF2-40B4-BE49-F238E27FC236}">
                <ns2:creationId id="{DADB1EC9-35CB-4734-B4AB-FDF50BA5830D}"/>
              </a:ext>
            </a:extLst>
          </p:cNvPr>
          <p:cNvSpPr>
            <a:spLocks noGrp="1"/>
          </p:cNvSpPr>
          <p:nvPr/>
        </p:nvSpPr>
        <p:spPr>
          <a:xfrm>
            <a:off x="11163300" y="6353175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r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9B9184"/>
                </a:solidFill>
                <a:latin typeface="Montserrat"/>
                <a:ea typeface="Source Han Sans CN"/>
                <a:cs typeface="Montserrat"/>
              </a:rPr>
              <a:t>37</a:t>
            </a:r>
            <a:endParaRPr lang="zh-CN" sz="975"/>
          </a:p>
        </p:txBody>
      </p:sp>
      <p:sp>
        <p:nvSpPr>
          <p:cNvPr id="5" name="">
            <a:extLst>
              <a:ext uri="{FF2B5EF4-FFF2-40B4-BE49-F238E27FC236}">
                <ns2:creationId id="{BEF0C8A0-0757-467B-AB1A-F113D4CEE715}"/>
              </a:ext>
            </a:extLst>
          </p:cNvPr>
          <p:cNvSpPr>
            <a:spLocks noGrp="1"/>
          </p:cNvSpPr>
          <p:nvPr/>
        </p:nvSpPr>
        <p:spPr>
          <a:xfrm>
            <a:off x="904875" y="1952625"/>
            <a:ext cx="666750" cy="666750"/>
          </a:xfrm>
          <a:prstGeom prst="ellipse">
            <a:avLst/>
          </a:prstGeom>
          <a:solidFill>
            <a:srgbClr val="2FA86B"/>
          </a:solidFill>
          <a:ln w="0">
            <a:noFill/>
            <a:prstDash val="solid"/>
          </a:ln>
        </p:spPr>
      </p:sp>
      <p:sp>
        <p:nvSpPr>
          <p:cNvPr id="6" name="">
            <a:extLst>
              <a:ext uri="{FF2B5EF4-FFF2-40B4-BE49-F238E27FC236}">
                <ns2:creationId id="{2D0FA1BE-9509-4423-812B-B1823A953BA7}"/>
              </a:ext>
            </a:extLst>
          </p:cNvPr>
          <p:cNvSpPr>
            <a:spLocks noGrp="1"/>
          </p:cNvSpPr>
          <p:nvPr/>
        </p:nvSpPr>
        <p:spPr>
          <a:xfrm>
            <a:off x="904875" y="1952625"/>
            <a:ext cx="666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1800" b="0">
                <a:latin typeface="Montserrat"/>
                <a:ea typeface="Source Han Sans CN"/>
                <a:cs typeface="Montserrat"/>
              </a:defRPr>
            </a:pPr>
            <a:r>
              <a:rPr lang="zh-CN" sz="1800" b="0" i="0" dirty="0">
                <a:solidFill>
                  <a:srgbClr val="FFFFFF"/>
                </a:solidFill>
                <a:latin typeface="Montserrat"/>
                <a:ea typeface="Source Han Sans CN"/>
                <a:cs typeface="Montserrat"/>
              </a:rPr>
              <a:t>绿</a:t>
            </a:r>
            <a:endParaRPr lang="zh-CN" sz="1800"/>
          </a:p>
        </p:txBody>
      </p:sp>
      <p:sp>
        <p:nvSpPr>
          <p:cNvPr id="7" name="">
            <a:extLst>
              <a:ext uri="{FF2B5EF4-FFF2-40B4-BE49-F238E27FC236}">
                <ns2:creationId id="{DD077A59-1EB9-49C4-AF10-226CACD1E10C}"/>
              </a:ext>
            </a:extLst>
          </p:cNvPr>
          <p:cNvSpPr>
            <a:spLocks noGrp="1"/>
          </p:cNvSpPr>
          <p:nvPr/>
        </p:nvSpPr>
        <p:spPr>
          <a:xfrm>
            <a:off x="2000250" y="1952625"/>
            <a:ext cx="29527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2325" b="1">
                <a:latin typeface="Montserrat"/>
                <a:ea typeface="Source Han Serif CN"/>
                <a:cs typeface="Montserrat"/>
              </a:defRPr>
            </a:pPr>
            <a:r>
              <a:rPr lang="zh-CN" sz="2325" b="1" i="0" dirty="0">
                <a:solidFill>
                  <a:srgbClr val="1C1A18"/>
                </a:solidFill>
                <a:latin typeface="Montserrat"/>
                <a:ea typeface="Source Han Serif CN"/>
                <a:cs typeface="Montserrat"/>
              </a:rPr>
              <a:t>核心已经说清楚</a:t>
            </a:r>
            <a:endParaRPr lang="zh-CN" sz="2325"/>
          </a:p>
        </p:txBody>
      </p:sp>
      <p:sp>
        <p:nvSpPr>
          <p:cNvPr id="8" name="">
            <a:extLst>
              <a:ext uri="{FF2B5EF4-FFF2-40B4-BE49-F238E27FC236}">
                <ns2:creationId id="{35B7BC94-2AF2-4036-AEA0-3A0C8F4545F8}"/>
              </a:ext>
            </a:extLst>
          </p:cNvPr>
          <p:cNvSpPr>
            <a:spLocks noGrp="1"/>
          </p:cNvSpPr>
          <p:nvPr/>
        </p:nvSpPr>
        <p:spPr>
          <a:xfrm>
            <a:off x="5334000" y="1971675"/>
            <a:ext cx="5715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r">
              <a:lnSpc>
                <a:spcPct val="112000"/>
              </a:lnSpc>
              <a:buNone/>
              <a:defRPr sz="1800" b="0">
                <a:latin typeface="Montserrat"/>
                <a:ea typeface="Source Han Sans CN"/>
                <a:cs typeface="Montserrat"/>
              </a:defRPr>
            </a:pPr>
            <a:r>
              <a:rPr lang="zh-CN" sz="1800" b="0" i="0" dirty="0">
                <a:solidFill>
                  <a:srgbClr val="6D6A66"/>
                </a:solidFill>
                <a:latin typeface="Montserrat"/>
                <a:ea typeface="Source Han Sans CN"/>
                <a:cs typeface="Montserrat"/>
              </a:rPr>
              <a:t>观点与理由，或故事的关键事件</a:t>
            </a:r>
            <a:endParaRPr lang="zh-CN" sz="1800"/>
          </a:p>
        </p:txBody>
      </p:sp>
      <p:sp>
        <p:nvSpPr>
          <p:cNvPr id="9" name="">
            <a:extLst>
              <a:ext uri="{FF2B5EF4-FFF2-40B4-BE49-F238E27FC236}">
                <ns2:creationId id="{AA93E907-2429-4561-A455-479A9C6A76AE}"/>
              </a:ext>
            </a:extLst>
          </p:cNvPr>
          <p:cNvSpPr>
            <a:spLocks noGrp="1"/>
          </p:cNvSpPr>
          <p:nvPr/>
        </p:nvSpPr>
        <p:spPr>
          <a:xfrm>
            <a:off x="904875" y="3114675"/>
            <a:ext cx="666750" cy="666750"/>
          </a:xfrm>
          <a:prstGeom prst="ellipse">
            <a:avLst/>
          </a:prstGeom>
          <a:solidFill>
            <a:srgbClr val="E4B73A"/>
          </a:solidFill>
          <a:ln w="0">
            <a:noFill/>
            <a:prstDash val="solid"/>
          </a:ln>
        </p:spPr>
      </p:sp>
      <p:sp>
        <p:nvSpPr>
          <p:cNvPr id="10" name="">
            <a:extLst>
              <a:ext uri="{FF2B5EF4-FFF2-40B4-BE49-F238E27FC236}">
                <ns2:creationId id="{E334B336-E12E-4F61-9F94-483B72E02DEF}"/>
              </a:ext>
            </a:extLst>
          </p:cNvPr>
          <p:cNvSpPr>
            <a:spLocks noGrp="1"/>
          </p:cNvSpPr>
          <p:nvPr/>
        </p:nvSpPr>
        <p:spPr>
          <a:xfrm>
            <a:off x="904875" y="3114675"/>
            <a:ext cx="666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1800" b="0">
                <a:latin typeface="Montserrat"/>
                <a:ea typeface="Source Han Sans CN"/>
                <a:cs typeface="Montserrat"/>
              </a:defRPr>
            </a:pPr>
            <a:r>
              <a:rPr lang="zh-CN" sz="1800" b="0" i="0" dirty="0">
                <a:solidFill>
                  <a:srgbClr val="FFFFFF"/>
                </a:solidFill>
                <a:latin typeface="Montserrat"/>
                <a:ea typeface="Source Han Sans CN"/>
                <a:cs typeface="Montserrat"/>
              </a:rPr>
              <a:t>黄</a:t>
            </a:r>
            <a:endParaRPr lang="zh-CN" sz="1800"/>
          </a:p>
        </p:txBody>
      </p:sp>
      <p:sp>
        <p:nvSpPr>
          <p:cNvPr id="11" name="">
            <a:extLst>
              <a:ext uri="{FF2B5EF4-FFF2-40B4-BE49-F238E27FC236}">
                <ns2:creationId id="{132B291C-75C8-4D60-9514-564BC0FEF1AF}"/>
              </a:ext>
            </a:extLst>
          </p:cNvPr>
          <p:cNvSpPr>
            <a:spLocks noGrp="1"/>
          </p:cNvSpPr>
          <p:nvPr/>
        </p:nvSpPr>
        <p:spPr>
          <a:xfrm>
            <a:off x="2000250" y="3114675"/>
            <a:ext cx="29527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2325" b="1">
                <a:latin typeface="Montserrat"/>
                <a:ea typeface="Source Han Serif CN"/>
                <a:cs typeface="Montserrat"/>
              </a:defRPr>
            </a:pPr>
            <a:r>
              <a:rPr lang="zh-CN" sz="2325" b="1" i="0" dirty="0">
                <a:solidFill>
                  <a:srgbClr val="1C1A18"/>
                </a:solidFill>
                <a:latin typeface="Montserrat"/>
                <a:ea typeface="Source Han Serif CN"/>
                <a:cs typeface="Montserrat"/>
              </a:rPr>
              <a:t>开始收束</a:t>
            </a:r>
            <a:endParaRPr lang="zh-CN" sz="2325"/>
          </a:p>
        </p:txBody>
      </p:sp>
      <p:sp>
        <p:nvSpPr>
          <p:cNvPr id="12" name="">
            <a:extLst>
              <a:ext uri="{FF2B5EF4-FFF2-40B4-BE49-F238E27FC236}">
                <ns2:creationId id="{3281ACDB-AE70-45F8-A62E-57EA1CD82D7E}"/>
              </a:ext>
            </a:extLst>
          </p:cNvPr>
          <p:cNvSpPr>
            <a:spLocks noGrp="1"/>
          </p:cNvSpPr>
          <p:nvPr/>
        </p:nvSpPr>
        <p:spPr>
          <a:xfrm>
            <a:off x="5334000" y="3133725"/>
            <a:ext cx="5715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r">
              <a:lnSpc>
                <a:spcPct val="112000"/>
              </a:lnSpc>
              <a:buNone/>
              <a:defRPr sz="1800" b="0">
                <a:latin typeface="Montserrat"/>
                <a:ea typeface="Source Han Sans CN"/>
                <a:cs typeface="Montserrat"/>
              </a:defRPr>
            </a:pPr>
            <a:r>
              <a:rPr lang="zh-CN" sz="1800" b="0" i="0" dirty="0">
                <a:solidFill>
                  <a:srgbClr val="6D6A66"/>
                </a:solidFill>
                <a:latin typeface="Montserrat"/>
                <a:ea typeface="Source Han Sans CN"/>
                <a:cs typeface="Montserrat"/>
              </a:rPr>
              <a:t>完成例子，讲出意义，准备回题</a:t>
            </a:r>
            <a:endParaRPr lang="zh-CN" sz="1800"/>
          </a:p>
        </p:txBody>
      </p:sp>
      <p:sp>
        <p:nvSpPr>
          <p:cNvPr id="13" name="">
            <a:extLst>
              <a:ext uri="{FF2B5EF4-FFF2-40B4-BE49-F238E27FC236}">
                <ns2:creationId id="{068B1CEF-096F-4BC6-9CED-C3FB94B9EB36}"/>
              </a:ext>
            </a:extLst>
          </p:cNvPr>
          <p:cNvSpPr>
            <a:spLocks noGrp="1"/>
          </p:cNvSpPr>
          <p:nvPr/>
        </p:nvSpPr>
        <p:spPr>
          <a:xfrm>
            <a:off x="904875" y="4276725"/>
            <a:ext cx="666750" cy="666750"/>
          </a:xfrm>
          <a:prstGeom prst="ellipse">
            <a:avLst/>
          </a:prstGeom>
          <a:solidFill>
            <a:srgbClr val="D7544D"/>
          </a:solidFill>
          <a:ln w="0">
            <a:noFill/>
            <a:prstDash val="solid"/>
          </a:ln>
        </p:spPr>
      </p:sp>
      <p:sp>
        <p:nvSpPr>
          <p:cNvPr id="14" name="">
            <a:extLst>
              <a:ext uri="{FF2B5EF4-FFF2-40B4-BE49-F238E27FC236}">
                <ns2:creationId id="{7E680D64-27B9-42CE-B6AB-8686ED5D3F28}"/>
              </a:ext>
            </a:extLst>
          </p:cNvPr>
          <p:cNvSpPr>
            <a:spLocks noGrp="1"/>
          </p:cNvSpPr>
          <p:nvPr/>
        </p:nvSpPr>
        <p:spPr>
          <a:xfrm>
            <a:off x="904875" y="4276725"/>
            <a:ext cx="666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1800" b="0">
                <a:latin typeface="Montserrat"/>
                <a:ea typeface="Source Han Sans CN"/>
                <a:cs typeface="Montserrat"/>
              </a:defRPr>
            </a:pPr>
            <a:r>
              <a:rPr lang="zh-CN" sz="1800" b="0" i="0" dirty="0">
                <a:solidFill>
                  <a:srgbClr val="FFFFFF"/>
                </a:solidFill>
                <a:latin typeface="Montserrat"/>
                <a:ea typeface="Source Han Sans CN"/>
                <a:cs typeface="Montserrat"/>
              </a:rPr>
              <a:t>红</a:t>
            </a:r>
            <a:endParaRPr lang="zh-CN" sz="1800"/>
          </a:p>
        </p:txBody>
      </p:sp>
      <p:sp>
        <p:nvSpPr>
          <p:cNvPr id="15" name="">
            <a:extLst>
              <a:ext uri="{FF2B5EF4-FFF2-40B4-BE49-F238E27FC236}">
                <ns2:creationId id="{79DA1465-04D9-42A6-A144-1372F4C5DA1A}"/>
              </a:ext>
            </a:extLst>
          </p:cNvPr>
          <p:cNvSpPr>
            <a:spLocks noGrp="1"/>
          </p:cNvSpPr>
          <p:nvPr/>
        </p:nvSpPr>
        <p:spPr>
          <a:xfrm>
            <a:off x="2000250" y="4276725"/>
            <a:ext cx="29527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2325" b="1">
                <a:latin typeface="Montserrat"/>
                <a:ea typeface="Source Han Serif CN"/>
                <a:cs typeface="Montserrat"/>
              </a:defRPr>
            </a:pPr>
            <a:r>
              <a:rPr lang="zh-CN" sz="2325" b="1" i="0" dirty="0">
                <a:solidFill>
                  <a:srgbClr val="1C1A18"/>
                </a:solidFill>
                <a:latin typeface="Montserrat"/>
                <a:ea typeface="Source Han Serif CN"/>
                <a:cs typeface="Montserrat"/>
              </a:rPr>
              <a:t>一句话结束</a:t>
            </a:r>
            <a:endParaRPr lang="zh-CN" sz="2325"/>
          </a:p>
        </p:txBody>
      </p:sp>
      <p:sp>
        <p:nvSpPr>
          <p:cNvPr id="16" name="">
            <a:extLst>
              <a:ext uri="{FF2B5EF4-FFF2-40B4-BE49-F238E27FC236}">
                <ns2:creationId id="{6801F7CA-3553-4681-9E1B-AE57DE5E24EF}"/>
              </a:ext>
            </a:extLst>
          </p:cNvPr>
          <p:cNvSpPr>
            <a:spLocks noGrp="1"/>
          </p:cNvSpPr>
          <p:nvPr/>
        </p:nvSpPr>
        <p:spPr>
          <a:xfrm>
            <a:off x="5334000" y="4295775"/>
            <a:ext cx="5715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r">
              <a:lnSpc>
                <a:spcPct val="112000"/>
              </a:lnSpc>
              <a:buNone/>
              <a:defRPr sz="1800" b="0">
                <a:latin typeface="Montserrat"/>
                <a:ea typeface="Source Han Sans CN"/>
                <a:cs typeface="Montserrat"/>
              </a:defRPr>
            </a:pPr>
            <a:r>
              <a:rPr lang="zh-CN" sz="1800" b="0" i="0" dirty="0">
                <a:solidFill>
                  <a:srgbClr val="6D6A66"/>
                </a:solidFill>
                <a:latin typeface="Montserrat"/>
                <a:ea typeface="Source Han Sans CN"/>
                <a:cs typeface="Montserrat"/>
              </a:rPr>
              <a:t>不加背景，不开新分支</a:t>
            </a:r>
            <a:endParaRPr lang="zh-CN" sz="1800"/>
          </a:p>
        </p:txBody>
      </p:sp>
      <p:sp>
        <p:nvSpPr>
          <p:cNvPr id="17" name="">
            <a:extLst>
              <a:ext uri="{FF2B5EF4-FFF2-40B4-BE49-F238E27FC236}">
                <ns2:creationId id="{9D20209B-AB3D-47F8-8ABD-1C8ECDC9635C}"/>
              </a:ext>
            </a:extLst>
          </p:cNvPr>
          <p:cNvSpPr>
            <a:spLocks noGrp="1"/>
          </p:cNvSpPr>
          <p:nvPr/>
        </p:nvSpPr>
        <p:spPr>
          <a:xfrm>
            <a:off x="2381250" y="5581650"/>
            <a:ext cx="7429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1875" b="0">
                <a:latin typeface="Montserrat"/>
                <a:ea typeface="Source Han Sans CN"/>
                <a:cs typeface="Montserrat"/>
              </a:defRPr>
            </a:pPr>
            <a:r>
              <a:rPr lang="zh-CN" sz="1875" b="0" i="0" dirty="0">
                <a:solidFill>
                  <a:srgbClr val="D7544D"/>
                </a:solidFill>
                <a:latin typeface="Montserrat"/>
                <a:ea typeface="Source Han Sans CN"/>
                <a:cs typeface="Montserrat"/>
              </a:rPr>
              <a:t>看到红灯，就准备结束。</a:t>
            </a:r>
            <a:endParaRPr lang="zh-CN" sz="1875"/>
          </a:p>
        </p:txBody>
      </p:sp>
      <p:sp>
        <p:nvSpPr>
          <p:cNvPr id="19" name="v10-p37-new1">
            <a:extLst>
              <a:ext uri="{FF2B5EF4-FFF2-40B4-BE49-F238E27FC236}">
                <ns2:creationId id="{5FCF823F-40B5-418F-96E2-3A7141BFA452}"/>
              </a:ext>
            </a:extLst>
          </p:cNvPr>
          <p:cNvSpPr>
            <a:spLocks noGrp="1"/>
          </p:cNvSpPr>
          <p:nvPr/>
        </p:nvSpPr>
        <p:spPr>
          <a:xfrm>
            <a:off x="762000" y="6562725"/>
            <a:ext cx="84772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74716B"/>
                </a:solidFill>
                <a:latin typeface="Montserrat"/>
                <a:ea typeface="Source Han Sans CN"/>
                <a:cs typeface="Montserrat"/>
              </a:rPr>
              <a:t>Impromptu Speech Speechcraft by Sing</a:t>
            </a:r>
            <a:endParaRPr lang="zh-CN" sz="975"/>
          </a:p>
        </p:txBody>
      </p:sp>
    </p:spTree>
    <p:extLst>
      <p:ext uri="{BB962C8B-B14F-4D97-AF65-F5344CB8AC3E}">
        <ns3:creationId val="525319762"/>
      </p:ext>
    </p:extLst>
  </p:cSld>
  <p:clrMapOvr>
    <a:overrideClrMapping accent1="accent1" accent2="accent2" accent3="accent3" accent4="accent4" accent5="accent5" accent6="accent6" bg1="lt1" tx1="dk1" bg2="lt2" tx2="dk2" hlink="accent6" folHlink="accent6"/>
  </p:clrMapOvr>
</p:sld>
</file>

<file path=ppt/slides/slide38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090C12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14" name="">
            <a:extLst>
              <a:ext uri="{FF2B5EF4-FFF2-40B4-BE49-F238E27FC236}">
                <ns2:creationId id="{3960ADAC-A266-4C7A-8674-3C89856EC04E}"/>
              </a:ext>
            </a:extLst>
          </p:cNvPr>
          <p:cNvSpPr>
            <a:spLocks noGrp="1"/>
          </p:cNvSpPr>
          <p:nvPr/>
        </p:nvSpPr>
        <p:spPr>
          <a:xfrm>
            <a:off x="704850" y="41910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1050" b="0">
                <a:latin typeface="Montserrat"/>
                <a:ea typeface="Source Han Sans CN"/>
                <a:cs typeface="Montserrat"/>
              </a:defRPr>
            </a:pPr>
            <a:r>
              <a:rPr lang="zh-CN" sz="105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1</a:t>
            </a:r>
            <a:r>
              <a:rPr lang="zh-CN" sz="105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位学员上台</a:t>
            </a:r>
            <a:r>
              <a:rPr lang="zh-CN" sz="105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 </a:t>
            </a:r>
            <a:r>
              <a:rPr lang="zh-CN" sz="105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·</a:t>
            </a:r>
            <a:r>
              <a:rPr lang="zh-CN" sz="105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 1</a:t>
            </a:r>
            <a:r>
              <a:rPr lang="zh-CN" sz="105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—</a:t>
            </a:r>
            <a:r>
              <a:rPr lang="zh-CN" sz="105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2</a:t>
            </a:r>
            <a:r>
              <a:rPr lang="zh-CN" sz="105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分钟</a:t>
            </a:r>
            <a:endParaRPr lang="zh-CN" sz="1050"/>
          </a:p>
        </p:txBody>
      </p:sp>
      <p:sp>
        <p:nvSpPr>
          <p:cNvPr id="2" name="">
            <a:extLst>
              <a:ext uri="{FF2B5EF4-FFF2-40B4-BE49-F238E27FC236}">
                <ns2:creationId id="{EFA951FC-1A79-47C3-80B0-A046A8F3B854}"/>
              </a:ext>
            </a:extLst>
          </p:cNvPr>
          <p:cNvSpPr>
            <a:spLocks noGrp="1"/>
          </p:cNvSpPr>
          <p:nvPr/>
        </p:nvSpPr>
        <p:spPr>
          <a:xfrm>
            <a:off x="685800" y="742950"/>
            <a:ext cx="1066800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3150" b="1">
                <a:latin typeface="Montserrat"/>
                <a:ea typeface="Source Han Serif CN"/>
                <a:cs typeface="Montserrat"/>
              </a:defRPr>
            </a:pPr>
            <a:r>
              <a:rPr lang="zh-CN" sz="3150" b="1" i="0" dirty="0">
                <a:solidFill>
                  <a:srgbClr val="E9E1D6"/>
                </a:solidFill>
                <a:latin typeface="Montserrat"/>
                <a:ea typeface="Source Han Serif CN"/>
                <a:cs typeface="Montserrat"/>
              </a:rPr>
              <a:t>最终实战：先选题型，再看题目</a:t>
            </a:r>
            <a:endParaRPr lang="zh-CN" sz="3150"/>
          </a:p>
        </p:txBody>
      </p:sp>
      <p:sp>
        <p:nvSpPr>
          <p:cNvPr id="3" name="">
            <a:extLst>
              <a:ext uri="{FF2B5EF4-FFF2-40B4-BE49-F238E27FC236}">
                <ns2:creationId id="{9E97ABA8-F8DD-441E-8312-6BDF2E5C9B51}"/>
              </a:ext>
            </a:extLst>
          </p:cNvPr>
          <p:cNvSpPr>
            <a:spLocks noGrp="1"/>
          </p:cNvSpPr>
          <p:nvPr/>
        </p:nvSpPr>
        <p:spPr>
          <a:xfrm>
            <a:off x="685800" y="1485900"/>
            <a:ext cx="685800" cy="47625"/>
          </a:xfrm>
          <a:prstGeom prst="rect">
            <a:avLst/>
          </a:prstGeom>
          <a:solidFill>
            <a:srgbClr val="F2A33B"/>
          </a:solidFill>
          <a:ln w="0">
            <a:noFill/>
            <a:prstDash val="solid"/>
          </a:ln>
        </p:spPr>
      </p:sp>
      <p:sp>
        <p:nvSpPr>
          <p:cNvPr id="4" name="">
            <a:extLst>
              <a:ext uri="{FF2B5EF4-FFF2-40B4-BE49-F238E27FC236}">
                <ns2:creationId id="{363119AB-EAE8-43E9-AB1F-48DA0975AAF6}"/>
              </a:ext>
            </a:extLst>
          </p:cNvPr>
          <p:cNvSpPr>
            <a:spLocks noGrp="1"/>
          </p:cNvSpPr>
          <p:nvPr/>
        </p:nvSpPr>
        <p:spPr>
          <a:xfrm>
            <a:off x="11163300" y="6353175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r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59616E"/>
                </a:solidFill>
                <a:latin typeface="Montserrat"/>
                <a:ea typeface="Source Han Sans CN"/>
                <a:cs typeface="Montserrat"/>
              </a:rPr>
              <a:t>38</a:t>
            </a:r>
            <a:endParaRPr lang="zh-CN" sz="975"/>
          </a:p>
        </p:txBody>
      </p:sp>
      <p:sp>
        <p:nvSpPr>
          <p:cNvPr id="5" name="">
            <a:extLst>
              <a:ext uri="{FF2B5EF4-FFF2-40B4-BE49-F238E27FC236}">
                <ns2:creationId id="{C5ABDF97-2DB4-4554-8873-329773E924EF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666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2250" b="1">
                <a:latin typeface="Montserrat"/>
                <a:ea typeface="Source Han Serif CN"/>
                <a:cs typeface="Montserrat"/>
              </a:defRPr>
            </a:pPr>
            <a:r>
              <a:rPr lang="zh-CN" sz="2250" b="0" i="0" dirty="0">
                <a:solidFill>
                  <a:srgbClr val="F2A33B"/>
                </a:solidFill>
                <a:latin typeface="Montserrat"/>
                <a:ea typeface="Source Han Serif CN"/>
                <a:cs typeface="Montserrat"/>
              </a:rPr>
              <a:t>1</a:t>
            </a:r>
            <a:endParaRPr lang="zh-CN" sz="2250"/>
          </a:p>
        </p:txBody>
      </p:sp>
      <p:sp>
        <p:nvSpPr>
          <p:cNvPr id="6" name="">
            <a:extLst>
              <a:ext uri="{FF2B5EF4-FFF2-40B4-BE49-F238E27FC236}">
                <ns2:creationId id="{D155AFB5-58E1-4DC2-B409-ED2C40F49BB6}"/>
              </a:ext>
            </a:extLst>
          </p:cNvPr>
          <p:cNvSpPr>
            <a:spLocks noGrp="1"/>
          </p:cNvSpPr>
          <p:nvPr/>
        </p:nvSpPr>
        <p:spPr>
          <a:xfrm>
            <a:off x="685800" y="2914650"/>
            <a:ext cx="2333625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2250" b="1">
                <a:latin typeface="Montserrat"/>
                <a:ea typeface="Source Han Serif CN"/>
                <a:cs typeface="Montserrat"/>
              </a:defRPr>
            </a:pPr>
            <a:r>
              <a:rPr lang="zh-CN" sz="2250" b="1" i="0" dirty="0">
                <a:solidFill>
                  <a:srgbClr val="E9E1D6"/>
                </a:solidFill>
                <a:latin typeface="Montserrat"/>
                <a:ea typeface="Source Han Serif CN"/>
                <a:cs typeface="Montserrat"/>
              </a:rPr>
              <a:t>选题型</a:t>
            </a:r>
            <a:endParaRPr lang="zh-CN" sz="2250"/>
          </a:p>
        </p:txBody>
      </p:sp>
      <p:sp>
        <p:nvSpPr>
          <p:cNvPr id="7" name="">
            <a:extLst>
              <a:ext uri="{FF2B5EF4-FFF2-40B4-BE49-F238E27FC236}">
                <ns2:creationId id="{13BB053F-E032-4037-AD0A-4252CDD67AAB}"/>
              </a:ext>
            </a:extLst>
          </p:cNvPr>
          <p:cNvSpPr>
            <a:spLocks noGrp="1"/>
          </p:cNvSpPr>
          <p:nvPr/>
        </p:nvSpPr>
        <p:spPr>
          <a:xfrm>
            <a:off x="3495675" y="2190750"/>
            <a:ext cx="666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2250" b="1">
                <a:latin typeface="Montserrat"/>
                <a:ea typeface="Source Han Serif CN"/>
                <a:cs typeface="Montserrat"/>
              </a:defRPr>
            </a:pPr>
            <a:r>
              <a:rPr lang="zh-CN" sz="2250" b="0" i="0" dirty="0">
                <a:solidFill>
                  <a:srgbClr val="F2A33B"/>
                </a:solidFill>
                <a:latin typeface="Montserrat"/>
                <a:ea typeface="Source Han Serif CN"/>
                <a:cs typeface="Montserrat"/>
              </a:rPr>
              <a:t>2</a:t>
            </a:r>
            <a:endParaRPr lang="zh-CN" sz="2250"/>
          </a:p>
        </p:txBody>
      </p:sp>
      <p:sp>
        <p:nvSpPr>
          <p:cNvPr id="8" name="">
            <a:extLst>
              <a:ext uri="{FF2B5EF4-FFF2-40B4-BE49-F238E27FC236}">
                <ns2:creationId id="{6B102F2E-F498-4C9A-A671-B6DC55A4F26D}"/>
              </a:ext>
            </a:extLst>
          </p:cNvPr>
          <p:cNvSpPr>
            <a:spLocks noGrp="1"/>
          </p:cNvSpPr>
          <p:nvPr/>
        </p:nvSpPr>
        <p:spPr>
          <a:xfrm>
            <a:off x="3495675" y="2914650"/>
            <a:ext cx="2333625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2250" b="1">
                <a:latin typeface="Montserrat"/>
                <a:ea typeface="Source Han Serif CN"/>
                <a:cs typeface="Montserrat"/>
              </a:defRPr>
            </a:pPr>
            <a:r>
              <a:rPr lang="zh-CN" sz="2250" b="1" i="0" dirty="0">
                <a:solidFill>
                  <a:srgbClr val="E9E1D6"/>
                </a:solidFill>
                <a:latin typeface="Montserrat"/>
                <a:ea typeface="Source Han Serif CN"/>
                <a:cs typeface="Montserrat"/>
              </a:rPr>
              <a:t>看题目</a:t>
            </a:r>
            <a:endParaRPr lang="zh-CN" sz="2250"/>
          </a:p>
        </p:txBody>
      </p:sp>
      <p:sp>
        <p:nvSpPr>
          <p:cNvPr id="9" name="">
            <a:extLst>
              <a:ext uri="{FF2B5EF4-FFF2-40B4-BE49-F238E27FC236}">
                <ns2:creationId id="{199402A1-0E43-4814-B1EB-FE3A08E4DC23}"/>
              </a:ext>
            </a:extLst>
          </p:cNvPr>
          <p:cNvSpPr>
            <a:spLocks noGrp="1"/>
          </p:cNvSpPr>
          <p:nvPr/>
        </p:nvSpPr>
        <p:spPr>
          <a:xfrm>
            <a:off x="6305550" y="2190750"/>
            <a:ext cx="666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2250" b="1">
                <a:latin typeface="Montserrat"/>
                <a:ea typeface="Source Han Serif CN"/>
                <a:cs typeface="Montserrat"/>
              </a:defRPr>
            </a:pPr>
            <a:r>
              <a:rPr lang="zh-CN" sz="2250" b="0" i="0" dirty="0">
                <a:solidFill>
                  <a:srgbClr val="F2A33B"/>
                </a:solidFill>
                <a:latin typeface="Montserrat"/>
                <a:ea typeface="Source Han Serif CN"/>
                <a:cs typeface="Montserrat"/>
              </a:rPr>
              <a:t>3</a:t>
            </a:r>
            <a:endParaRPr lang="zh-CN" sz="2250"/>
          </a:p>
        </p:txBody>
      </p:sp>
      <p:sp>
        <p:nvSpPr>
          <p:cNvPr id="10" name="">
            <a:extLst>
              <a:ext uri="{FF2B5EF4-FFF2-40B4-BE49-F238E27FC236}">
                <ns2:creationId id="{9573634F-2D0D-4384-B227-7518891FC802}"/>
              </a:ext>
            </a:extLst>
          </p:cNvPr>
          <p:cNvSpPr>
            <a:spLocks noGrp="1"/>
          </p:cNvSpPr>
          <p:nvPr/>
        </p:nvSpPr>
        <p:spPr>
          <a:xfrm>
            <a:off x="6305550" y="2914650"/>
            <a:ext cx="2333625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1875" b="0">
                <a:latin typeface="Montserrat"/>
                <a:ea typeface="Source Han Sans CN"/>
                <a:cs typeface="Montserrat"/>
              </a:defRPr>
            </a:pPr>
            <a:r>
              <a:rPr lang="zh-CN" sz="1875" b="0" i="0" dirty="0">
                <a:solidFill>
                  <a:srgbClr val="E9E1D6"/>
                </a:solidFill>
                <a:latin typeface="Montserrat"/>
                <a:ea typeface="Source Han Sans CN"/>
                <a:cs typeface="Montserrat"/>
              </a:rPr>
              <a:t>10</a:t>
            </a:r>
            <a:r>
              <a:rPr lang="zh-CN" sz="1875" b="0" i="0" dirty="0">
                <a:solidFill>
                  <a:srgbClr val="E9E1D6"/>
                </a:solidFill>
                <a:latin typeface="Montserrat"/>
                <a:ea typeface="Source Han Sans CN"/>
                <a:cs typeface="Montserrat"/>
              </a:rPr>
              <a:t>秒组织</a:t>
            </a:r>
            <a:endParaRPr lang="zh-CN" sz="1875"/>
          </a:p>
        </p:txBody>
      </p:sp>
      <p:sp>
        <p:nvSpPr>
          <p:cNvPr id="11" name="">
            <a:extLst>
              <a:ext uri="{FF2B5EF4-FFF2-40B4-BE49-F238E27FC236}">
                <ns2:creationId id="{1AA3BB93-4FE5-440D-8F80-E6B9890FACB5}"/>
              </a:ext>
            </a:extLst>
          </p:cNvPr>
          <p:cNvSpPr>
            <a:spLocks noGrp="1"/>
          </p:cNvSpPr>
          <p:nvPr/>
        </p:nvSpPr>
        <p:spPr>
          <a:xfrm>
            <a:off x="9115425" y="2190750"/>
            <a:ext cx="666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2250" b="1">
                <a:latin typeface="Montserrat"/>
                <a:ea typeface="Source Han Serif CN"/>
                <a:cs typeface="Montserrat"/>
              </a:defRPr>
            </a:pPr>
            <a:r>
              <a:rPr lang="zh-CN" sz="2250" b="0" i="0" dirty="0">
                <a:solidFill>
                  <a:srgbClr val="F2A33B"/>
                </a:solidFill>
                <a:latin typeface="Montserrat"/>
                <a:ea typeface="Source Han Serif CN"/>
                <a:cs typeface="Montserrat"/>
              </a:rPr>
              <a:t>4</a:t>
            </a:r>
            <a:endParaRPr lang="zh-CN" sz="2250"/>
          </a:p>
        </p:txBody>
      </p:sp>
      <p:sp>
        <p:nvSpPr>
          <p:cNvPr id="12" name="">
            <a:extLst>
              <a:ext uri="{FF2B5EF4-FFF2-40B4-BE49-F238E27FC236}">
                <ns2:creationId id="{0F10B921-FD7B-4ED3-B2C6-B54417F380D4}"/>
              </a:ext>
            </a:extLst>
          </p:cNvPr>
          <p:cNvSpPr>
            <a:spLocks noGrp="1"/>
          </p:cNvSpPr>
          <p:nvPr/>
        </p:nvSpPr>
        <p:spPr>
          <a:xfrm>
            <a:off x="9115425" y="2914650"/>
            <a:ext cx="2333625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1875" b="0">
                <a:latin typeface="Montserrat"/>
                <a:ea typeface="Source Han Sans CN"/>
                <a:cs typeface="Montserrat"/>
              </a:defRPr>
            </a:pPr>
            <a:r>
              <a:rPr lang="zh-CN" sz="1875" b="0" i="0" dirty="0">
                <a:solidFill>
                  <a:srgbClr val="E9E1D6"/>
                </a:solidFill>
                <a:latin typeface="Montserrat"/>
                <a:ea typeface="Source Han Sans CN"/>
                <a:cs typeface="Montserrat"/>
              </a:rPr>
              <a:t>黄灯后开始收束</a:t>
            </a:r>
            <a:endParaRPr lang="zh-CN" sz="1875"/>
          </a:p>
        </p:txBody>
      </p:sp>
      <p:sp>
        <p:nvSpPr>
          <p:cNvPr id="13" name="">
            <a:extLst>
              <a:ext uri="{FF2B5EF4-FFF2-40B4-BE49-F238E27FC236}">
                <ns2:creationId id="{7F6AA91A-9C80-4965-8320-738E10CB08C3}"/>
              </a:ext>
            </a:extLst>
          </p:cNvPr>
          <p:cNvSpPr>
            <a:spLocks noGrp="1"/>
          </p:cNvSpPr>
          <p:nvPr/>
        </p:nvSpPr>
        <p:spPr>
          <a:xfrm>
            <a:off x="762000" y="4581525"/>
            <a:ext cx="10668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1650" b="0">
                <a:latin typeface="Montserrat"/>
                <a:ea typeface="Source Han Sans CN"/>
                <a:cs typeface="Montserrat"/>
              </a:defRPr>
            </a:pPr>
            <a:r>
              <a:rPr lang="zh-CN" sz="1650" b="0" i="0" dirty="0">
                <a:solidFill>
                  <a:srgbClr val="AEB6C2"/>
                </a:solidFill>
                <a:latin typeface="Montserrat"/>
                <a:ea typeface="Source Han Sans CN"/>
                <a:cs typeface="Montserrat"/>
              </a:rPr>
              <a:t>请选择一种题型</a:t>
            </a:r>
            <a:endParaRPr lang="zh-CN" sz="1650"/>
          </a:p>
        </p:txBody>
      </p:sp>
      <p:sp>
        <p:nvSpPr>
          <p:cNvPr id="15" name="v10-p38-new1">
            <a:extLst>
              <a:ext uri="{FF2B5EF4-FFF2-40B4-BE49-F238E27FC236}">
                <ns2:creationId id="{663AF064-138C-42BF-A4B0-69F2927CE189}"/>
              </a:ext>
            </a:extLst>
          </p:cNvPr>
          <p:cNvSpPr>
            <a:spLocks noGrp="1"/>
          </p:cNvSpPr>
          <p:nvPr/>
        </p:nvSpPr>
        <p:spPr>
          <a:xfrm>
            <a:off x="2000250" y="5257800"/>
            <a:ext cx="3429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buNone/>
              <a:defRPr sz="2550" b="1">
                <a:latin typeface="Montserrat"/>
                <a:ea typeface="Source Han Serif CN"/>
                <a:cs typeface="Montserrat"/>
              </a:defRPr>
            </a:pPr>
            <a:r>
              <a:rPr lang="zh-CN" sz="2550" b="1" i="0" dirty="0">
                <a:solidFill>
                  <a:srgbClr val="F2A33B"/>
                </a:solidFill>
                <a:latin typeface="Montserrat"/>
                <a:ea typeface="Source Han Serif CN"/>
                <a:cs typeface="Montserrat"/>
                <a:hlinkClick r:id="rIdJump39" action="ppaction://hlinksldjump"/>
              </a:rPr>
              <a:t>观点题</a:t>
            </a:r>
            <a:endParaRPr lang="zh-CN" sz="2550"/>
          </a:p>
        </p:txBody>
      </p:sp>
      <p:sp>
        <p:nvSpPr>
          <p:cNvPr id="16" name="v10-p38-new2">
            <a:extLst>
              <a:ext uri="{FF2B5EF4-FFF2-40B4-BE49-F238E27FC236}">
                <ns2:creationId id="{B79C15D8-43B3-4272-8FE4-3245F2D69065}"/>
              </a:ext>
            </a:extLst>
          </p:cNvPr>
          <p:cNvSpPr>
            <a:spLocks noGrp="1"/>
          </p:cNvSpPr>
          <p:nvPr/>
        </p:nvSpPr>
        <p:spPr>
          <a:xfrm>
            <a:off x="6762750" y="5257800"/>
            <a:ext cx="3429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buNone/>
              <a:defRPr sz="2550" b="1">
                <a:latin typeface="Montserrat"/>
                <a:ea typeface="Source Han Serif CN"/>
                <a:cs typeface="Montserrat"/>
              </a:defRPr>
            </a:pPr>
            <a:r>
              <a:rPr lang="zh-CN" sz="2550" b="1" i="0" dirty="0">
                <a:solidFill>
                  <a:srgbClr val="86DDD5"/>
                </a:solidFill>
                <a:latin typeface="Montserrat"/>
                <a:ea typeface="Source Han Serif CN"/>
                <a:cs typeface="Montserrat"/>
                <a:hlinkClick r:id="rIdJump40" action="ppaction://hlinksldjump"/>
              </a:rPr>
              <a:t>故事题</a:t>
            </a:r>
            <a:endParaRPr lang="zh-CN" sz="2550"/>
          </a:p>
        </p:txBody>
      </p:sp>
      <p:sp>
        <p:nvSpPr>
          <p:cNvPr id="17" name="v10-p38-new3">
            <a:extLst>
              <a:ext uri="{FF2B5EF4-FFF2-40B4-BE49-F238E27FC236}">
                <ns2:creationId id="{F41624A2-BED9-4584-9F7D-09D2C8E49875}"/>
              </a:ext>
            </a:extLst>
          </p:cNvPr>
          <p:cNvSpPr>
            <a:spLocks noGrp="1"/>
          </p:cNvSpPr>
          <p:nvPr/>
        </p:nvSpPr>
        <p:spPr>
          <a:xfrm>
            <a:off x="762000" y="6562725"/>
            <a:ext cx="84772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B0B5BE"/>
                </a:solidFill>
                <a:latin typeface="Montserrat"/>
                <a:ea typeface="Source Han Sans CN"/>
                <a:cs typeface="Montserrat"/>
              </a:rPr>
              <a:t>Impromptu Speech Speechcraft by Sing</a:t>
            </a:r>
            <a:endParaRPr lang="zh-CN" sz="975"/>
          </a:p>
        </p:txBody>
      </p:sp>
    </p:spTree>
    <p:extLst>
      <p:ext uri="{BB962C8B-B14F-4D97-AF65-F5344CB8AC3E}">
        <ns4:creationId val="982671464"/>
      </p:ext>
    </p:extLst>
  </p:cSld>
  <p:clrMapOvr>
    <a:overrideClrMapping accent1="accent1" accent2="accent2" accent3="accent3" accent4="accent4" accent5="accent5" accent6="accent6" bg1="lt1" tx1="dk1" bg2="lt2" tx2="dk2" hlink="hlink" folHlink="folHlink"/>
  </p:clrMapOvr>
</p:sld>
</file>

<file path=ppt/slides/slide39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F5EFE5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6" name="">
            <a:extLst>
              <a:ext uri="{FF2B5EF4-FFF2-40B4-BE49-F238E27FC236}">
                <ns2:creationId id="{4B6F66AB-51F9-4457-8F58-B41C66684C6C}"/>
              </a:ext>
            </a:extLst>
          </p:cNvPr>
          <p:cNvSpPr>
            <a:spLocks noGrp="1"/>
          </p:cNvSpPr>
          <p:nvPr/>
        </p:nvSpPr>
        <p:spPr>
          <a:xfrm>
            <a:off x="685800" y="514350"/>
            <a:ext cx="1866900" cy="342900"/>
          </a:xfrm>
          <a:prstGeom prst="roundRect">
            <a:avLst>
              <a:gd name="adj" fmla="val 22222"/>
            </a:avLst>
          </a:prstGeom>
          <a:solidFill>
            <a:srgbClr val="F9783D"/>
          </a:solidFill>
          <a:ln w="0">
            <a:noFill/>
            <a:prstDash val="solid"/>
          </a:ln>
        </p:spPr>
      </p:sp>
      <p:sp>
        <p:nvSpPr>
          <p:cNvPr id="2" name="">
            <a:extLst>
              <a:ext uri="{FF2B5EF4-FFF2-40B4-BE49-F238E27FC236}">
                <ns2:creationId id="{C7BB9D5E-C12B-45A2-A844-AF464C5C7342}"/>
              </a:ext>
            </a:extLst>
          </p:cNvPr>
          <p:cNvSpPr>
            <a:spLocks noGrp="1"/>
          </p:cNvSpPr>
          <p:nvPr/>
        </p:nvSpPr>
        <p:spPr>
          <a:xfrm>
            <a:off x="685800" y="514350"/>
            <a:ext cx="18669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1200" b="0">
                <a:latin typeface="Montserrat"/>
                <a:ea typeface="Source Han Sans CN"/>
                <a:cs typeface="Montserrat"/>
              </a:defRPr>
            </a:pPr>
            <a:r>
              <a:rPr lang="zh-CN" sz="1200" b="0" i="0" dirty="0">
                <a:solidFill>
                  <a:srgbClr val="FFFFFF"/>
                </a:solidFill>
                <a:latin typeface="Montserrat"/>
                <a:ea typeface="Source Han Sans CN"/>
                <a:cs typeface="Montserrat"/>
              </a:rPr>
              <a:t>实战题</a:t>
            </a:r>
            <a:r>
              <a:rPr lang="zh-CN" sz="1200" b="0" i="0" dirty="0">
                <a:solidFill>
                  <a:srgbClr val="FFFFFF"/>
                </a:solidFill>
                <a:latin typeface="Montserrat"/>
                <a:ea typeface="Source Han Sans CN"/>
                <a:cs typeface="Montserrat"/>
              </a:rPr>
              <a:t> A </a:t>
            </a:r>
            <a:r>
              <a:rPr lang="zh-CN" sz="1200" b="0" i="0" dirty="0">
                <a:solidFill>
                  <a:srgbClr val="FFFFFF"/>
                </a:solidFill>
                <a:latin typeface="Montserrat"/>
                <a:ea typeface="Source Han Sans CN"/>
                <a:cs typeface="Montserrat"/>
              </a:rPr>
              <a:t>·</a:t>
            </a:r>
            <a:r>
              <a:rPr lang="zh-CN" sz="1200" b="0" i="0" dirty="0">
                <a:solidFill>
                  <a:srgbClr val="FFFFFF"/>
                </a:solidFill>
                <a:latin typeface="Montserrat"/>
                <a:ea typeface="Source Han Sans CN"/>
                <a:cs typeface="Montserrat"/>
              </a:rPr>
              <a:t> </a:t>
            </a:r>
            <a:r>
              <a:rPr lang="zh-CN" sz="1200" b="0" i="0" dirty="0">
                <a:solidFill>
                  <a:srgbClr val="FFFFFF"/>
                </a:solidFill>
                <a:latin typeface="Montserrat"/>
                <a:ea typeface="Source Han Sans CN"/>
                <a:cs typeface="Montserrat"/>
              </a:rPr>
              <a:t>观点</a:t>
            </a:r>
            <a:endParaRPr lang="zh-CN" sz="1200"/>
          </a:p>
        </p:txBody>
      </p:sp>
      <p:sp>
        <p:nvSpPr>
          <p:cNvPr id="3" name="">
            <a:extLst>
              <a:ext uri="{FF2B5EF4-FFF2-40B4-BE49-F238E27FC236}">
                <ns2:creationId id="{6E9975E9-97EC-43A6-8EBC-E0AD5A189647}"/>
              </a:ext>
            </a:extLst>
          </p:cNvPr>
          <p:cNvSpPr>
            <a:spLocks noGrp="1"/>
          </p:cNvSpPr>
          <p:nvPr/>
        </p:nvSpPr>
        <p:spPr>
          <a:xfrm>
            <a:off x="1524000" y="1752600"/>
            <a:ext cx="9144000" cy="2095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4650" b="1">
                <a:latin typeface="Montserrat"/>
                <a:ea typeface="Source Han Serif CN"/>
                <a:cs typeface="Montserrat"/>
              </a:defRPr>
            </a:pPr>
            <a:r>
              <a:rPr lang="zh-CN" sz="4650" b="1" i="0" dirty="0">
                <a:solidFill>
                  <a:srgbClr val="1C1A18"/>
                </a:solidFill>
                <a:latin typeface="Montserrat"/>
                <a:ea typeface="Source Han Serif CN"/>
                <a:cs typeface="Montserrat"/>
              </a:rPr>
              <a:t>说与听，</a:t>
            </a:r>
            <a:endParaRPr lang="zh-CN" sz="4650"/>
          </a:p>
          <a:p>
            <a:pPr algn="ctr">
              <a:lnSpc>
                <a:spcPct val="112000"/>
              </a:lnSpc>
              <a:buNone/>
              <a:defRPr sz="4650" b="1">
                <a:latin typeface="Montserrat"/>
                <a:ea typeface="Source Han Serif CN"/>
                <a:cs typeface="Montserrat"/>
              </a:defRPr>
            </a:pPr>
            <a:r>
              <a:rPr lang="zh-CN" sz="4650" b="1" i="0" dirty="0">
                <a:solidFill>
                  <a:srgbClr val="1C1A18"/>
                </a:solidFill>
                <a:latin typeface="Montserrat"/>
                <a:ea typeface="Source Han Serif CN"/>
                <a:cs typeface="Montserrat"/>
              </a:rPr>
              <a:t>哪一个更重要？</a:t>
            </a:r>
            <a:endParaRPr lang="zh-CN" sz="4650"/>
          </a:p>
        </p:txBody>
      </p:sp>
      <p:sp>
        <p:nvSpPr>
          <p:cNvPr id="4" name="">
            <a:extLst>
              <a:ext uri="{FF2B5EF4-FFF2-40B4-BE49-F238E27FC236}">
                <ns2:creationId id="{9D6C2D65-6814-4343-AF7B-54A0086DFF13}"/>
              </a:ext>
            </a:extLst>
          </p:cNvPr>
          <p:cNvSpPr>
            <a:spLocks noGrp="1"/>
          </p:cNvSpPr>
          <p:nvPr/>
        </p:nvSpPr>
        <p:spPr>
          <a:xfrm>
            <a:off x="3048000" y="4762500"/>
            <a:ext cx="6096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1800" b="0">
                <a:latin typeface="Montserrat"/>
                <a:ea typeface="Source Han Sans CN"/>
                <a:cs typeface="Montserrat"/>
              </a:defRPr>
            </a:pPr>
            <a:r>
              <a:rPr lang="zh-CN" sz="1800" b="0" i="0" dirty="0">
                <a:solidFill>
                  <a:srgbClr val="6D6A66"/>
                </a:solidFill>
                <a:latin typeface="Montserrat"/>
                <a:ea typeface="Source Han Sans CN"/>
                <a:cs typeface="Montserrat"/>
              </a:rPr>
              <a:t>选择这题，先说说你怎么看。</a:t>
            </a:r>
            <a:endParaRPr lang="zh-CN" sz="1800"/>
          </a:p>
        </p:txBody>
      </p:sp>
      <p:sp>
        <p:nvSpPr>
          <p:cNvPr id="5" name="">
            <a:extLst>
              <a:ext uri="{FF2B5EF4-FFF2-40B4-BE49-F238E27FC236}">
                <ns2:creationId id="{769B63D8-7D75-4B20-BD58-5FBD19325BE9}"/>
              </a:ext>
            </a:extLst>
          </p:cNvPr>
          <p:cNvSpPr>
            <a:spLocks noGrp="1"/>
          </p:cNvSpPr>
          <p:nvPr/>
        </p:nvSpPr>
        <p:spPr>
          <a:xfrm>
            <a:off x="11163300" y="6353175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r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9B9184"/>
                </a:solidFill>
                <a:latin typeface="Montserrat"/>
                <a:ea typeface="Source Han Sans CN"/>
                <a:cs typeface="Montserrat"/>
              </a:rPr>
              <a:t>39</a:t>
            </a:r>
            <a:endParaRPr lang="zh-CN" sz="975"/>
          </a:p>
        </p:txBody>
      </p:sp>
      <p:sp>
        <p:nvSpPr>
          <p:cNvPr id="7" name="v10-p39-new1">
            <a:extLst>
              <a:ext uri="{FF2B5EF4-FFF2-40B4-BE49-F238E27FC236}">
                <ns2:creationId id="{6CD073DE-A7F5-4B11-A5EC-3797CD485C5C}"/>
              </a:ext>
            </a:extLst>
          </p:cNvPr>
          <p:cNvSpPr>
            <a:spLocks noGrp="1"/>
          </p:cNvSpPr>
          <p:nvPr/>
        </p:nvSpPr>
        <p:spPr>
          <a:xfrm>
            <a:off x="9620250" y="5819775"/>
            <a:ext cx="17145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425" b="0">
                <a:latin typeface="Montserrat"/>
                <a:ea typeface="Source Han Sans CN"/>
                <a:cs typeface="Montserrat"/>
              </a:defRPr>
            </a:pPr>
            <a:r>
              <a:rPr lang="zh-CN" sz="1425" b="0" i="0" dirty="0">
                <a:solidFill>
                  <a:srgbClr val="0B7374"/>
                </a:solidFill>
                <a:latin typeface="Montserrat"/>
                <a:ea typeface="Source Han Sans CN"/>
                <a:cs typeface="Montserrat"/>
                <a:hlinkClick r:id="rIdJump41" action="ppaction://hlinksldjump"/>
              </a:rPr>
              <a:t>进入反馈</a:t>
            </a:r>
            <a:endParaRPr lang="zh-CN" sz="1425"/>
          </a:p>
        </p:txBody>
      </p:sp>
      <p:sp>
        <p:nvSpPr>
          <p:cNvPr id="8" name="v10-p39-new2">
            <a:extLst>
              <a:ext uri="{FF2B5EF4-FFF2-40B4-BE49-F238E27FC236}">
                <ns2:creationId id="{E34EBDC3-3D71-40F1-98A5-D5D6D7C9CE11}"/>
              </a:ext>
            </a:extLst>
          </p:cNvPr>
          <p:cNvSpPr>
            <a:spLocks noGrp="1"/>
          </p:cNvSpPr>
          <p:nvPr/>
        </p:nvSpPr>
        <p:spPr>
          <a:xfrm>
            <a:off x="762000" y="6562725"/>
            <a:ext cx="84772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74716B"/>
                </a:solidFill>
                <a:latin typeface="Montserrat"/>
                <a:ea typeface="Source Han Sans CN"/>
                <a:cs typeface="Montserrat"/>
              </a:rPr>
              <a:t>Impromptu Speech Speechcraft by Sing</a:t>
            </a:r>
            <a:endParaRPr lang="zh-CN" sz="975"/>
          </a:p>
        </p:txBody>
      </p:sp>
    </p:spTree>
    <p:extLst>
      <p:ext uri="{BB962C8B-B14F-4D97-AF65-F5344CB8AC3E}">
        <ns4:creationId val="584046349"/>
      </p:ext>
    </p:extLst>
  </p:cSld>
  <p:clrMapOvr>
    <a:overrideClrMapping accent1="accent1" accent2="accent2" accent3="accent3" accent4="accent4" accent5="accent5" accent6="accent6" bg1="lt1" tx1="dk1" bg2="lt2" tx2="dk2" hlink="accent6" folHlink="accent6"/>
  </p:clrMapOvr>
</p:sld>
</file>

<file path=ppt/slides/slide40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090C12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6" name="">
            <a:extLst>
              <a:ext uri="{FF2B5EF4-FFF2-40B4-BE49-F238E27FC236}">
                <ns2:creationId id="{5473BB94-8A3A-40B3-8D35-073C18ADBD10}"/>
              </a:ext>
            </a:extLst>
          </p:cNvPr>
          <p:cNvSpPr>
            <a:spLocks noGrp="1"/>
          </p:cNvSpPr>
          <p:nvPr/>
        </p:nvSpPr>
        <p:spPr>
          <a:xfrm>
            <a:off x="685800" y="514350"/>
            <a:ext cx="1866900" cy="342900"/>
          </a:xfrm>
          <a:prstGeom prst="roundRect">
            <a:avLst>
              <a:gd name="adj" fmla="val 22222"/>
            </a:avLst>
          </a:prstGeom>
          <a:solidFill>
            <a:srgbClr val="F9783D"/>
          </a:solidFill>
          <a:ln w="0">
            <a:noFill/>
            <a:prstDash val="solid"/>
          </a:ln>
        </p:spPr>
      </p:sp>
      <p:sp>
        <p:nvSpPr>
          <p:cNvPr id="2" name="">
            <a:extLst>
              <a:ext uri="{FF2B5EF4-FFF2-40B4-BE49-F238E27FC236}">
                <ns2:creationId id="{91042CBF-A9B2-4AB2-9ECC-6E8784A301E5}"/>
              </a:ext>
            </a:extLst>
          </p:cNvPr>
          <p:cNvSpPr>
            <a:spLocks noGrp="1"/>
          </p:cNvSpPr>
          <p:nvPr/>
        </p:nvSpPr>
        <p:spPr>
          <a:xfrm>
            <a:off x="685800" y="514350"/>
            <a:ext cx="18669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1200" b="0">
                <a:latin typeface="Montserrat"/>
                <a:ea typeface="Source Han Sans CN"/>
                <a:cs typeface="Montserrat"/>
              </a:defRPr>
            </a:pPr>
            <a:r>
              <a:rPr lang="zh-CN" sz="1200" b="0" i="0" dirty="0">
                <a:solidFill>
                  <a:srgbClr val="FFFFFF"/>
                </a:solidFill>
                <a:latin typeface="Montserrat"/>
                <a:ea typeface="Source Han Sans CN"/>
                <a:cs typeface="Montserrat"/>
              </a:rPr>
              <a:t>实战题</a:t>
            </a:r>
            <a:r>
              <a:rPr lang="zh-CN" sz="1200" b="0" i="0" dirty="0">
                <a:solidFill>
                  <a:srgbClr val="FFFFFF"/>
                </a:solidFill>
                <a:latin typeface="Montserrat"/>
                <a:ea typeface="Source Han Sans CN"/>
                <a:cs typeface="Montserrat"/>
              </a:rPr>
              <a:t> B </a:t>
            </a:r>
            <a:r>
              <a:rPr lang="zh-CN" sz="1200" b="0" i="0" dirty="0">
                <a:solidFill>
                  <a:srgbClr val="FFFFFF"/>
                </a:solidFill>
                <a:latin typeface="Montserrat"/>
                <a:ea typeface="Source Han Sans CN"/>
                <a:cs typeface="Montserrat"/>
              </a:rPr>
              <a:t>·</a:t>
            </a:r>
            <a:r>
              <a:rPr lang="zh-CN" sz="1200" b="0" i="0" dirty="0">
                <a:solidFill>
                  <a:srgbClr val="FFFFFF"/>
                </a:solidFill>
                <a:latin typeface="Montserrat"/>
                <a:ea typeface="Source Han Sans CN"/>
                <a:cs typeface="Montserrat"/>
              </a:rPr>
              <a:t> </a:t>
            </a:r>
            <a:r>
              <a:rPr lang="zh-CN" sz="1200" b="0" i="0" dirty="0">
                <a:solidFill>
                  <a:srgbClr val="FFFFFF"/>
                </a:solidFill>
                <a:latin typeface="Montserrat"/>
                <a:ea typeface="Source Han Sans CN"/>
                <a:cs typeface="Montserrat"/>
              </a:rPr>
              <a:t>故事</a:t>
            </a:r>
            <a:endParaRPr lang="zh-CN" sz="1200"/>
          </a:p>
        </p:txBody>
      </p:sp>
      <p:sp>
        <p:nvSpPr>
          <p:cNvPr id="3" name="">
            <a:extLst>
              <a:ext uri="{FF2B5EF4-FFF2-40B4-BE49-F238E27FC236}">
                <ns2:creationId id="{714524A4-0ABC-4401-AE7E-44094C5DACC4}"/>
              </a:ext>
            </a:extLst>
          </p:cNvPr>
          <p:cNvSpPr>
            <a:spLocks noGrp="1"/>
          </p:cNvSpPr>
          <p:nvPr/>
        </p:nvSpPr>
        <p:spPr>
          <a:xfrm>
            <a:off x="1095375" y="1581150"/>
            <a:ext cx="10001250" cy="2095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3750" b="1">
                <a:latin typeface="Montserrat"/>
                <a:ea typeface="Source Han Serif CN"/>
                <a:cs typeface="Montserrat"/>
              </a:defRPr>
            </a:pPr>
            <a:r>
              <a:rPr lang="zh-CN" sz="3750" b="1" i="0" dirty="0">
                <a:solidFill>
                  <a:srgbClr val="E9E1D6"/>
                </a:solidFill>
                <a:latin typeface="Montserrat"/>
                <a:ea typeface="Source Han Serif CN"/>
                <a:cs typeface="Montserrat"/>
              </a:rPr>
              <a:t>请讲一次你没有把握，</a:t>
            </a:r>
            <a:endParaRPr lang="zh-CN" sz="3750"/>
          </a:p>
          <a:p>
            <a:pPr algn="ctr">
              <a:lnSpc>
                <a:spcPct val="112000"/>
              </a:lnSpc>
              <a:buNone/>
              <a:defRPr sz="3750" b="1">
                <a:latin typeface="Montserrat"/>
                <a:ea typeface="Source Han Serif CN"/>
                <a:cs typeface="Montserrat"/>
              </a:defRPr>
            </a:pPr>
            <a:r>
              <a:rPr lang="zh-CN" sz="3750" b="1" i="0" dirty="0">
                <a:solidFill>
                  <a:srgbClr val="E9E1D6"/>
                </a:solidFill>
                <a:latin typeface="Montserrat"/>
                <a:ea typeface="Source Han Serif CN"/>
                <a:cs typeface="Montserrat"/>
              </a:rPr>
              <a:t>却仍然决定站出来的经历。</a:t>
            </a:r>
            <a:endParaRPr lang="zh-CN" sz="3750"/>
          </a:p>
        </p:txBody>
      </p:sp>
      <p:sp>
        <p:nvSpPr>
          <p:cNvPr id="4" name="">
            <a:extLst>
              <a:ext uri="{FF2B5EF4-FFF2-40B4-BE49-F238E27FC236}">
                <ns2:creationId id="{160A17D0-6994-4EA5-9D5A-99AC6573DC98}"/>
              </a:ext>
            </a:extLst>
          </p:cNvPr>
          <p:cNvSpPr>
            <a:spLocks noGrp="1"/>
          </p:cNvSpPr>
          <p:nvPr/>
        </p:nvSpPr>
        <p:spPr>
          <a:xfrm>
            <a:off x="2857500" y="4762500"/>
            <a:ext cx="6477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1800" b="0">
                <a:latin typeface="Montserrat"/>
                <a:ea typeface="Source Han Sans CN"/>
                <a:cs typeface="Montserrat"/>
              </a:defRPr>
            </a:pPr>
            <a:r>
              <a:rPr lang="zh-CN" sz="1800" b="0" i="0" dirty="0">
                <a:solidFill>
                  <a:srgbClr val="AEB6C2"/>
                </a:solidFill>
                <a:latin typeface="Montserrat"/>
                <a:ea typeface="Source Han Sans CN"/>
                <a:cs typeface="Montserrat"/>
              </a:rPr>
              <a:t>选择这题，请带我们进入一个具体时刻。</a:t>
            </a:r>
            <a:endParaRPr lang="zh-CN" sz="1800"/>
          </a:p>
        </p:txBody>
      </p:sp>
      <p:sp>
        <p:nvSpPr>
          <p:cNvPr id="5" name="">
            <a:extLst>
              <a:ext uri="{FF2B5EF4-FFF2-40B4-BE49-F238E27FC236}">
                <ns2:creationId id="{ACC0C92A-B601-4944-9DBA-E2A01D7D8898}"/>
              </a:ext>
            </a:extLst>
          </p:cNvPr>
          <p:cNvSpPr>
            <a:spLocks noGrp="1"/>
          </p:cNvSpPr>
          <p:nvPr/>
        </p:nvSpPr>
        <p:spPr>
          <a:xfrm>
            <a:off x="11163300" y="6353175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r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59616E"/>
                </a:solidFill>
                <a:latin typeface="Montserrat"/>
                <a:ea typeface="Source Han Sans CN"/>
                <a:cs typeface="Montserrat"/>
              </a:rPr>
              <a:t>40</a:t>
            </a:r>
            <a:endParaRPr lang="zh-CN" sz="975"/>
          </a:p>
        </p:txBody>
      </p:sp>
      <p:sp>
        <p:nvSpPr>
          <p:cNvPr id="7" name="v10-p40-new1">
            <a:extLst>
              <a:ext uri="{FF2B5EF4-FFF2-40B4-BE49-F238E27FC236}">
                <ns2:creationId id="{BE738217-3531-47B2-A04F-1D3AFA7F2BAE}"/>
              </a:ext>
            </a:extLst>
          </p:cNvPr>
          <p:cNvSpPr>
            <a:spLocks noGrp="1"/>
          </p:cNvSpPr>
          <p:nvPr/>
        </p:nvSpPr>
        <p:spPr>
          <a:xfrm>
            <a:off x="9620250" y="5819775"/>
            <a:ext cx="17145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425" b="0">
                <a:latin typeface="Montserrat"/>
                <a:ea typeface="Source Han Sans CN"/>
                <a:cs typeface="Montserrat"/>
              </a:defRPr>
            </a:pPr>
            <a:r>
              <a:rPr lang="zh-CN" sz="1425" b="0" i="0" dirty="0">
                <a:solidFill>
                  <a:srgbClr val="86DDD5"/>
                </a:solidFill>
                <a:latin typeface="Montserrat"/>
                <a:ea typeface="Source Han Sans CN"/>
                <a:cs typeface="Montserrat"/>
                <a:hlinkClick r:id="rIdJump41" action="ppaction://hlinksldjump"/>
              </a:rPr>
              <a:t>进入反馈</a:t>
            </a:r>
            <a:endParaRPr lang="zh-CN" sz="1425"/>
          </a:p>
        </p:txBody>
      </p:sp>
      <p:sp>
        <p:nvSpPr>
          <p:cNvPr id="8" name="v10-p40-new2">
            <a:extLst>
              <a:ext uri="{FF2B5EF4-FFF2-40B4-BE49-F238E27FC236}">
                <ns2:creationId id="{E00CB16F-B1BF-4474-A663-A49B1901156D}"/>
              </a:ext>
            </a:extLst>
          </p:cNvPr>
          <p:cNvSpPr>
            <a:spLocks noGrp="1"/>
          </p:cNvSpPr>
          <p:nvPr/>
        </p:nvSpPr>
        <p:spPr>
          <a:xfrm>
            <a:off x="762000" y="6562725"/>
            <a:ext cx="84772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B0B5BE"/>
                </a:solidFill>
                <a:latin typeface="Montserrat"/>
                <a:ea typeface="Source Han Sans CN"/>
                <a:cs typeface="Montserrat"/>
              </a:rPr>
              <a:t>Impromptu Speech Speechcraft by Sing</a:t>
            </a:r>
            <a:endParaRPr lang="zh-CN" sz="975"/>
          </a:p>
        </p:txBody>
      </p:sp>
    </p:spTree>
    <p:extLst>
      <p:ext uri="{BB962C8B-B14F-4D97-AF65-F5344CB8AC3E}">
        <ns4:creationId val="73738040"/>
      </p:ext>
    </p:extLst>
  </p:cSld>
  <p:clrMapOvr>
    <a:overrideClrMapping accent1="accent1" accent2="accent2" accent3="accent3" accent4="accent4" accent5="accent5" accent6="accent6" bg1="lt1" tx1="dk1" bg2="lt2" tx2="dk2" hlink="hlink" folHlink="folHlink"/>
  </p:clrMapOvr>
</p:sld>
</file>

<file path=ppt/slides/slide41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bg>
      <p:bgPr>
        <a:solidFill>
          <a:srgbClr val="F5EFE5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11" name="">
            <a:extLst>
              <a:ext uri="{FF2B5EF4-FFF2-40B4-BE49-F238E27FC236}">
                <ns2:creationId id="{9BFB2982-7A1E-498C-9FD2-648D6093764E}"/>
              </a:ext>
            </a:extLst>
          </p:cNvPr>
          <p:cNvSpPr>
            <a:spLocks noGrp="1"/>
          </p:cNvSpPr>
          <p:nvPr/>
        </p:nvSpPr>
        <p:spPr>
          <a:xfrm>
            <a:off x="704850" y="41910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1050" b="0">
                <a:latin typeface="Montserrat"/>
                <a:ea typeface="Source Han Sans CN"/>
                <a:cs typeface="Montserrat"/>
              </a:defRPr>
            </a:pPr>
            <a:r>
              <a:rPr lang="zh-CN" sz="105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给你的两点反馈</a:t>
            </a:r>
            <a:endParaRPr lang="zh-CN" sz="1050"/>
          </a:p>
        </p:txBody>
      </p:sp>
      <p:sp>
        <p:nvSpPr>
          <p:cNvPr id="2" name="">
            <a:extLst>
              <a:ext uri="{FF2B5EF4-FFF2-40B4-BE49-F238E27FC236}">
                <ns2:creationId id="{E028EF36-28F3-4AA9-8AED-D3D7AF73D6DB}"/>
              </a:ext>
            </a:extLst>
          </p:cNvPr>
          <p:cNvSpPr>
            <a:spLocks noGrp="1"/>
          </p:cNvSpPr>
          <p:nvPr/>
        </p:nvSpPr>
        <p:spPr>
          <a:xfrm>
            <a:off x="685800" y="742950"/>
            <a:ext cx="1066800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3150" b="1">
                <a:latin typeface="Montserrat"/>
                <a:ea typeface="Source Han Serif CN"/>
                <a:cs typeface="Montserrat"/>
              </a:defRPr>
            </a:pPr>
            <a:r>
              <a:rPr lang="zh-CN" sz="3150" b="1" i="0" dirty="0">
                <a:solidFill>
                  <a:srgbClr val="1C1A18"/>
                </a:solidFill>
                <a:latin typeface="Montserrat"/>
                <a:ea typeface="Source Han Serif CN"/>
                <a:cs typeface="Montserrat"/>
              </a:rPr>
              <a:t>下一轮，你可以先练好一个动作</a:t>
            </a:r>
            <a:endParaRPr lang="zh-CN" sz="3150"/>
          </a:p>
        </p:txBody>
      </p:sp>
      <p:sp>
        <p:nvSpPr>
          <p:cNvPr id="3" name="">
            <a:extLst>
              <a:ext uri="{FF2B5EF4-FFF2-40B4-BE49-F238E27FC236}">
                <ns2:creationId id="{4707AF0A-922A-4FEC-8743-9A56332DFCF5}"/>
              </a:ext>
            </a:extLst>
          </p:cNvPr>
          <p:cNvSpPr>
            <a:spLocks noGrp="1"/>
          </p:cNvSpPr>
          <p:nvPr/>
        </p:nvSpPr>
        <p:spPr>
          <a:xfrm>
            <a:off x="685800" y="1485900"/>
            <a:ext cx="685800" cy="47625"/>
          </a:xfrm>
          <a:prstGeom prst="rect">
            <a:avLst/>
          </a:prstGeom>
          <a:solidFill>
            <a:srgbClr val="F2A33B"/>
          </a:solidFill>
          <a:ln w="0">
            <a:noFill/>
            <a:prstDash val="solid"/>
          </a:ln>
        </p:spPr>
      </p:sp>
      <p:sp>
        <p:nvSpPr>
          <p:cNvPr id="4" name="">
            <a:extLst>
              <a:ext uri="{FF2B5EF4-FFF2-40B4-BE49-F238E27FC236}">
                <ns2:creationId id="{67F1D7E8-152D-4ADE-BA93-BBAC78D35FD9}"/>
              </a:ext>
            </a:extLst>
          </p:cNvPr>
          <p:cNvSpPr>
            <a:spLocks noGrp="1"/>
          </p:cNvSpPr>
          <p:nvPr/>
        </p:nvSpPr>
        <p:spPr>
          <a:xfrm>
            <a:off x="11163300" y="6353175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r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9B9184"/>
                </a:solidFill>
                <a:latin typeface="Montserrat"/>
                <a:ea typeface="Source Han Sans CN"/>
                <a:cs typeface="Montserrat"/>
              </a:rPr>
              <a:t>41</a:t>
            </a:r>
            <a:endParaRPr lang="zh-CN" sz="975"/>
          </a:p>
        </p:txBody>
      </p:sp>
      <p:sp>
        <p:nvSpPr>
          <p:cNvPr id="5" name="">
            <a:extLst>
              <a:ext uri="{FF2B5EF4-FFF2-40B4-BE49-F238E27FC236}">
                <ns2:creationId id="{D5892FF7-D94C-482B-A78B-5FE1BB9DBE48}"/>
              </a:ext>
            </a:extLst>
          </p:cNvPr>
          <p:cNvSpPr>
            <a:spLocks noGrp="1"/>
          </p:cNvSpPr>
          <p:nvPr/>
        </p:nvSpPr>
        <p:spPr>
          <a:xfrm>
            <a:off x="1428750" y="2190750"/>
            <a:ext cx="3429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3300" b="1">
                <a:latin typeface="Montserrat"/>
                <a:ea typeface="Source Han Serif CN"/>
                <a:cs typeface="Montserrat"/>
              </a:defRPr>
            </a:pPr>
            <a:r>
              <a:rPr lang="zh-CN" sz="3300" b="1" i="0" dirty="0">
                <a:solidFill>
                  <a:srgbClr val="0B7374"/>
                </a:solidFill>
                <a:latin typeface="Montserrat"/>
                <a:ea typeface="Source Han Serif CN"/>
                <a:cs typeface="Montserrat"/>
              </a:rPr>
              <a:t>保留</a:t>
            </a:r>
            <a:endParaRPr lang="zh-CN" sz="3300"/>
          </a:p>
        </p:txBody>
      </p:sp>
      <p:sp>
        <p:nvSpPr>
          <p:cNvPr id="6" name="">
            <a:extLst>
              <a:ext uri="{FF2B5EF4-FFF2-40B4-BE49-F238E27FC236}">
                <ns2:creationId id="{6B588BB4-0473-40E2-96F2-0FB316F436E2}"/>
              </a:ext>
            </a:extLst>
          </p:cNvPr>
          <p:cNvSpPr>
            <a:spLocks noGrp="1"/>
          </p:cNvSpPr>
          <p:nvPr/>
        </p:nvSpPr>
        <p:spPr>
          <a:xfrm>
            <a:off x="1143000" y="3105150"/>
            <a:ext cx="4000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1875" b="0">
                <a:latin typeface="Montserrat"/>
                <a:ea typeface="Source Han Sans CN"/>
                <a:cs typeface="Montserrat"/>
              </a:defRPr>
            </a:pPr>
            <a:r>
              <a:rPr lang="zh-CN" sz="1875" b="0" i="0" dirty="0">
                <a:solidFill>
                  <a:srgbClr val="1C1A18"/>
                </a:solidFill>
                <a:latin typeface="Montserrat"/>
                <a:ea typeface="Source Han Sans CN"/>
                <a:cs typeface="Montserrat"/>
              </a:rPr>
              <a:t>这次你已经做好的一个具体动作</a:t>
            </a:r>
            <a:endParaRPr lang="zh-CN" sz="1875"/>
          </a:p>
        </p:txBody>
      </p:sp>
      <p:sp>
        <p:nvSpPr>
          <p:cNvPr id="7" name="">
            <a:extLst>
              <a:ext uri="{FF2B5EF4-FFF2-40B4-BE49-F238E27FC236}">
                <ns2:creationId id="{F3166C18-6CD2-4D93-A31D-012219ED9C1C}"/>
              </a:ext>
            </a:extLst>
          </p:cNvPr>
          <p:cNvSpPr>
            <a:spLocks noGrp="1"/>
          </p:cNvSpPr>
          <p:nvPr/>
        </p:nvSpPr>
        <p:spPr>
          <a:xfrm>
            <a:off x="6076950" y="2038350"/>
            <a:ext cx="19050" cy="2381250"/>
          </a:xfrm>
          <a:prstGeom prst="rect">
            <a:avLst/>
          </a:prstGeom>
          <a:solidFill>
            <a:srgbClr val="D8CFC1"/>
          </a:solidFill>
          <a:ln w="0">
            <a:noFill/>
            <a:prstDash val="solid"/>
          </a:ln>
        </p:spPr>
      </p:sp>
      <p:sp>
        <p:nvSpPr>
          <p:cNvPr id="8" name="">
            <a:extLst>
              <a:ext uri="{FF2B5EF4-FFF2-40B4-BE49-F238E27FC236}">
                <ns2:creationId id="{A325D015-398D-4E79-A561-211C7E8683FF}"/>
              </a:ext>
            </a:extLst>
          </p:cNvPr>
          <p:cNvSpPr>
            <a:spLocks noGrp="1"/>
          </p:cNvSpPr>
          <p:nvPr/>
        </p:nvSpPr>
        <p:spPr>
          <a:xfrm>
            <a:off x="7143750" y="2190750"/>
            <a:ext cx="3429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3300" b="1">
                <a:latin typeface="Montserrat"/>
                <a:ea typeface="Source Han Serif CN"/>
                <a:cs typeface="Montserrat"/>
              </a:defRPr>
            </a:pPr>
            <a:r>
              <a:rPr lang="zh-CN" sz="3300" b="1" i="0" dirty="0">
                <a:solidFill>
                  <a:srgbClr val="F9783D"/>
                </a:solidFill>
                <a:latin typeface="Montserrat"/>
                <a:ea typeface="Source Han Serif CN"/>
                <a:cs typeface="Montserrat"/>
              </a:rPr>
              <a:t>练习</a:t>
            </a:r>
            <a:endParaRPr lang="zh-CN" sz="3300"/>
          </a:p>
        </p:txBody>
      </p:sp>
      <p:sp>
        <p:nvSpPr>
          <p:cNvPr id="9" name="">
            <a:extLst>
              <a:ext uri="{FF2B5EF4-FFF2-40B4-BE49-F238E27FC236}">
                <ns2:creationId id="{D2D099EB-7256-4A90-A7BD-986860B500C2}"/>
              </a:ext>
            </a:extLst>
          </p:cNvPr>
          <p:cNvSpPr>
            <a:spLocks noGrp="1"/>
          </p:cNvSpPr>
          <p:nvPr/>
        </p:nvSpPr>
        <p:spPr>
          <a:xfrm>
            <a:off x="6858000" y="3105150"/>
            <a:ext cx="4000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1875" b="0">
                <a:latin typeface="Montserrat"/>
                <a:ea typeface="Source Han Sans CN"/>
                <a:cs typeface="Montserrat"/>
              </a:defRPr>
            </a:pPr>
            <a:r>
              <a:rPr lang="zh-CN" sz="1875" b="0" i="0" dirty="0">
                <a:solidFill>
                  <a:srgbClr val="1C1A18"/>
                </a:solidFill>
                <a:latin typeface="Montserrat"/>
                <a:ea typeface="Source Han Sans CN"/>
                <a:cs typeface="Montserrat"/>
              </a:rPr>
              <a:t>下一轮你准备调整的一件事</a:t>
            </a:r>
            <a:endParaRPr lang="zh-CN" sz="1875"/>
          </a:p>
        </p:txBody>
      </p:sp>
      <p:sp>
        <p:nvSpPr>
          <p:cNvPr id="10" name="">
            <a:extLst>
              <a:ext uri="{FF2B5EF4-FFF2-40B4-BE49-F238E27FC236}">
                <ns2:creationId id="{3302B56B-92C5-4EEE-A740-6A8D6B390A36}"/>
              </a:ext>
            </a:extLst>
          </p:cNvPr>
          <p:cNvSpPr>
            <a:spLocks noGrp="1"/>
          </p:cNvSpPr>
          <p:nvPr/>
        </p:nvSpPr>
        <p:spPr>
          <a:xfrm>
            <a:off x="2571750" y="5391150"/>
            <a:ext cx="7048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ctr">
              <a:lnSpc>
                <a:spcPct val="112000"/>
              </a:lnSpc>
              <a:buNone/>
              <a:defRPr sz="1950" b="0">
                <a:latin typeface="Montserrat"/>
                <a:ea typeface="Source Han Sans CN"/>
                <a:cs typeface="Montserrat"/>
              </a:defRPr>
            </a:pPr>
            <a:r>
              <a:rPr lang="zh-CN" sz="1950" b="0" i="0" dirty="0">
                <a:solidFill>
                  <a:srgbClr val="6D6A66"/>
                </a:solidFill>
                <a:latin typeface="Montserrat"/>
                <a:ea typeface="Source Han Sans CN"/>
                <a:cs typeface="Montserrat"/>
              </a:rPr>
              <a:t>带走一个具体建议，再试一次。</a:t>
            </a:r>
            <a:endParaRPr lang="zh-CN" sz="1950"/>
          </a:p>
        </p:txBody>
      </p:sp>
      <p:sp>
        <p:nvSpPr>
          <p:cNvPr id="12" name="v10-p41-new1">
            <a:extLst>
              <a:ext uri="{FF2B5EF4-FFF2-40B4-BE49-F238E27FC236}">
                <ns2:creationId id="{DDB9D39F-9C84-4F2D-86AE-CD103729D162}"/>
              </a:ext>
            </a:extLst>
          </p:cNvPr>
          <p:cNvSpPr>
            <a:spLocks noGrp="1"/>
          </p:cNvSpPr>
          <p:nvPr/>
        </p:nvSpPr>
        <p:spPr>
          <a:xfrm>
            <a:off x="762000" y="6562725"/>
            <a:ext cx="84772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74716B"/>
                </a:solidFill>
                <a:latin typeface="Montserrat"/>
                <a:ea typeface="Source Han Sans CN"/>
                <a:cs typeface="Montserrat"/>
              </a:rPr>
              <a:t>Impromptu Speech Speechcraft by Sing</a:t>
            </a:r>
            <a:endParaRPr lang="zh-CN" sz="975"/>
          </a:p>
        </p:txBody>
      </p:sp>
    </p:spTree>
    <p:extLst>
      <p:ext uri="{BB962C8B-B14F-4D97-AF65-F5344CB8AC3E}">
        <ns3:creationId val="1973164197"/>
      </p:ext>
    </p:extLst>
  </p:cSld>
  <p:clrMapOvr>
    <a:overrideClrMapping accent1="accent1" accent2="accent2" accent3="accent3" accent4="accent4" accent5="accent5" accent6="accent6" bg1="lt1" tx1="dk1" bg2="lt2" tx2="dk2" hlink="accent6" folHlink="accent6"/>
  </p:clrMapOvr>
</p:sld>
</file>

<file path=ppt/slides/slide42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/>
      </p:grpSpPr>
      <p:pic>
        <p:nvPicPr>
          <p:cNvPr id="8" name="">
            <a:extLst>
              <a:ext uri="{FF2B5EF4-FFF2-40B4-BE49-F238E27FC236}">
                <ns2:creationId id="{6C3A78FE-7469-436D-833E-53C4D7049465}"/>
              </a:ext>
            </a:extLst>
          </p:cNvPr>
          <p:cNvPicPr>
            <a:picLocks noChangeAspect="1"/>
          </p:cNvPicPr>
          <p:nvPr/>
        </p:nvPicPr>
        <p:blipFill>
          <a:blip r:embed="R72750f4ffa174489"/>
          <a:srcRect l="0" t="28910" r="0" b="28910"/>
          <a:stretch>
            <a:fillRect l="0" t="0" r="0" b="0"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">
            <a:extLst>
              <a:ext uri="{FF2B5EF4-FFF2-40B4-BE49-F238E27FC236}">
                <ns2:creationId id="{D0FF8A95-BB57-4DD7-908D-37F3B5FC8D1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5070B">
              <a:alpha val="76000"/>
            </a:srgbClr>
          </a:solidFill>
          <a:ln w="0">
            <a:noFill/>
            <a:prstDash val="solid"/>
          </a:ln>
        </p:spPr>
      </p:sp>
      <p:sp>
        <p:nvSpPr>
          <p:cNvPr id="3" name="">
            <a:extLst>
              <a:ext uri="{FF2B5EF4-FFF2-40B4-BE49-F238E27FC236}">
                <ns2:creationId id="{96834A3E-1E33-4FEB-BF6C-B61448AD350E}"/>
              </a:ext>
            </a:extLst>
          </p:cNvPr>
          <p:cNvSpPr>
            <a:spLocks noGrp="1"/>
          </p:cNvSpPr>
          <p:nvPr/>
        </p:nvSpPr>
        <p:spPr>
          <a:xfrm>
            <a:off x="781050" y="590550"/>
            <a:ext cx="8572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2400" b="0">
                <a:latin typeface="Montserrat"/>
                <a:ea typeface="Source Han Sans CN"/>
                <a:cs typeface="Montserrat"/>
              </a:defRPr>
            </a:pPr>
            <a:r>
              <a:rPr lang="zh-CN" sz="2400" b="0" i="0" dirty="0">
                <a:solidFill>
                  <a:srgbClr val="E9E1D6"/>
                </a:solidFill>
                <a:latin typeface="Montserrat"/>
                <a:ea typeface="Source Han Sans CN"/>
                <a:cs typeface="Montserrat"/>
              </a:rPr>
              <a:t>回到篝火</a:t>
            </a:r>
            <a:endParaRPr lang="zh-CN" sz="2400"/>
          </a:p>
        </p:txBody>
      </p:sp>
      <p:sp>
        <p:nvSpPr>
          <p:cNvPr id="4" name="">
            <a:extLst>
              <a:ext uri="{FF2B5EF4-FFF2-40B4-BE49-F238E27FC236}">
                <ns2:creationId id="{9E17C876-028D-47A5-AAAC-E1AC71928941}"/>
              </a:ext>
            </a:extLst>
          </p:cNvPr>
          <p:cNvSpPr>
            <a:spLocks noGrp="1"/>
          </p:cNvSpPr>
          <p:nvPr/>
        </p:nvSpPr>
        <p:spPr>
          <a:xfrm>
            <a:off x="781050" y="1628775"/>
            <a:ext cx="7429500" cy="2514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3900" b="1">
                <a:latin typeface="Montserrat"/>
                <a:ea typeface="Source Han Serif CN"/>
                <a:cs typeface="Montserrat"/>
              </a:defRPr>
            </a:pPr>
            <a:r>
              <a:rPr lang="zh-CN" sz="3900" b="1" i="0" dirty="0">
                <a:solidFill>
                  <a:srgbClr val="E9E1D6"/>
                </a:solidFill>
                <a:latin typeface="Montserrat"/>
                <a:ea typeface="Source Han Serif CN"/>
                <a:cs typeface="Montserrat"/>
              </a:rPr>
              <a:t>站出来</a:t>
            </a:r>
            <a:endParaRPr lang="zh-CN" sz="3900"/>
          </a:p>
          <a:p>
            <a:pPr algn="l">
              <a:lnSpc>
                <a:spcPct val="112000"/>
              </a:lnSpc>
              <a:buNone/>
              <a:defRPr sz="3900" b="1">
                <a:latin typeface="Montserrat"/>
                <a:ea typeface="Source Han Serif CN"/>
                <a:cs typeface="Montserrat"/>
              </a:defRPr>
            </a:pPr>
            <a:r>
              <a:rPr lang="zh-CN" sz="3900" b="1" i="0" dirty="0">
                <a:solidFill>
                  <a:srgbClr val="E9E1D6"/>
                </a:solidFill>
                <a:latin typeface="Montserrat"/>
                <a:ea typeface="Source Han Serif CN"/>
                <a:cs typeface="Montserrat"/>
              </a:rPr>
              <a:t>说清楚</a:t>
            </a:r>
            <a:endParaRPr lang="zh-CN" sz="3900"/>
          </a:p>
          <a:p>
            <a:pPr algn="l">
              <a:lnSpc>
                <a:spcPct val="112000"/>
              </a:lnSpc>
              <a:buNone/>
              <a:defRPr sz="3900" b="1">
                <a:latin typeface="Montserrat"/>
                <a:ea typeface="Source Han Serif CN"/>
                <a:cs typeface="Montserrat"/>
              </a:defRPr>
            </a:pPr>
            <a:r>
              <a:rPr lang="zh-CN" sz="3900" b="1" i="0" dirty="0">
                <a:solidFill>
                  <a:srgbClr val="E9E1D6"/>
                </a:solidFill>
                <a:latin typeface="Montserrat"/>
                <a:ea typeface="Source Han Serif CN"/>
                <a:cs typeface="Montserrat"/>
              </a:rPr>
              <a:t>走向听众</a:t>
            </a:r>
            <a:endParaRPr lang="zh-CN" sz="3900"/>
          </a:p>
        </p:txBody>
      </p:sp>
      <p:sp>
        <p:nvSpPr>
          <p:cNvPr id="5" name="">
            <a:extLst>
              <a:ext uri="{FF2B5EF4-FFF2-40B4-BE49-F238E27FC236}">
                <ns2:creationId id="{509EB0BB-5469-435F-A924-7AB69E140BED}"/>
              </a:ext>
            </a:extLst>
          </p:cNvPr>
          <p:cNvSpPr>
            <a:spLocks noGrp="1"/>
          </p:cNvSpPr>
          <p:nvPr/>
        </p:nvSpPr>
        <p:spPr>
          <a:xfrm>
            <a:off x="800100" y="4591050"/>
            <a:ext cx="1009650" cy="66675"/>
          </a:xfrm>
          <a:prstGeom prst="rect">
            <a:avLst/>
          </a:prstGeom>
          <a:solidFill>
            <a:srgbClr val="F2A33B"/>
          </a:solidFill>
          <a:ln w="0">
            <a:noFill/>
            <a:prstDash val="solid"/>
          </a:ln>
        </p:spPr>
      </p:sp>
      <p:sp>
        <p:nvSpPr>
          <p:cNvPr id="6" name="">
            <a:extLst>
              <a:ext uri="{FF2B5EF4-FFF2-40B4-BE49-F238E27FC236}">
                <ns2:creationId id="{97D526A7-227E-4859-AA65-ECCBA6C13986}"/>
              </a:ext>
            </a:extLst>
          </p:cNvPr>
          <p:cNvSpPr>
            <a:spLocks noGrp="1"/>
          </p:cNvSpPr>
          <p:nvPr/>
        </p:nvSpPr>
        <p:spPr>
          <a:xfrm>
            <a:off x="800100" y="4743450"/>
            <a:ext cx="10001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2700" b="1">
                <a:latin typeface="Montserrat"/>
                <a:ea typeface="Source Han Serif CN"/>
                <a:cs typeface="Montserrat"/>
              </a:defRPr>
            </a:pPr>
            <a:r>
              <a:rPr lang="zh-CN" sz="2700" b="1" i="0" dirty="0">
                <a:solidFill>
                  <a:srgbClr val="F2A33B"/>
                </a:solidFill>
                <a:latin typeface="Montserrat"/>
                <a:ea typeface="Source Han Serif CN"/>
                <a:cs typeface="Montserrat"/>
              </a:rPr>
              <a:t>从随口表达到构建影响力</a:t>
            </a:r>
            <a:endParaRPr lang="zh-CN" sz="2700"/>
          </a:p>
        </p:txBody>
      </p:sp>
      <p:sp>
        <p:nvSpPr>
          <p:cNvPr id="7" name="">
            <a:extLst>
              <a:ext uri="{FF2B5EF4-FFF2-40B4-BE49-F238E27FC236}">
                <ns2:creationId id="{C1B2DB7C-FDAD-4D57-B2D4-44B658668F85}"/>
              </a:ext>
            </a:extLst>
          </p:cNvPr>
          <p:cNvSpPr>
            <a:spLocks noGrp="1"/>
          </p:cNvSpPr>
          <p:nvPr/>
        </p:nvSpPr>
        <p:spPr>
          <a:xfrm>
            <a:off x="819150" y="5610225"/>
            <a:ext cx="102870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 wrap="square" lIns="0" rIns="0" tIns="0" bIns="0">
            <a:noAutofit/>
          </a:bodyPr>
          <a:lstStyle/>
          <a:p>
            <a:pPr algn="l">
              <a:lnSpc>
                <a:spcPct val="112000"/>
              </a:lnSpc>
              <a:buNone/>
              <a:defRPr sz="1875" b="0">
                <a:latin typeface="Montserrat"/>
                <a:ea typeface="Source Han Sans CN"/>
                <a:cs typeface="Montserrat"/>
              </a:defRPr>
            </a:pPr>
            <a:r>
              <a:rPr lang="zh-CN" sz="1875" b="0" i="0" dirty="0">
                <a:solidFill>
                  <a:srgbClr val="E9E1D6"/>
                </a:solidFill>
                <a:latin typeface="Montserrat"/>
                <a:ea typeface="Source Han Sans CN"/>
                <a:cs typeface="Montserrat"/>
              </a:rPr>
              <a:t>先停一下，听见问题，也看见眼前的人。</a:t>
            </a:r>
            <a:endParaRPr lang="zh-CN" sz="1875"/>
          </a:p>
          <a:p>
            <a:pPr algn="l">
              <a:lnSpc>
                <a:spcPct val="112000"/>
              </a:lnSpc>
              <a:buNone/>
              <a:defRPr sz="1875" b="0">
                <a:latin typeface="Montserrat"/>
                <a:ea typeface="Source Han Sans CN"/>
                <a:cs typeface="Montserrat"/>
              </a:defRPr>
            </a:pPr>
            <a:r>
              <a:rPr lang="zh-CN" sz="1875" b="0" i="0" dirty="0">
                <a:solidFill>
                  <a:srgbClr val="E9E1D6"/>
                </a:solidFill>
                <a:latin typeface="Montserrat"/>
                <a:ea typeface="Source Han Sans CN"/>
                <a:cs typeface="Montserrat"/>
              </a:rPr>
              <a:t>然后，说出第一句真实的话。</a:t>
            </a:r>
            <a:endParaRPr lang="zh-CN" sz="1875"/>
          </a:p>
        </p:txBody>
      </p:sp>
    </p:spTree>
    <p:extLst>
      <p:ext uri="{BB962C8B-B14F-4D97-AF65-F5344CB8AC3E}">
        <ns4:creationId val="1696455720"/>
      </p:ext>
    </p:extLst>
  </p:cSld>
  <p:clrMapOvr>
    <a:overrideClrMapping accent1="accent1" accent2="accent2" accent3="accent3" accent4="accent4" accent5="accent5" accent6="accent6" bg1="lt1" tx1="dk1" bg2="lt2" tx2="dk2" hlink="hlink" folHlink="folHlink"/>
  </p:clrMapOvr>
</p:sld>
</file>

<file path=ppt/slides/slide43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090C11"/>
        </a:solidFill>
        <a:effectLst/>
      </p:bgPr>
    </p:bg>
    <p:spTree>
      <p:nvGrpSpPr>
        <p:cNvPr id="1" name=""/>
        <p:cNvGrpSpPr/>
        <p:nvPr/>
      </p:nvGrpSpPr>
      <p:grpSpPr>
        <a:xfrm/>
      </p:grpSpPr>
      <p:sp>
        <p:nvSpPr>
          <p:cNvPr id="2" name="v10-p43-new1">
            <a:extLst>
              <a:ext uri="{FF2B5EF4-FFF2-40B4-BE49-F238E27FC236}">
                <ns2:creationId id="{654829CA-50A8-4328-AED9-85132707E0F8}"/>
              </a:ext>
            </a:extLst>
          </p:cNvPr>
          <p:cNvSpPr>
            <a:spLocks noGrp="1"/>
          </p:cNvSpPr>
          <p:nvPr/>
        </p:nvSpPr>
        <p:spPr>
          <a:xfrm>
            <a:off x="762000" y="419100"/>
            <a:ext cx="102870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050" b="0">
                <a:latin typeface="Montserrat"/>
                <a:ea typeface="Source Han Sans CN"/>
                <a:cs typeface="Montserrat"/>
              </a:defRPr>
            </a:pPr>
            <a:r>
              <a:rPr lang="zh-CN" sz="1050" b="0" i="0" dirty="0">
                <a:solidFill>
                  <a:srgbClr val="F2A33B"/>
                </a:solidFill>
                <a:latin typeface="Montserrat"/>
                <a:ea typeface="Source Han Sans CN"/>
                <a:cs typeface="Montserrat"/>
              </a:rPr>
              <a:t>关于作者</a:t>
            </a:r>
            <a:endParaRPr lang="zh-CN" sz="1050"/>
          </a:p>
        </p:txBody>
      </p:sp>
      <p:sp>
        <p:nvSpPr>
          <p:cNvPr id="3" name="v10-p43-new2">
            <a:extLst>
              <a:ext uri="{FF2B5EF4-FFF2-40B4-BE49-F238E27FC236}">
                <ns2:creationId id="{D8B8DD77-6DA7-4C14-A7C0-4FAC125F5582}"/>
              </a:ext>
            </a:extLst>
          </p:cNvPr>
          <p:cNvSpPr>
            <a:spLocks noGrp="1"/>
          </p:cNvSpPr>
          <p:nvPr/>
        </p:nvSpPr>
        <p:spPr>
          <a:xfrm>
            <a:off x="762000" y="781050"/>
            <a:ext cx="106680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150" b="1">
                <a:latin typeface="Montserrat"/>
                <a:ea typeface="Source Han Serif CN"/>
                <a:cs typeface="Montserrat"/>
              </a:defRPr>
            </a:pPr>
            <a:r>
              <a:rPr lang="zh-CN" sz="3150" b="0" i="0" dirty="0">
                <a:solidFill>
                  <a:srgbClr val="F3EEE5"/>
                </a:solidFill>
                <a:latin typeface="Montserrat"/>
                <a:ea typeface="Source Han Serif CN"/>
                <a:cs typeface="Montserrat"/>
              </a:rPr>
              <a:t>Sing</a:t>
            </a:r>
            <a:endParaRPr lang="zh-CN" sz="3150"/>
          </a:p>
        </p:txBody>
      </p:sp>
      <p:sp>
        <p:nvSpPr>
          <p:cNvPr id="4" name="v10-p43-new3">
            <a:extLst>
              <a:ext uri="{FF2B5EF4-FFF2-40B4-BE49-F238E27FC236}">
                <ns2:creationId id="{EF318995-7958-4D3D-8643-E82070E80E7E}"/>
              </a:ext>
            </a:extLst>
          </p:cNvPr>
          <p:cNvSpPr>
            <a:spLocks noGrp="1"/>
          </p:cNvSpPr>
          <p:nvPr/>
        </p:nvSpPr>
        <p:spPr>
          <a:xfrm>
            <a:off x="762000" y="1666875"/>
            <a:ext cx="85725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100" b="0">
                <a:latin typeface="Montserrat"/>
                <a:ea typeface="Source Han Sans CN"/>
                <a:cs typeface="Montserrat"/>
              </a:defRPr>
            </a:pPr>
            <a:r>
              <a:rPr lang="zh-CN" sz="2100" b="0" i="0" dirty="0">
                <a:solidFill>
                  <a:srgbClr val="86DDD5"/>
                </a:solidFill>
                <a:latin typeface="Montserrat"/>
                <a:ea typeface="Source Han Sans CN"/>
                <a:cs typeface="Montserrat"/>
              </a:rPr>
              <a:t>Artist &amp; Entrepreneur  </a:t>
            </a:r>
            <a:r>
              <a:rPr lang="zh-CN" sz="2100" b="0" i="0" dirty="0">
                <a:solidFill>
                  <a:srgbClr val="86DDD5"/>
                </a:solidFill>
                <a:latin typeface="Montserrat"/>
                <a:ea typeface="Source Han Sans CN"/>
                <a:cs typeface="Montserrat"/>
              </a:rPr>
              <a:t>艺术家与创业者</a:t>
            </a:r>
            <a:endParaRPr lang="zh-CN" sz="2100"/>
          </a:p>
        </p:txBody>
      </p:sp>
      <p:sp>
        <p:nvSpPr>
          <p:cNvPr id="5" name="v10-p43-new4">
            <a:extLst>
              <a:ext uri="{FF2B5EF4-FFF2-40B4-BE49-F238E27FC236}">
                <ns2:creationId id="{6718E47E-4EDC-4EDC-89CB-E8E1BDB0A395}"/>
              </a:ext>
            </a:extLst>
          </p:cNvPr>
          <p:cNvSpPr>
            <a:spLocks noGrp="1"/>
          </p:cNvSpPr>
          <p:nvPr/>
        </p:nvSpPr>
        <p:spPr>
          <a:xfrm>
            <a:off x="762000" y="2600325"/>
            <a:ext cx="781050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100" b="0">
                <a:latin typeface="Montserrat"/>
                <a:ea typeface="Source Han Sans CN"/>
                <a:cs typeface="Montserrat"/>
              </a:defRPr>
            </a:pPr>
            <a:r>
              <a:rPr lang="zh-CN" sz="2100" b="0" i="0" dirty="0">
                <a:solidFill>
                  <a:srgbClr val="F3EEE5"/>
                </a:solidFill>
                <a:latin typeface="Montserrat"/>
                <a:ea typeface="Source Han Sans CN"/>
                <a:cs typeface="Montserrat"/>
              </a:rPr>
              <a:t>胡同双语头马俱乐部，</a:t>
            </a:r>
            <a:r>
              <a:rPr lang="zh-CN" sz="2100" b="0" i="0" dirty="0">
                <a:solidFill>
                  <a:srgbClr val="F3EEE5"/>
                </a:solidFill>
                <a:latin typeface="Montserrat"/>
                <a:ea typeface="Source Han Sans CN"/>
                <a:cs typeface="Montserrat"/>
              </a:rPr>
              <a:t>2+</a:t>
            </a:r>
            <a:r>
              <a:rPr lang="zh-CN" sz="2100" b="0" i="0" dirty="0">
                <a:solidFill>
                  <a:srgbClr val="F3EEE5"/>
                </a:solidFill>
                <a:latin typeface="Montserrat"/>
                <a:ea typeface="Source Han Sans CN"/>
                <a:cs typeface="Montserrat"/>
              </a:rPr>
              <a:t>年马龄。</a:t>
            </a:r>
            <a:endParaRPr lang="zh-CN" sz="2100"/>
          </a:p>
          <a:p>
            <a:pPr algn="l">
              <a:lnSpc>
                <a:spcPct val="112000"/>
              </a:lnSpc>
              <a:buNone/>
              <a:defRPr sz="2100" b="0">
                <a:latin typeface="Montserrat"/>
                <a:ea typeface="Source Han Sans CN"/>
                <a:cs typeface="Montserrat"/>
              </a:defRPr>
            </a:pPr>
            <a:r>
              <a:rPr lang="zh-CN" sz="2100" b="0" i="0" dirty="0">
                <a:solidFill>
                  <a:srgbClr val="F3EEE5"/>
                </a:solidFill>
                <a:latin typeface="Montserrat"/>
                <a:ea typeface="Source Han Sans CN"/>
                <a:cs typeface="Montserrat"/>
              </a:rPr>
              <a:t>7</a:t>
            </a:r>
            <a:r>
              <a:rPr lang="zh-CN" sz="2100" b="0" i="0" dirty="0">
                <a:solidFill>
                  <a:srgbClr val="F3EEE5"/>
                </a:solidFill>
                <a:latin typeface="Montserrat"/>
                <a:ea typeface="Source Han Sans CN"/>
                <a:cs typeface="Montserrat"/>
              </a:rPr>
              <a:t>年留美经历，</a:t>
            </a:r>
            <a:r>
              <a:rPr lang="zh-CN" sz="2100" b="0" i="0" dirty="0">
                <a:solidFill>
                  <a:srgbClr val="F3EEE5"/>
                </a:solidFill>
                <a:latin typeface="Montserrat"/>
                <a:ea typeface="Source Han Sans CN"/>
                <a:cs typeface="Montserrat"/>
              </a:rPr>
              <a:t>3</a:t>
            </a:r>
            <a:r>
              <a:rPr lang="zh-CN" sz="2100" b="0" i="0" dirty="0">
                <a:solidFill>
                  <a:srgbClr val="F3EEE5"/>
                </a:solidFill>
                <a:latin typeface="Montserrat"/>
                <a:ea typeface="Source Han Sans CN"/>
                <a:cs typeface="Montserrat"/>
              </a:rPr>
              <a:t>年互联网社交产品出海增长经验。</a:t>
            </a:r>
            <a:endParaRPr lang="zh-CN" sz="2100"/>
          </a:p>
        </p:txBody>
      </p:sp>
      <p:sp>
        <p:nvSpPr>
          <p:cNvPr id="6" name="v10-p43-new5">
            <a:extLst>
              <a:ext uri="{FF2B5EF4-FFF2-40B4-BE49-F238E27FC236}">
                <ns2:creationId id="{CA27E444-8C91-4716-BC9F-65BB2FB0AEC1}"/>
              </a:ext>
            </a:extLst>
          </p:cNvPr>
          <p:cNvSpPr>
            <a:spLocks noGrp="1"/>
          </p:cNvSpPr>
          <p:nvPr/>
        </p:nvSpPr>
        <p:spPr>
          <a:xfrm>
            <a:off x="762000" y="3876675"/>
            <a:ext cx="8001000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025" b="0">
                <a:latin typeface="Montserrat"/>
                <a:ea typeface="Source Han Sans CN"/>
                <a:cs typeface="Montserrat"/>
              </a:defRPr>
            </a:pPr>
            <a:r>
              <a:rPr lang="zh-CN" sz="2025" b="0" i="0" dirty="0">
                <a:solidFill>
                  <a:srgbClr val="F3EEE5"/>
                </a:solidFill>
                <a:latin typeface="Montserrat"/>
                <a:ea typeface="Source Han Sans CN"/>
                <a:cs typeface="Montserrat"/>
              </a:rPr>
              <a:t>裸辞后成立公司创业，通过「</a:t>
            </a:r>
            <a:r>
              <a:rPr lang="zh-CN" sz="2025" b="0" i="0" dirty="0">
                <a:solidFill>
                  <a:srgbClr val="F3EEE5"/>
                </a:solidFill>
                <a:latin typeface="Montserrat"/>
                <a:ea typeface="Source Han Sans CN"/>
                <a:cs typeface="Montserrat"/>
              </a:rPr>
              <a:t>Building in Public</a:t>
            </a:r>
            <a:r>
              <a:rPr lang="zh-CN" sz="2025" b="0" i="0" dirty="0">
                <a:solidFill>
                  <a:srgbClr val="F3EEE5"/>
                </a:solidFill>
                <a:latin typeface="Montserrat"/>
                <a:ea typeface="Source Han Sans CN"/>
                <a:cs typeface="Montserrat"/>
              </a:rPr>
              <a:t>·公开建造」</a:t>
            </a:r>
            <a:endParaRPr lang="zh-CN" sz="2025"/>
          </a:p>
          <a:p>
            <a:pPr algn="l">
              <a:lnSpc>
                <a:spcPct val="112000"/>
              </a:lnSpc>
              <a:buNone/>
              <a:defRPr sz="2025" b="0">
                <a:latin typeface="Montserrat"/>
                <a:ea typeface="Source Han Sans CN"/>
                <a:cs typeface="Montserrat"/>
              </a:defRPr>
            </a:pPr>
            <a:r>
              <a:rPr lang="zh-CN" sz="2025" b="0" i="0" dirty="0">
                <a:solidFill>
                  <a:srgbClr val="F3EEE5"/>
                </a:solidFill>
                <a:latin typeface="Montserrat"/>
                <a:ea typeface="Source Han Sans CN"/>
                <a:cs typeface="Montserrat"/>
              </a:rPr>
              <a:t>持续写下创作、创业与人生选择，公开问题与试错。</a:t>
            </a:r>
            <a:endParaRPr lang="zh-CN" sz="2025"/>
          </a:p>
        </p:txBody>
      </p:sp>
      <p:sp>
        <p:nvSpPr>
          <p:cNvPr id="7" name="v10-p43-new6">
            <a:extLst>
              <a:ext uri="{FF2B5EF4-FFF2-40B4-BE49-F238E27FC236}">
                <ns2:creationId id="{8D9E1BA8-8340-4A00-9C61-069087396E6B}"/>
              </a:ext>
            </a:extLst>
          </p:cNvPr>
          <p:cNvSpPr>
            <a:spLocks noGrp="1"/>
          </p:cNvSpPr>
          <p:nvPr/>
        </p:nvSpPr>
        <p:spPr>
          <a:xfrm>
            <a:off x="762000" y="5210175"/>
            <a:ext cx="7905750" cy="1181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950" b="0">
                <a:latin typeface="Montserrat"/>
                <a:ea typeface="Source Han Sans CN"/>
                <a:cs typeface="Montserrat"/>
              </a:defRPr>
            </a:pPr>
            <a:r>
              <a:rPr lang="zh-CN" sz="1950" b="0" i="0" dirty="0">
                <a:solidFill>
                  <a:srgbClr val="F3EEE5"/>
                </a:solidFill>
                <a:latin typeface="Montserrat"/>
                <a:ea typeface="Source Han Sans CN"/>
                <a:cs typeface="Montserrat"/>
              </a:rPr>
              <a:t>目前运营自己的</a:t>
            </a:r>
            <a:r>
              <a:rPr lang="zh-CN" sz="1950" b="0" i="0" dirty="0">
                <a:solidFill>
                  <a:srgbClr val="F3EEE5"/>
                </a:solidFill>
                <a:latin typeface="Montserrat"/>
                <a:ea typeface="Source Han Sans CN"/>
                <a:cs typeface="Montserrat"/>
              </a:rPr>
              <a:t>OPC</a:t>
            </a:r>
            <a:r>
              <a:rPr lang="zh-CN" sz="1950" b="0" i="0" dirty="0">
                <a:solidFill>
                  <a:srgbClr val="F3EEE5"/>
                </a:solidFill>
                <a:latin typeface="Montserrat"/>
                <a:ea typeface="Source Han Sans CN"/>
                <a:cs typeface="Montserrat"/>
              </a:rPr>
              <a:t>，成立「创造者实验室」，</a:t>
            </a:r>
            <a:endParaRPr lang="zh-CN" sz="1950"/>
          </a:p>
          <a:p>
            <a:pPr algn="l">
              <a:lnSpc>
                <a:spcPct val="112000"/>
              </a:lnSpc>
              <a:buNone/>
              <a:defRPr sz="1950" b="0">
                <a:latin typeface="Montserrat"/>
                <a:ea typeface="Source Han Sans CN"/>
                <a:cs typeface="Montserrat"/>
              </a:defRPr>
            </a:pPr>
            <a:r>
              <a:rPr lang="zh-CN" sz="1950" b="0" i="0" dirty="0">
                <a:solidFill>
                  <a:srgbClr val="F3EEE5"/>
                </a:solidFill>
                <a:latin typeface="Montserrat"/>
                <a:ea typeface="Source Han Sans CN"/>
                <a:cs typeface="Montserrat"/>
              </a:rPr>
              <a:t>致力于帮助社群成员在</a:t>
            </a:r>
            <a:r>
              <a:rPr lang="zh-CN" sz="1950" b="0" i="0" dirty="0">
                <a:solidFill>
                  <a:srgbClr val="F3EEE5"/>
                </a:solidFill>
                <a:latin typeface="Montserrat"/>
                <a:ea typeface="Source Han Sans CN"/>
                <a:cs typeface="Montserrat"/>
              </a:rPr>
              <a:t>30</a:t>
            </a:r>
            <a:r>
              <a:rPr lang="zh-CN" sz="1950" b="0" i="0" dirty="0">
                <a:solidFill>
                  <a:srgbClr val="F3EEE5"/>
                </a:solidFill>
                <a:latin typeface="Montserrat"/>
                <a:ea typeface="Source Han Sans CN"/>
                <a:cs typeface="Montserrat"/>
              </a:rPr>
              <a:t>天内把想法变成行动，</a:t>
            </a:r>
            <a:endParaRPr lang="zh-CN" sz="1950"/>
          </a:p>
          <a:p>
            <a:pPr algn="l">
              <a:lnSpc>
                <a:spcPct val="112000"/>
              </a:lnSpc>
              <a:buNone/>
              <a:defRPr sz="1950" b="0">
                <a:latin typeface="Montserrat"/>
                <a:ea typeface="Source Han Sans CN"/>
                <a:cs typeface="Montserrat"/>
              </a:defRPr>
            </a:pPr>
            <a:r>
              <a:rPr lang="zh-CN" sz="1950" b="0" i="0" dirty="0">
                <a:solidFill>
                  <a:srgbClr val="F3EEE5"/>
                </a:solidFill>
                <a:latin typeface="Montserrat"/>
                <a:ea typeface="Source Han Sans CN"/>
                <a:cs typeface="Montserrat"/>
              </a:rPr>
              <a:t>在</a:t>
            </a:r>
            <a:r>
              <a:rPr lang="zh-CN" sz="1950" b="0" i="0" dirty="0">
                <a:solidFill>
                  <a:srgbClr val="F3EEE5"/>
                </a:solidFill>
                <a:latin typeface="Montserrat"/>
                <a:ea typeface="Source Han Sans CN"/>
                <a:cs typeface="Montserrat"/>
              </a:rPr>
              <a:t>AI</a:t>
            </a:r>
            <a:r>
              <a:rPr lang="zh-CN" sz="1950" b="0" i="0" dirty="0">
                <a:solidFill>
                  <a:srgbClr val="F3EEE5"/>
                </a:solidFill>
                <a:latin typeface="Montserrat"/>
                <a:ea typeface="Source Han Sans CN"/>
                <a:cs typeface="Montserrat"/>
              </a:rPr>
              <a:t>时代找到自己的声音，打造自己的产品。</a:t>
            </a:r>
            <a:endParaRPr lang="zh-CN" sz="1950"/>
          </a:p>
        </p:txBody>
      </p:sp>
      <p:sp>
        <p:nvSpPr>
          <p:cNvPr id="8" name="v10-p43-new7">
            <a:extLst>
              <a:ext uri="{FF2B5EF4-FFF2-40B4-BE49-F238E27FC236}">
                <ns2:creationId id="{0E569D4D-6615-4485-8533-21C492F00C89}"/>
              </a:ext>
            </a:extLst>
          </p:cNvPr>
          <p:cNvSpPr>
            <a:spLocks noGrp="1"/>
          </p:cNvSpPr>
          <p:nvPr/>
        </p:nvSpPr>
        <p:spPr>
          <a:xfrm>
            <a:off x="8810625" y="4381500"/>
            <a:ext cx="2714625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buNone/>
              <a:defRPr sz="1800" b="0">
                <a:latin typeface="Montserrat"/>
                <a:ea typeface="Source Han Sans CN"/>
                <a:cs typeface="Montserrat"/>
              </a:defRPr>
            </a:pPr>
            <a:r>
              <a:rPr lang="zh-CN" sz="1800" b="0" i="0" dirty="0">
                <a:solidFill>
                  <a:srgbClr val="F3EEE5"/>
                </a:solidFill>
                <a:latin typeface="Montserrat"/>
                <a:ea typeface="Source Han Sans CN"/>
                <a:cs typeface="Montserrat"/>
              </a:rPr>
              <a:t>SingSing</a:t>
            </a:r>
            <a:r>
              <a:rPr lang="zh-CN" sz="1800" b="0" i="0" dirty="0">
                <a:solidFill>
                  <a:srgbClr val="F3EEE5"/>
                </a:solidFill>
                <a:latin typeface="Montserrat"/>
                <a:ea typeface="Source Han Sans CN"/>
                <a:cs typeface="Montserrat"/>
              </a:rPr>
              <a:t>在发光</a:t>
            </a:r>
            <a:endParaRPr lang="zh-CN" sz="1800"/>
          </a:p>
        </p:txBody>
      </p:sp>
      <p:sp>
        <p:nvSpPr>
          <p:cNvPr id="9" name="v10-p43-new8">
            <a:extLst>
              <a:ext uri="{FF2B5EF4-FFF2-40B4-BE49-F238E27FC236}">
                <ns2:creationId id="{BBA76F98-0DBC-4B4B-96EB-4F9ECBA5E97D}"/>
              </a:ext>
            </a:extLst>
          </p:cNvPr>
          <p:cNvSpPr>
            <a:spLocks noGrp="1"/>
          </p:cNvSpPr>
          <p:nvPr/>
        </p:nvSpPr>
        <p:spPr>
          <a:xfrm>
            <a:off x="8810625" y="4876800"/>
            <a:ext cx="271462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buNone/>
              <a:defRPr sz="1425" b="0">
                <a:latin typeface="Montserrat"/>
                <a:ea typeface="Source Han Sans CN"/>
                <a:cs typeface="Montserrat"/>
              </a:defRPr>
            </a:pPr>
            <a:r>
              <a:rPr lang="zh-CN" sz="1425" b="0" i="0" dirty="0">
                <a:solidFill>
                  <a:srgbClr val="B8BDC8"/>
                </a:solidFill>
                <a:latin typeface="Montserrat"/>
                <a:ea typeface="Source Han Sans CN"/>
                <a:cs typeface="Montserrat"/>
              </a:rPr>
              <a:t>扫码关注个人公众号</a:t>
            </a:r>
            <a:endParaRPr lang="zh-CN" sz="1425"/>
          </a:p>
        </p:txBody>
      </p:sp>
      <p:sp>
        <p:nvSpPr>
          <p:cNvPr id="10" name="v10-p43-new9">
            <a:extLst>
              <a:ext uri="{FF2B5EF4-FFF2-40B4-BE49-F238E27FC236}">
                <ns2:creationId id="{F777DD0D-4BA9-467E-8B34-72AE7C124734}"/>
              </a:ext>
            </a:extLst>
          </p:cNvPr>
          <p:cNvSpPr>
            <a:spLocks noGrp="1"/>
          </p:cNvSpPr>
          <p:nvPr/>
        </p:nvSpPr>
        <p:spPr>
          <a:xfrm>
            <a:off x="8667750" y="5410200"/>
            <a:ext cx="2857500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75" b="0">
                <a:latin typeface="Montserrat"/>
                <a:ea typeface="Source Han Sans CN"/>
                <a:cs typeface="Montserrat"/>
              </a:defRPr>
            </a:pPr>
            <a:r>
              <a:rPr lang="zh-CN" sz="1275" b="0" i="0" dirty="0">
                <a:solidFill>
                  <a:srgbClr val="86DDD5"/>
                </a:solidFill>
                <a:latin typeface="Montserrat"/>
                <a:ea typeface="Source Han Sans CN"/>
                <a:cs typeface="Montserrat"/>
                <a:hlinkClick r:id="rIdLink10"/>
              </a:rPr>
              <a:t>创造者实验室</a:t>
            </a:r>
            <a:endParaRPr lang="zh-CN" sz="1275"/>
          </a:p>
          <a:p>
            <a:pPr algn="l">
              <a:lnSpc>
                <a:spcPct val="112000"/>
              </a:lnSpc>
              <a:buNone/>
              <a:defRPr sz="1275" b="0">
                <a:latin typeface="Montserrat"/>
                <a:ea typeface="Source Han Sans CN"/>
                <a:cs typeface="Montserrat"/>
              </a:defRPr>
            </a:pPr>
            <a:r>
              <a:rPr lang="zh-CN" sz="1275" b="0" i="0" dirty="0">
                <a:solidFill>
                  <a:srgbClr val="86DDD5"/>
                </a:solidFill>
                <a:latin typeface="Montserrat"/>
                <a:ea typeface="Source Han Sans CN"/>
                <a:cs typeface="Montserrat"/>
                <a:hlinkClick r:id="rIdLink10"/>
              </a:rPr>
              <a:t>www.she-creates.xyz</a:t>
            </a:r>
            <a:endParaRPr lang="zh-CN" sz="1275"/>
          </a:p>
        </p:txBody>
      </p:sp>
      <p:sp>
        <p:nvSpPr>
          <p:cNvPr id="11" name="v10-p43-new10">
            <a:extLst>
              <a:ext uri="{FF2B5EF4-FFF2-40B4-BE49-F238E27FC236}">
                <ns2:creationId id="{916F7C0F-95E9-4461-82AF-592D23E0C972}"/>
              </a:ext>
            </a:extLst>
          </p:cNvPr>
          <p:cNvSpPr>
            <a:spLocks noGrp="1"/>
          </p:cNvSpPr>
          <p:nvPr/>
        </p:nvSpPr>
        <p:spPr>
          <a:xfrm>
            <a:off x="8667750" y="6048375"/>
            <a:ext cx="28575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75" b="0">
                <a:latin typeface="Montserrat"/>
                <a:ea typeface="Source Han Sans CN"/>
                <a:cs typeface="Montserrat"/>
              </a:defRPr>
            </a:pPr>
            <a:r>
              <a:rPr lang="zh-CN" sz="1275" b="0" i="0" dirty="0">
                <a:solidFill>
                  <a:srgbClr val="86DDD5"/>
                </a:solidFill>
                <a:latin typeface="Montserrat"/>
                <a:ea typeface="Source Han Sans CN"/>
                <a:cs typeface="Montserrat"/>
                <a:hlinkClick r:id="rIdLink11"/>
              </a:rPr>
              <a:t>艺术家官网</a:t>
            </a:r>
            <a:endParaRPr lang="zh-CN" sz="1275"/>
          </a:p>
          <a:p>
            <a:pPr algn="l">
              <a:lnSpc>
                <a:spcPct val="112000"/>
              </a:lnSpc>
              <a:buNone/>
              <a:defRPr sz="1275" b="0">
                <a:latin typeface="Montserrat"/>
                <a:ea typeface="Source Han Sans CN"/>
                <a:cs typeface="Montserrat"/>
              </a:defRPr>
            </a:pPr>
            <a:r>
              <a:rPr lang="zh-CN" sz="1275" b="0" i="0" dirty="0">
                <a:solidFill>
                  <a:srgbClr val="86DDD5"/>
                </a:solidFill>
                <a:latin typeface="Montserrat"/>
                <a:ea typeface="Source Han Sans CN"/>
                <a:cs typeface="Montserrat"/>
                <a:hlinkClick r:id="rIdLink11"/>
              </a:rPr>
              <a:t>www.singxing.com</a:t>
            </a:r>
            <a:endParaRPr lang="zh-CN" sz="1275"/>
          </a:p>
        </p:txBody>
      </p:sp>
      <p:sp>
        <p:nvSpPr>
          <p:cNvPr id="12" name="v10-p43-new11">
            <a:extLst>
              <a:ext uri="{FF2B5EF4-FFF2-40B4-BE49-F238E27FC236}">
                <ns2:creationId id="{61040732-0607-4128-B5DE-E88DF5D005FE}"/>
              </a:ext>
            </a:extLst>
          </p:cNvPr>
          <p:cNvSpPr>
            <a:spLocks noGrp="1"/>
          </p:cNvSpPr>
          <p:nvPr/>
        </p:nvSpPr>
        <p:spPr>
          <a:xfrm>
            <a:off x="762000" y="6562725"/>
            <a:ext cx="84772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B0B5BE"/>
                </a:solidFill>
                <a:latin typeface="Montserrat"/>
                <a:ea typeface="Source Han Sans CN"/>
                <a:cs typeface="Montserrat"/>
              </a:rPr>
              <a:t>Impromptu Speech Speechcraft by Sing</a:t>
            </a:r>
            <a:endParaRPr lang="zh-CN" sz="975"/>
          </a:p>
        </p:txBody>
      </p:sp>
      <p:sp>
        <p:nvSpPr>
          <p:cNvPr id="13" name="v10-p43-new12">
            <a:extLst>
              <a:ext uri="{FF2B5EF4-FFF2-40B4-BE49-F238E27FC236}">
                <ns2:creationId id="{9E5EEFC6-EAA3-4892-8D54-5749A4DFA39F}"/>
              </a:ext>
            </a:extLst>
          </p:cNvPr>
          <p:cNvSpPr>
            <a:spLocks noGrp="1"/>
          </p:cNvSpPr>
          <p:nvPr/>
        </p:nvSpPr>
        <p:spPr>
          <a:xfrm>
            <a:off x="11163300" y="6496050"/>
            <a:ext cx="457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975" b="0">
                <a:latin typeface="Montserrat"/>
                <a:ea typeface="Source Han Sans CN"/>
                <a:cs typeface="Montserrat"/>
              </a:defRPr>
            </a:pPr>
            <a:r>
              <a:rPr lang="zh-CN" sz="975" b="0" i="0" dirty="0">
                <a:solidFill>
                  <a:srgbClr val="B0B5BE"/>
                </a:solidFill>
                <a:latin typeface="Montserrat"/>
                <a:ea typeface="Source Han Sans CN"/>
                <a:cs typeface="Montserrat"/>
              </a:rPr>
              <a:t>43</a:t>
            </a:r>
            <a:endParaRPr lang="zh-CN" sz="975"/>
          </a:p>
        </p:txBody>
      </p:sp>
      <p:pic>
        <p:nvPicPr>
          <p:cNvPr id="14" name="">
            <a:extLst>
              <a:ext uri="{FF2B5EF4-FFF2-40B4-BE49-F238E27FC236}">
                <ns2:creationId id="{C5F352E6-7927-4EF3-ADBB-020EEA16FA67}"/>
              </a:ext>
            </a:extLst>
          </p:cNvPr>
          <p:cNvPicPr>
            <a:picLocks noChangeAspect="1"/>
          </p:cNvPicPr>
          <p:nvPr/>
        </p:nvPicPr>
        <p:blipFill>
          <a:blip r:embed="rIdSingQr"/>
          <a:stretch/>
        </p:blipFill>
        <p:spPr>
          <a:xfrm>
            <a:off x="9048750" y="1943100"/>
            <a:ext cx="2286000" cy="2286000"/>
          </a:xfrm>
          <a:prstGeom prst="rect">
            <a:avLst/>
          </a:prstGeom>
        </p:spPr>
      </p:pic>
    </p:spTree>
    <p:extLst>
      <p:ext uri="{BB962C8B-B14F-4D97-AF65-F5344CB8AC3E}">
        <ns4:creationId val="343660291"/>
      </p:ext>
    </p:extLst>
  </p:cSld>
  <p:clrMapOvr>
    <a:overrideClrMapping accent1="accent1" accent2="accent2" accent3="accent3" accent4="accent4" accent5="accent5" accent6="accent6" bg1="lt1" tx1="dk1" bg2="lt2" tx2="dk2" hlink="hlink" folHlink="folHlink"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0B7374"/>
      </a:accent6>
      <a:hlink>
        <a:srgbClr val="86DDD5"/>
      </a:hlink>
      <a:folHlink>
        <a:srgbClr val="86DDD5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Sing</dc:creator>
  <cp:lastModifiedBy>Walnut Exporter</cp:lastModifiedBy>
  <dc:title>即兴演讲：从随口表达到构建影响力</dc:title>
  <dcterms:created xsi:type="dcterms:W3CDTF">2026-10-13T03:25:45.5000000Z</dcterms:created>
  <dcterms:modified xsi:type="dcterms:W3CDTF">2026-10-13T03:25:45.5000000Z</dcterms:modified>
</cp:coreProperties>
</file>