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12192000" cy="6858000"/>
  <p:notesSz cx="6858000" cy="9144000"/>
  <p:embeddedFontLst>
    <p:embeddedFont>
      <p:font typeface="Montserrat" panose="00000500000000000000" pitchFamily="2" charset="0"/>
      <p:regular r:id="rId58"/>
      <p:italic r:id="rId59"/>
      <p:boldItalic r:id="rId60"/>
    </p:embeddedFont>
    <p:embeddedFont>
      <p:font typeface="Source Han Sans CN" charset="0"/>
      <p:regular r:id="rIdCodexCjk1"/>
    </p:embeddedFont>
    <p:embeddedFont>
      <p:font typeface="Source Han Serif CN" charset="0"/>
      <p:bold r:id="rIdCodexCjk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CodexCjk1" Type="http://schemas.openxmlformats.org/officeDocument/2006/relationships/font" Target="fonts/codex-sans.fntdata"/><Relationship Id="rIdCodexCjk2" Type="http://schemas.openxmlformats.org/officeDocument/2006/relationships/font" Target="fonts/codex-serif-bold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即兴表达</a:t>
            </a:r>
          </a:p>
          <a:p>
            <a:endParaRPr/>
          </a:p>
          <a:p>
            <a:r>
              <a:t>Impromptu speaking</a:t>
            </a:r>
          </a:p>
          <a:p>
            <a:endParaRPr/>
          </a:p>
          <a:p>
            <a:r>
              <a:t>即兴表达</a:t>
            </a:r>
          </a:p>
          <a:p>
            <a:endParaRPr/>
          </a:p>
          <a:p>
            <a:r>
              <a:t>从随口表达到构建影响力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我们每个人都是一股力量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我们每个人都是一股力量</a:t>
            </a:r>
          </a:p>
          <a:p>
            <a:endParaRPr/>
          </a:p>
          <a:p>
            <a:r>
              <a:t>你的经历、感受和想法，都可以成为交流的开始。</a:t>
            </a:r>
          </a:p>
          <a:p>
            <a:endParaRPr/>
          </a:p>
          <a:p>
            <a:r>
              <a:t>当你愿意说出来，也认真听见别人，就有机会让彼此多看见一些东西。</a:t>
            </a:r>
          </a:p>
          <a:p>
            <a:endParaRPr/>
          </a:p>
          <a:p>
            <a:r>
              <a:t>这是本工作坊的核心主张。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清晰表达是第一步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清晰表达是第一步</a:t>
            </a:r>
          </a:p>
          <a:p>
            <a:endParaRPr/>
          </a:p>
          <a:p>
            <a:r>
              <a:t>表达自己</a:t>
            </a:r>
          </a:p>
          <a:p>
            <a:endParaRPr/>
          </a:p>
          <a:p>
            <a:r>
              <a:t>让大家听懂你怎么看、为什么这么想。</a:t>
            </a:r>
          </a:p>
          <a:p>
            <a:endParaRPr/>
          </a:p>
          <a:p>
            <a:r>
              <a:t>引领他人</a:t>
            </a:r>
          </a:p>
          <a:p>
            <a:endParaRPr/>
          </a:p>
          <a:p>
            <a:r>
              <a:t>帮助眼前的人看见新的可能，一起思考可以怎么办。</a:t>
            </a:r>
          </a:p>
          <a:p>
            <a:endParaRPr/>
          </a:p>
          <a:p>
            <a:r>
              <a:t>构建影响力</a:t>
            </a:r>
          </a:p>
          <a:p>
            <a:endParaRPr/>
          </a:p>
          <a:p>
            <a:r>
              <a:t>让一次次交流带来理解，也让言行慢慢累积信任。</a:t>
            </a:r>
          </a:p>
          <a:p>
            <a:endParaRPr/>
          </a:p>
          <a:p>
            <a:r>
              <a:t>影响可以是一种新理解，也可以是一件愿意尝试的小事。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没想好，也可以开始交流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没想好，也可以开始交流</a:t>
            </a:r>
          </a:p>
          <a:p>
            <a:endParaRPr/>
          </a:p>
          <a:p>
            <a:r>
              <a:t>这个问题我以前没有想过。</a:t>
            </a:r>
          </a:p>
          <a:p>
            <a:endParaRPr/>
          </a:p>
          <a:p>
            <a:r>
              <a:t>我现在想到的是……</a:t>
            </a:r>
          </a:p>
          <a:p>
            <a:endParaRPr/>
          </a:p>
          <a:p>
            <a:r>
              <a:t>我们可以一起想一想。</a:t>
            </a:r>
          </a:p>
          <a:p>
            <a:endParaRPr/>
          </a:p>
          <a:p>
            <a:r>
              <a:t>坦诚地说明自己还没想清的部分，然后继续听、继续交流。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这份手册的三个入口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这份手册的三个入口</a:t>
            </a:r>
          </a:p>
          <a:p>
            <a:endParaRPr/>
          </a:p>
          <a:p>
            <a:r>
              <a:t>现在就练</a:t>
            </a:r>
          </a:p>
          <a:p>
            <a:endParaRPr/>
          </a:p>
          <a:p>
            <a:r>
              <a:t>抽一道题，完成一次回应。</a:t>
            </a:r>
          </a:p>
          <a:p>
            <a:endParaRPr/>
          </a:p>
          <a:p>
            <a:r>
              <a:t>找展开路线</a:t>
            </a:r>
          </a:p>
          <a:p>
            <a:endParaRPr/>
          </a:p>
          <a:p>
            <a:r>
              <a:t>查核心路线与拓展工具。</a:t>
            </a:r>
          </a:p>
          <a:p>
            <a:endParaRPr/>
          </a:p>
          <a:p>
            <a:r>
              <a:t>练吸引力</a:t>
            </a:r>
          </a:p>
          <a:p>
            <a:endParaRPr/>
          </a:p>
          <a:p>
            <a:r>
              <a:t>用同一素材比较不同开头。</a:t>
            </a:r>
          </a:p>
          <a:p>
            <a:endParaRPr/>
          </a:p>
          <a:p>
            <a:r>
              <a:t>先听清题目，再选择展开方法。想一想听众会理解什么、感受什么。[S04]</a:t>
            </a:r>
          </a:p>
          <a:p>
            <a:endParaRPr/>
          </a:p>
          <a:p>
            <a:r>
              <a:t>来源：</a:t>
            </a:r>
          </a:p>
          <a:p>
            <a:r>
              <a:t>[S04] https://www.toastmasters.org/magazine/magazine-issues/2023/sept/impromptu-speaking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Table Topics与日常回应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Table Topics与日常回应</a:t>
            </a:r>
          </a:p>
          <a:p>
            <a:endParaRPr/>
          </a:p>
          <a:p>
            <a:r>
              <a:t>即兴</a:t>
            </a:r>
          </a:p>
          <a:p>
            <a:endParaRPr/>
          </a:p>
          <a:p>
            <a:r>
              <a:t>现场听题，用相关的经历或想法，作一个简短回应。</a:t>
            </a:r>
          </a:p>
          <a:p>
            <a:endParaRPr/>
          </a:p>
          <a:p>
            <a:r>
              <a:t>日常</a:t>
            </a:r>
          </a:p>
          <a:p>
            <a:endParaRPr/>
          </a:p>
          <a:p>
            <a:r>
              <a:t>有时先澄清一句，再决定如何回答。</a:t>
            </a:r>
          </a:p>
          <a:p>
            <a:endParaRPr/>
          </a:p>
          <a:p>
            <a:r>
              <a:t>例会</a:t>
            </a:r>
          </a:p>
          <a:p>
            <a:endParaRPr/>
          </a:p>
          <a:p>
            <a:r>
              <a:t>按主持安排完成练习。</a:t>
            </a:r>
          </a:p>
          <a:p>
            <a:endParaRPr/>
          </a:p>
          <a:p>
            <a:r>
              <a:t>比赛</a:t>
            </a:r>
          </a:p>
          <a:p>
            <a:endParaRPr/>
          </a:p>
          <a:p>
            <a:r>
              <a:t>遵守共同题目、时间与公平流程。</a:t>
            </a:r>
          </a:p>
          <a:p>
            <a:endParaRPr/>
          </a:p>
          <a:p>
            <a:r>
              <a:t>[S01] 官方教育模块  [S06] 正式比赛规则</a:t>
            </a:r>
          </a:p>
          <a:p>
            <a:endParaRPr/>
          </a:p>
          <a:p>
            <a:r>
              <a:t>来源：</a:t>
            </a:r>
          </a:p>
          <a:p>
            <a:r>
              <a:t>[S01] https://www.toastmasters.org/resources/impromptu-speaking</a:t>
            </a:r>
          </a:p>
          <a:p>
            <a:r>
              <a:t>[S06] https://content.toastmasters.org/image/upload/v1783463286/1171-speech-contest-rulebook.pdf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结构帮助听众理解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结构帮助听众理解</a:t>
            </a:r>
          </a:p>
          <a:p>
            <a:endParaRPr/>
          </a:p>
          <a:p>
            <a:r>
              <a:t>“Speech Development is the way the speaker puts ideas together so the audience can understand them.”</a:t>
            </a:r>
          </a:p>
          <a:p>
            <a:endParaRPr/>
          </a:p>
          <a:p>
            <a:r>
              <a:t>演讲发展：讲者把想法组合起来，</a:t>
            </a:r>
          </a:p>
          <a:p>
            <a:r>
              <a:t>让听众能够理解。</a:t>
            </a:r>
          </a:p>
          <a:p>
            <a:endParaRPr/>
          </a:p>
          <a:p>
            <a:r>
              <a:t>[S05] Table Topics评分指南。中文编译</a:t>
            </a:r>
          </a:p>
          <a:p>
            <a:endParaRPr/>
          </a:p>
          <a:p>
            <a:r>
              <a:t>来源：</a:t>
            </a:r>
          </a:p>
          <a:p>
            <a:r>
              <a:t>[S05] https://content.toastmasters.org/image/upload/1180-table-topics-contest-judges-guide-and-ballot.pdf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听题与回应的五步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听题与回应的五步</a:t>
            </a:r>
          </a:p>
          <a:p>
            <a:endParaRPr/>
          </a:p>
          <a:p>
            <a:r>
              <a:t>Listen 倾听</a:t>
            </a:r>
          </a:p>
          <a:p>
            <a:endParaRPr/>
          </a:p>
          <a:p>
            <a:r>
              <a:t>听清题目问了什么。</a:t>
            </a:r>
          </a:p>
          <a:p>
            <a:endParaRPr/>
          </a:p>
          <a:p>
            <a:r>
              <a:t>Pause 停顿</a:t>
            </a:r>
          </a:p>
          <a:p>
            <a:endParaRPr/>
          </a:p>
          <a:p>
            <a:r>
              <a:t>呼一口气，想想先说什么。</a:t>
            </a:r>
          </a:p>
          <a:p>
            <a:endParaRPr/>
          </a:p>
          <a:p>
            <a:r>
              <a:t>Confirm 确认</a:t>
            </a:r>
          </a:p>
          <a:p>
            <a:endParaRPr/>
          </a:p>
          <a:p>
            <a:r>
              <a:t>日常交流时，可以先问清对方的意思。</a:t>
            </a:r>
          </a:p>
          <a:p>
            <a:endParaRPr/>
          </a:p>
          <a:p>
            <a:r>
              <a:t>Tell 表达</a:t>
            </a:r>
          </a:p>
          <a:p>
            <a:endParaRPr/>
          </a:p>
          <a:p>
            <a:r>
              <a:t>说说相关的想法或经历。</a:t>
            </a:r>
          </a:p>
          <a:p>
            <a:endParaRPr/>
          </a:p>
          <a:p>
            <a:r>
              <a:t>End 结束</a:t>
            </a:r>
          </a:p>
          <a:p>
            <a:endParaRPr/>
          </a:p>
          <a:p>
            <a:r>
              <a:t>最后回到问题，把这一段话说完整。</a:t>
            </a:r>
          </a:p>
          <a:p>
            <a:endParaRPr/>
          </a:p>
          <a:p>
            <a:r>
              <a:t>[S01] 五步是回应流程，不等同于五段正文</a:t>
            </a:r>
          </a:p>
          <a:p>
            <a:endParaRPr/>
          </a:p>
          <a:p>
            <a:r>
              <a:t>来源：</a:t>
            </a:r>
          </a:p>
          <a:p>
            <a:r>
              <a:t>[S01] https://www.toastmasters.org/resources/impromptu-speaking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先把一个意思讲完整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先把一个意思讲完整</a:t>
            </a:r>
          </a:p>
          <a:p>
            <a:endParaRPr/>
          </a:p>
          <a:p>
            <a:r>
              <a:t>说说想法</a:t>
            </a:r>
          </a:p>
          <a:p>
            <a:endParaRPr/>
          </a:p>
          <a:p>
            <a:r>
              <a:t>让大家听懂你怎么看，或你在困惑什么。</a:t>
            </a:r>
          </a:p>
          <a:p>
            <a:endParaRPr/>
          </a:p>
          <a:p>
            <a:r>
              <a:t>解释为什么</a:t>
            </a:r>
          </a:p>
          <a:p>
            <a:endParaRPr/>
          </a:p>
          <a:p>
            <a:r>
              <a:t>给一个理由，或讲一件具体的事。</a:t>
            </a:r>
          </a:p>
          <a:p>
            <a:endParaRPr/>
          </a:p>
          <a:p>
            <a:r>
              <a:t>最后回题</a:t>
            </a:r>
          </a:p>
          <a:p>
            <a:endParaRPr/>
          </a:p>
          <a:p>
            <a:r>
              <a:t>这段话怎样回应刚才的问题？</a:t>
            </a:r>
          </a:p>
          <a:p>
            <a:endParaRPr/>
          </a:p>
          <a:p>
            <a:r>
              <a:t>没想清楚也可以坦诚地说，再和大家一起想。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三条核心路线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三条核心路线</a:t>
            </a:r>
          </a:p>
          <a:p>
            <a:endParaRPr/>
          </a:p>
          <a:p>
            <a:r>
              <a:t>观点题</a:t>
            </a:r>
          </a:p>
          <a:p>
            <a:endParaRPr/>
          </a:p>
          <a:p>
            <a:r>
              <a:t>说说你怎么看，再解释为什么。</a:t>
            </a:r>
          </a:p>
          <a:p>
            <a:endParaRPr/>
          </a:p>
          <a:p>
            <a:r>
              <a:t>故事题</a:t>
            </a:r>
          </a:p>
          <a:p>
            <a:endParaRPr/>
          </a:p>
          <a:p>
            <a:r>
              <a:t>讲清发生了什么，你的想法怎样变了。</a:t>
            </a:r>
          </a:p>
          <a:p>
            <a:endParaRPr/>
          </a:p>
          <a:p>
            <a:r>
              <a:t>情境题</a:t>
            </a:r>
          </a:p>
          <a:p>
            <a:endParaRPr/>
          </a:p>
          <a:p>
            <a:r>
              <a:t>看看需要什么、还有哪些条件，再说可以怎么办。</a:t>
            </a:r>
          </a:p>
          <a:p>
            <a:endParaRPr/>
          </a:p>
          <a:p>
            <a:r>
              <a:t>本工作坊的选题方法与展开路线。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观点：立场、理由、例子、回题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观点：立场、理由、例子、回题</a:t>
            </a:r>
          </a:p>
          <a:p>
            <a:endParaRPr/>
          </a:p>
          <a:p>
            <a:r>
              <a:t>立场</a:t>
            </a:r>
          </a:p>
          <a:p>
            <a:endParaRPr/>
          </a:p>
          <a:p>
            <a:r>
              <a:t>说说你怎么看。</a:t>
            </a:r>
          </a:p>
          <a:p>
            <a:endParaRPr/>
          </a:p>
          <a:p>
            <a:r>
              <a:t>理由</a:t>
            </a:r>
          </a:p>
          <a:p>
            <a:endParaRPr/>
          </a:p>
          <a:p>
            <a:r>
              <a:t>让大家理解你为什么会这么想。</a:t>
            </a:r>
          </a:p>
          <a:p>
            <a:endParaRPr/>
          </a:p>
          <a:p>
            <a:r>
              <a:t>例子</a:t>
            </a:r>
          </a:p>
          <a:p>
            <a:endParaRPr/>
          </a:p>
          <a:p>
            <a:r>
              <a:t>用一件具体的事讲清楚。</a:t>
            </a:r>
          </a:p>
          <a:p>
            <a:endParaRPr/>
          </a:p>
          <a:p>
            <a:r>
              <a:t>回题</a:t>
            </a:r>
          </a:p>
          <a:p>
            <a:endParaRPr/>
          </a:p>
          <a:p>
            <a:r>
              <a:t>再回到刚才的问题，收住这一段话。</a:t>
            </a:r>
          </a:p>
          <a:p>
            <a:endParaRPr/>
          </a:p>
          <a:p>
            <a:r>
              <a:t>通用工具PREP。TI观点支持策略见[S01]</a:t>
            </a:r>
          </a:p>
          <a:p>
            <a:endParaRPr/>
          </a:p>
          <a:p>
            <a:r>
              <a:t>来源：</a:t>
            </a:r>
          </a:p>
          <a:p>
            <a:r>
              <a:t>[S01] https://www.toastmasters.org/resources/impromptu-speaking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观点练习：稳定与自由</a:t>
            </a:r>
          </a:p>
          <a:p>
            <a:endParaRPr/>
          </a:p>
          <a:p>
            <a:r>
              <a:t>练习</a:t>
            </a:r>
          </a:p>
          <a:p>
            <a:endParaRPr/>
          </a:p>
          <a:p>
            <a:r>
              <a:t>观点练习：稳定与自由</a:t>
            </a:r>
          </a:p>
          <a:p>
            <a:endParaRPr/>
          </a:p>
          <a:p>
            <a:r>
              <a:t>你现在更看重哪一个？</a:t>
            </a:r>
          </a:p>
          <a:p>
            <a:endParaRPr/>
          </a:p>
          <a:p>
            <a:r>
              <a:t>先写理由，再找一个支持它的场景。</a:t>
            </a:r>
          </a:p>
          <a:p>
            <a:endParaRPr/>
          </a:p>
          <a:p>
            <a:r>
              <a:t>请同伴复述</a:t>
            </a:r>
          </a:p>
          <a:p>
            <a:endParaRPr/>
          </a:p>
          <a:p>
            <a:r>
              <a:t>你更看重____，因为____。</a:t>
            </a:r>
          </a:p>
          <a:p>
            <a:endParaRPr/>
          </a:p>
          <a:p>
            <a:r>
              <a:t>检查：例子是否真的支持理由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故事：场景、变化、领悟、回题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故事：场景、变化、领悟、回题</a:t>
            </a:r>
          </a:p>
          <a:p>
            <a:endParaRPr/>
          </a:p>
          <a:p>
            <a:r>
              <a:t>场景</a:t>
            </a:r>
          </a:p>
          <a:p>
            <a:endParaRPr/>
          </a:p>
          <a:p>
            <a:r>
              <a:t>谁遇到了什么事？</a:t>
            </a:r>
          </a:p>
          <a:p>
            <a:endParaRPr/>
          </a:p>
          <a:p>
            <a:r>
              <a:t>变化</a:t>
            </a:r>
          </a:p>
          <a:p>
            <a:endParaRPr/>
          </a:p>
          <a:p>
            <a:r>
              <a:t>事情怎么变了，你的想法又怎么变了？</a:t>
            </a:r>
          </a:p>
          <a:p>
            <a:endParaRPr/>
          </a:p>
          <a:p>
            <a:r>
              <a:t>领悟</a:t>
            </a:r>
          </a:p>
          <a:p>
            <a:endParaRPr/>
          </a:p>
          <a:p>
            <a:r>
              <a:t>经历这件事之后，你更明白了什么？</a:t>
            </a:r>
          </a:p>
          <a:p>
            <a:endParaRPr/>
          </a:p>
          <a:p>
            <a:r>
              <a:t>回题</a:t>
            </a:r>
          </a:p>
          <a:p>
            <a:endParaRPr/>
          </a:p>
          <a:p>
            <a:r>
              <a:t>这个故事怎样回答刚才的问题？</a:t>
            </a:r>
          </a:p>
          <a:p>
            <a:endParaRPr/>
          </a:p>
          <a:p>
            <a:r>
              <a:t>本工作坊的故事路线。相关方法见[S03]</a:t>
            </a:r>
          </a:p>
          <a:p>
            <a:endParaRPr/>
          </a:p>
          <a:p>
            <a:r>
              <a:t>来源：</a:t>
            </a:r>
          </a:p>
          <a:p>
            <a:r>
              <a:t>[S03] https://www.toastmasters.org/magazine/magazine-issues/2020/oct/spontaneous-speaking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故事示范：意外的帮助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故事示范：意外的帮助</a:t>
            </a:r>
          </a:p>
          <a:p>
            <a:endParaRPr/>
          </a:p>
          <a:p>
            <a:r>
              <a:t>第一次主持线上活动，开场前发现共享不了声音。</a:t>
            </a:r>
          </a:p>
          <a:p>
            <a:endParaRPr/>
          </a:p>
          <a:p>
            <a:r>
              <a:t>我反复点按钮。一位参与者提醒：先把流程讲清，音乐稍后。</a:t>
            </a:r>
          </a:p>
          <a:p>
            <a:endParaRPr/>
          </a:p>
          <a:p>
            <a:r>
              <a:t>活动顺利开始。那次帮助把我从技术焦虑拉回来。</a:t>
            </a:r>
          </a:p>
          <a:p>
            <a:endParaRPr/>
          </a:p>
          <a:p>
            <a:r>
              <a:t>我后来更愿意在别人慌乱时，先给一个可做的小动作。</a:t>
            </a:r>
          </a:p>
          <a:p>
            <a:endParaRPr/>
          </a:p>
          <a:p>
            <a:r>
              <a:t>虚构示范。练习：删去一个不影响故事变化的背景细节。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情境：目标、变量、选择、行动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情境：目标、变量、选择、行动</a:t>
            </a:r>
          </a:p>
          <a:p>
            <a:endParaRPr/>
          </a:p>
          <a:p>
            <a:r>
              <a:t>目标</a:t>
            </a:r>
          </a:p>
          <a:p>
            <a:endParaRPr/>
          </a:p>
          <a:p>
            <a:r>
              <a:t>眼前最需要什么？</a:t>
            </a:r>
          </a:p>
          <a:p>
            <a:endParaRPr/>
          </a:p>
          <a:p>
            <a:r>
              <a:t>变量</a:t>
            </a:r>
          </a:p>
          <a:p>
            <a:endParaRPr/>
          </a:p>
          <a:p>
            <a:r>
              <a:t>还有哪些条件，需要先听清、问清？</a:t>
            </a:r>
          </a:p>
          <a:p>
            <a:endParaRPr/>
          </a:p>
          <a:p>
            <a:r>
              <a:t>选择</a:t>
            </a:r>
          </a:p>
          <a:p>
            <a:endParaRPr/>
          </a:p>
          <a:p>
            <a:r>
              <a:t>你想怎样做，为什么？</a:t>
            </a:r>
          </a:p>
          <a:p>
            <a:endParaRPr/>
          </a:p>
          <a:p>
            <a:r>
              <a:t>行动</a:t>
            </a:r>
          </a:p>
          <a:p>
            <a:endParaRPr/>
          </a:p>
          <a:p>
            <a:r>
              <a:t>说一件具体可做的事。</a:t>
            </a:r>
          </a:p>
          <a:p>
            <a:endParaRPr/>
          </a:p>
          <a:p>
            <a:r>
              <a:t>本工作坊整理。自己设想的情境，要让大家知道是假设。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情境练习：支持新成员</a:t>
            </a:r>
          </a:p>
          <a:p>
            <a:endParaRPr/>
          </a:p>
          <a:p>
            <a:r>
              <a:t>练习</a:t>
            </a:r>
          </a:p>
          <a:p>
            <a:endParaRPr/>
          </a:p>
          <a:p>
            <a:r>
              <a:t>情境练习：支持新成员</a:t>
            </a:r>
          </a:p>
          <a:p>
            <a:endParaRPr/>
          </a:p>
          <a:p>
            <a:r>
              <a:t>一位新成员不敢上台，你会怎样支持他？</a:t>
            </a:r>
          </a:p>
          <a:p>
            <a:endParaRPr/>
          </a:p>
          <a:p>
            <a:r>
              <a:t>先想想他需要什么，还有什么要问清，再说你愿意怎样支持。</a:t>
            </a:r>
          </a:p>
          <a:p>
            <a:endParaRPr/>
          </a:p>
          <a:p>
            <a:r>
              <a:t>把“积极沟通”改成可做的下一步。</a:t>
            </a:r>
          </a:p>
          <a:p>
            <a:endParaRPr/>
          </a:p>
          <a:p>
            <a:r>
              <a:t>先确认当事人的需要，再提出支持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旅程和目的地，哪个更重要？</a:t>
            </a:r>
          </a:p>
          <a:p>
            <a:endParaRPr/>
          </a:p>
          <a:p>
            <a:r>
              <a:t>练习</a:t>
            </a:r>
          </a:p>
          <a:p>
            <a:endParaRPr/>
          </a:p>
          <a:p>
            <a:r>
              <a:t>旅程和目的地，哪个更重要？</a:t>
            </a:r>
          </a:p>
          <a:p>
            <a:endParaRPr/>
          </a:p>
          <a:p>
            <a:r>
              <a:t>先独立回答，再看示范。</a:t>
            </a:r>
          </a:p>
          <a:p>
            <a:endParaRPr/>
          </a:p>
          <a:p>
            <a:r>
              <a:t>同一题、同一素材，我们比较三种开头。</a:t>
            </a:r>
          </a:p>
          <a:p>
            <a:endParaRPr/>
          </a:p>
          <a:p>
            <a:r>
              <a:t>同问句见Alpha俱乐部2024比赛[S13]。以下回答为虚构示范。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r>
              <a:t>[S13] https://www.youtube.com/watch?v=r9wVtjOsUns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共同情境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共同情境</a:t>
            </a:r>
          </a:p>
          <a:p>
            <a:endParaRPr/>
          </a:p>
          <a:p>
            <a:r>
              <a:t>离山顶只剩半小时。</a:t>
            </a:r>
          </a:p>
          <a:p>
            <a:endParaRPr/>
          </a:p>
          <a:p>
            <a:r>
              <a:t>天气突然变坏，一位队友开始发抖。</a:t>
            </a:r>
          </a:p>
          <a:p>
            <a:endParaRPr/>
          </a:p>
          <a:p>
            <a:r>
              <a:t>我还想继续，毕竟已经走到这里了。</a:t>
            </a:r>
          </a:p>
          <a:p>
            <a:endParaRPr/>
          </a:p>
          <a:p>
            <a:r>
              <a:t>最后，我们决定下山。</a:t>
            </a:r>
          </a:p>
          <a:p>
            <a:endParaRPr/>
          </a:p>
          <a:p>
            <a:r>
              <a:t>虚构教学情境。不是Sing亲历或冠军逐字稿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立场先行：完整回答</a:t>
            </a:r>
          </a:p>
          <a:p>
            <a:endParaRPr/>
          </a:p>
          <a:p>
            <a:r>
              <a:t>登山案例 · 虚构教学示范</a:t>
            </a:r>
          </a:p>
          <a:p>
            <a:endParaRPr/>
          </a:p>
          <a:p>
            <a:r>
              <a:t>立场先行：完整回答</a:t>
            </a:r>
          </a:p>
          <a:p>
            <a:endParaRPr/>
          </a:p>
          <a:p>
            <a:r>
              <a:t>开头</a:t>
            </a:r>
          </a:p>
          <a:p>
            <a:endParaRPr/>
          </a:p>
          <a:p>
            <a:r>
              <a:t>如果必须选，我更看重旅程。</a:t>
            </a:r>
          </a:p>
          <a:p>
            <a:r>
              <a:t>走过这一程，你会更明白什么时候继续、什么时候停下。一次登山让我理解了这一点。</a:t>
            </a:r>
          </a:p>
          <a:p>
            <a:endParaRPr/>
          </a:p>
          <a:p>
            <a:r>
              <a:t>故事</a:t>
            </a:r>
          </a:p>
          <a:p>
            <a:endParaRPr/>
          </a:p>
          <a:p>
            <a:r>
              <a:t>离山顶只剩半小时，天气突然变坏，一位队友开始发抖。我还想继续，毕竟已经走到这里了。看着他的状态，我知道不能再往上走。我们决定下山。</a:t>
            </a:r>
          </a:p>
          <a:p>
            <a:endParaRPr/>
          </a:p>
          <a:p>
            <a:r>
              <a:t>结尾</a:t>
            </a:r>
          </a:p>
          <a:p>
            <a:endParaRPr/>
          </a:p>
          <a:p>
            <a:r>
              <a:t>那次经历让我更明白，目标给我们方向，走过的路也会教我们什么时候应该停。</a:t>
            </a:r>
          </a:p>
          <a:p>
            <a:r>
              <a:t>所以，如果必须选，我更看重旅程。</a:t>
            </a:r>
          </a:p>
          <a:p>
            <a:endParaRPr/>
          </a:p>
          <a:p>
            <a:r>
              <a:t>先说看法，再讲经历，最后回到题目。 走过这一程，你会更明白什么时候继续、什么时候停下。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听众处境先行：完整回答</a:t>
            </a:r>
          </a:p>
          <a:p>
            <a:endParaRPr/>
          </a:p>
          <a:p>
            <a:r>
              <a:t>登山案例 · 虚构教学示范</a:t>
            </a:r>
          </a:p>
          <a:p>
            <a:endParaRPr/>
          </a:p>
          <a:p>
            <a:r>
              <a:t>听众处境先行：完整回答</a:t>
            </a:r>
          </a:p>
          <a:p>
            <a:endParaRPr/>
          </a:p>
          <a:p>
            <a:r>
              <a:t>开头</a:t>
            </a:r>
          </a:p>
          <a:p>
            <a:endParaRPr/>
          </a:p>
          <a:p>
            <a:r>
              <a:t>假如你离目标只差半小时，什么事情会让你决定停下？</a:t>
            </a:r>
          </a:p>
          <a:p>
            <a:endParaRPr/>
          </a:p>
          <a:p>
            <a:r>
              <a:t>故事</a:t>
            </a:r>
          </a:p>
          <a:p>
            <a:endParaRPr/>
          </a:p>
          <a:p>
            <a:r>
              <a:t>离山顶只剩半小时，天气突然变坏，一位队友开始发抖。我还想继续，毕竟已经走到这里了。看着他的状态，我知道不能再往上走。我们决定下山。</a:t>
            </a:r>
          </a:p>
          <a:p>
            <a:endParaRPr/>
          </a:p>
          <a:p>
            <a:r>
              <a:t>结尾</a:t>
            </a:r>
          </a:p>
          <a:p>
            <a:endParaRPr/>
          </a:p>
          <a:p>
            <a:r>
              <a:t>如果继续前进会让同行者承担不必要的风险，我会停下。对我来说，旅程更重要，因为它让我们学会什么时候继续、什么时候停。</a:t>
            </a:r>
          </a:p>
          <a:p>
            <a:endParaRPr/>
          </a:p>
          <a:p>
            <a:r>
              <a:t>先提出一个选择，再说什么会让你停下。 先让大家想一想，再用经历回应这个问题。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故事反差先行：完整回答</a:t>
            </a:r>
          </a:p>
          <a:p>
            <a:endParaRPr/>
          </a:p>
          <a:p>
            <a:r>
              <a:t>登山案例 · 虚构教学示范</a:t>
            </a:r>
          </a:p>
          <a:p>
            <a:endParaRPr/>
          </a:p>
          <a:p>
            <a:r>
              <a:t>故事反差先行：完整回答</a:t>
            </a:r>
          </a:p>
          <a:p>
            <a:endParaRPr/>
          </a:p>
          <a:p>
            <a:r>
              <a:t>开头</a:t>
            </a:r>
          </a:p>
          <a:p>
            <a:endParaRPr/>
          </a:p>
          <a:p>
            <a:r>
              <a:t>离山顶只剩半小时，我们却决定下山。</a:t>
            </a:r>
          </a:p>
          <a:p>
            <a:endParaRPr/>
          </a:p>
          <a:p>
            <a:r>
              <a:t>故事</a:t>
            </a:r>
          </a:p>
          <a:p>
            <a:endParaRPr/>
          </a:p>
          <a:p>
            <a:r>
              <a:t>天气突然变坏，一位队友开始发抖。我还想继续，毕竟已经走到这里了。看着他的状态，我知道不能再往上走。我们决定下山。</a:t>
            </a:r>
          </a:p>
          <a:p>
            <a:endParaRPr/>
          </a:p>
          <a:p>
            <a:r>
              <a:t>结尾</a:t>
            </a:r>
          </a:p>
          <a:p>
            <a:endParaRPr/>
          </a:p>
          <a:p>
            <a:r>
              <a:t>那次没能登顶的旅程，让我更明白：有时，停下来也是走过这段路才学会的事。</a:t>
            </a:r>
          </a:p>
          <a:p>
            <a:r>
              <a:t>所以，如果必须选，我更看重旅程。</a:t>
            </a:r>
          </a:p>
          <a:p>
            <a:endParaRPr/>
          </a:p>
          <a:p>
            <a:r>
              <a:t>先让人好奇，接着解释原因，最后回到题目。 大家会想知道原因。接下来，就讲为什么。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同一个故事，三种开头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同一个故事，三种开头</a:t>
            </a:r>
          </a:p>
          <a:p>
            <a:endParaRPr/>
          </a:p>
          <a:p>
            <a:r>
              <a:t>题目：旅程与目的地，哪个更重要？</a:t>
            </a:r>
          </a:p>
          <a:p>
            <a:endParaRPr/>
          </a:p>
          <a:p>
            <a:r>
              <a:t>立场先行</a:t>
            </a:r>
          </a:p>
          <a:p>
            <a:endParaRPr/>
          </a:p>
          <a:p>
            <a:r>
              <a:t>如果必须选，</a:t>
            </a:r>
          </a:p>
          <a:p>
            <a:r>
              <a:t>我更看重旅程。</a:t>
            </a:r>
          </a:p>
          <a:p>
            <a:endParaRPr/>
          </a:p>
          <a:p>
            <a:r>
              <a:t>走过这一程，你会更明白什么时候继续、什么时候停下。</a:t>
            </a:r>
          </a:p>
          <a:p>
            <a:endParaRPr/>
          </a:p>
          <a:p>
            <a:r>
              <a:t>听众先知道你的答案。</a:t>
            </a:r>
          </a:p>
          <a:p>
            <a:r>
              <a:t>接下来，用故事解释为什么。</a:t>
            </a:r>
          </a:p>
          <a:p>
            <a:endParaRPr/>
          </a:p>
          <a:p>
            <a:r>
              <a:t>听众处境先行</a:t>
            </a:r>
          </a:p>
          <a:p>
            <a:endParaRPr/>
          </a:p>
          <a:p>
            <a:r>
              <a:t>离目标只差半小时，</a:t>
            </a:r>
          </a:p>
          <a:p>
            <a:r>
              <a:t>什么会让你停下？</a:t>
            </a:r>
          </a:p>
          <a:p>
            <a:endParaRPr/>
          </a:p>
          <a:p>
            <a:r>
              <a:t>先让大家想一想，</a:t>
            </a:r>
          </a:p>
          <a:p>
            <a:r>
              <a:t>再用经历回应这个问题。</a:t>
            </a:r>
          </a:p>
          <a:p>
            <a:endParaRPr/>
          </a:p>
          <a:p>
            <a:r>
              <a:t>听众先进入一个选择。</a:t>
            </a:r>
          </a:p>
          <a:p>
            <a:r>
              <a:t>接下来，说说什么让你停下。</a:t>
            </a:r>
          </a:p>
          <a:p>
            <a:endParaRPr/>
          </a:p>
          <a:p>
            <a:r>
              <a:t>故事反差先行</a:t>
            </a:r>
          </a:p>
          <a:p>
            <a:endParaRPr/>
          </a:p>
          <a:p>
            <a:r>
              <a:t>离山顶只剩半小时，</a:t>
            </a:r>
          </a:p>
          <a:p>
            <a:r>
              <a:t>我们却决定下山。</a:t>
            </a:r>
          </a:p>
          <a:p>
            <a:endParaRPr/>
          </a:p>
          <a:p>
            <a:r>
              <a:t>离目标很近却返程，</a:t>
            </a:r>
          </a:p>
          <a:p>
            <a:r>
              <a:t>大家会想知道原因。</a:t>
            </a:r>
          </a:p>
          <a:p>
            <a:endParaRPr/>
          </a:p>
          <a:p>
            <a:r>
              <a:t>听众先遇到一个反差。</a:t>
            </a:r>
          </a:p>
          <a:p>
            <a:r>
              <a:t>接下来，讲清返程的原因。</a:t>
            </a:r>
          </a:p>
          <a:p>
            <a:endParaRPr/>
          </a:p>
          <a:p>
            <a:r>
              <a:t>同题同材比较三种开头，注意各自如何连接后文。登山故事为虚构教学示范。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r>
              <a:t>[S09] https://www.toastmasters.org/magazine/magazine-issues/2017/nov-2017/5-great-ways-to-begin-a-speech</a:t>
            </a:r>
          </a:p>
          <a:p>
            <a:r>
              <a:t>[S13] https://www.youtube.com/watch?v=r9wVtjOsUns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立场先行，也能让人好奇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立场先行，也能让人好奇</a:t>
            </a:r>
          </a:p>
          <a:p>
            <a:endParaRPr/>
          </a:p>
          <a:p>
            <a:r>
              <a:t>我更看重旅程。</a:t>
            </a:r>
          </a:p>
          <a:p>
            <a:endParaRPr/>
          </a:p>
          <a:p>
            <a:r>
              <a:t>我最有价值的一次登山，恰好没有登顶。</a:t>
            </a:r>
          </a:p>
          <a:p>
            <a:endParaRPr/>
          </a:p>
          <a:p>
            <a:r>
              <a:t>接下来解释为什么，让听众明白这段经历和题目的关系。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故事怎样回答题目？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故事怎样回答题目？</a:t>
            </a:r>
          </a:p>
          <a:p>
            <a:endParaRPr/>
          </a:p>
          <a:p>
            <a:r>
              <a:t>发生的事</a:t>
            </a:r>
          </a:p>
          <a:p>
            <a:endParaRPr/>
          </a:p>
          <a:p>
            <a:r>
              <a:t>临近山顶，我们仍决定返程。</a:t>
            </a:r>
          </a:p>
          <a:p>
            <a:endParaRPr/>
          </a:p>
          <a:p>
            <a:r>
              <a:t>学到的事</a:t>
            </a:r>
          </a:p>
          <a:p>
            <a:endParaRPr/>
          </a:p>
          <a:p>
            <a:r>
              <a:t>目标很近时，也要看清眼前的变化。</a:t>
            </a:r>
          </a:p>
          <a:p>
            <a:endParaRPr/>
          </a:p>
          <a:p>
            <a:r>
              <a:t>回到原题</a:t>
            </a:r>
          </a:p>
          <a:p>
            <a:endParaRPr/>
          </a:p>
          <a:p>
            <a:r>
              <a:t>我重视旅程，因为走过这一程，我学会了有时需要停下。</a:t>
            </a:r>
          </a:p>
          <a:p>
            <a:endParaRPr/>
          </a:p>
          <a:p>
            <a:r>
              <a:t>返程先说明安全的重要。要回答“旅程”，还需说清过程给你带来了什么。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事实、故事、扣题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事实、故事、扣题</a:t>
            </a:r>
          </a:p>
          <a:p>
            <a:endParaRPr/>
          </a:p>
          <a:p>
            <a:r>
              <a:t>F</a:t>
            </a:r>
          </a:p>
          <a:p>
            <a:endParaRPr/>
          </a:p>
          <a:p>
            <a:r>
              <a:t>事实</a:t>
            </a:r>
          </a:p>
          <a:p>
            <a:endParaRPr/>
          </a:p>
          <a:p>
            <a:r>
              <a:t>Fact</a:t>
            </a:r>
          </a:p>
          <a:p>
            <a:endParaRPr/>
          </a:p>
          <a:p>
            <a:r>
              <a:t>临近山顶，我们仍决定返程。</a:t>
            </a:r>
          </a:p>
          <a:p>
            <a:endParaRPr/>
          </a:p>
          <a:p>
            <a:r>
              <a:t>A</a:t>
            </a:r>
          </a:p>
          <a:p>
            <a:endParaRPr/>
          </a:p>
          <a:p>
            <a:r>
              <a:t>故事</a:t>
            </a:r>
          </a:p>
          <a:p>
            <a:endParaRPr/>
          </a:p>
          <a:p>
            <a:r>
              <a:t>Anecdote</a:t>
            </a:r>
          </a:p>
          <a:p>
            <a:endParaRPr/>
          </a:p>
          <a:p>
            <a:r>
              <a:t>天气变坏，队友发抖。</a:t>
            </a:r>
          </a:p>
          <a:p>
            <a:r>
              <a:t>我放下登顶的执念，</a:t>
            </a:r>
          </a:p>
          <a:p>
            <a:r>
              <a:t>和大家一起下山。</a:t>
            </a:r>
          </a:p>
          <a:p>
            <a:endParaRPr/>
          </a:p>
          <a:p>
            <a:r>
              <a:t>T</a:t>
            </a:r>
          </a:p>
          <a:p>
            <a:endParaRPr/>
          </a:p>
          <a:p>
            <a:r>
              <a:t>扣题</a:t>
            </a:r>
          </a:p>
          <a:p>
            <a:endParaRPr/>
          </a:p>
          <a:p>
            <a:r>
              <a:t>Tieback</a:t>
            </a:r>
          </a:p>
          <a:p>
            <a:endParaRPr/>
          </a:p>
          <a:p>
            <a:r>
              <a:t>这段路让我更明白：什么时候继续，什么时候停。这也是我重视旅程的原因。</a:t>
            </a:r>
          </a:p>
          <a:p>
            <a:endParaRPr/>
          </a:p>
          <a:p>
            <a:r>
              <a:t>[S03] 用事实、故事与扣题，讲清经历和题目的关系。虚构示范。</a:t>
            </a:r>
          </a:p>
          <a:p>
            <a:endParaRPr/>
          </a:p>
          <a:p>
            <a:r>
              <a:t>Peggy Beach原表写FACT，仅解释Fact/Anecdote/Tieback三项，C未解释。本册用FAT辅助记忆，不作为TI统一标准。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r>
              <a:t>[S03] https://www.toastmasters.org/magazine/magazine-issues/2020/oct/spontaneous-speaking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扣题练习：改变主意</a:t>
            </a:r>
          </a:p>
          <a:p>
            <a:endParaRPr/>
          </a:p>
          <a:p>
            <a:r>
              <a:t>练习</a:t>
            </a:r>
          </a:p>
          <a:p>
            <a:endParaRPr/>
          </a:p>
          <a:p>
            <a:r>
              <a:t>扣题练习：改变主意</a:t>
            </a:r>
          </a:p>
          <a:p>
            <a:endParaRPr/>
          </a:p>
          <a:p>
            <a:r>
              <a:t>什么时候改变主意是好事？</a:t>
            </a:r>
          </a:p>
          <a:p>
            <a:endParaRPr/>
          </a:p>
          <a:p>
            <a:r>
              <a:t>讲一个改变决定的小故事。</a:t>
            </a:r>
          </a:p>
          <a:p>
            <a:endParaRPr/>
          </a:p>
          <a:p>
            <a:r>
              <a:t>再说</a:t>
            </a:r>
          </a:p>
          <a:p>
            <a:endParaRPr/>
          </a:p>
          <a:p>
            <a:r>
              <a:t>这次改变值得，因为____。</a:t>
            </a:r>
          </a:p>
          <a:p>
            <a:endParaRPr/>
          </a:p>
          <a:p>
            <a:r>
              <a:t>最后回答</a:t>
            </a:r>
          </a:p>
          <a:p>
            <a:endParaRPr/>
          </a:p>
          <a:p>
            <a:r>
              <a:t>遇到____，我会重新想一想。</a:t>
            </a:r>
          </a:p>
          <a:p>
            <a:endParaRPr/>
          </a:p>
          <a:p>
            <a:r>
              <a:t>换一道题，检查同一故事是否仍然相关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Table Topics官方计时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Table Topics官方计时</a:t>
            </a:r>
          </a:p>
          <a:p>
            <a:endParaRPr/>
          </a:p>
          <a:p>
            <a:r>
              <a:t>目标时长</a:t>
            </a:r>
          </a:p>
          <a:p>
            <a:endParaRPr/>
          </a:p>
          <a:p>
            <a:r>
              <a:t>1—2分钟。</a:t>
            </a:r>
          </a:p>
          <a:p>
            <a:endParaRPr/>
          </a:p>
          <a:p>
            <a:r>
              <a:t>绿牌 1:00，黄牌 1:30，红牌 2:00。</a:t>
            </a:r>
          </a:p>
          <a:p>
            <a:endParaRPr/>
          </a:p>
          <a:p>
            <a:r>
              <a:t>2:30</a:t>
            </a:r>
          </a:p>
          <a:p>
            <a:endParaRPr/>
          </a:p>
          <a:p>
            <a:r>
              <a:t>已到资格边界，应当结束。</a:t>
            </a:r>
          </a:p>
          <a:p>
            <a:endParaRPr/>
          </a:p>
          <a:p>
            <a:r>
              <a:t>不足1:00或超过2:30，取消比赛资格。</a:t>
            </a:r>
          </a:p>
          <a:p>
            <a:endParaRPr/>
          </a:p>
          <a:p>
            <a:r>
              <a:t>[S06] TI 2026—2027规则。秒的小数部分不计，完整秒数2:31起超时失格。灯号动作是练习建议。</a:t>
            </a:r>
          </a:p>
          <a:p>
            <a:endParaRPr/>
          </a:p>
          <a:p>
            <a:r>
              <a:t>来源：</a:t>
            </a:r>
          </a:p>
          <a:p>
            <a:r>
              <a:t>[S06] https://content.toastmasters.org/image/upload/v1783463286/1171-speech-contest-rulebook.pdf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看到牌子，当前要完成什么？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看到牌子，当前要完成什么？</a:t>
            </a:r>
          </a:p>
          <a:p>
            <a:endParaRPr/>
          </a:p>
          <a:p>
            <a:r>
              <a:t>1:00</a:t>
            </a:r>
          </a:p>
          <a:p>
            <a:endParaRPr/>
          </a:p>
          <a:p>
            <a:r>
              <a:t>核心想法或关键事件已经讲出来。</a:t>
            </a:r>
          </a:p>
          <a:p>
            <a:endParaRPr/>
          </a:p>
          <a:p>
            <a:r>
              <a:t>1:30</a:t>
            </a:r>
          </a:p>
          <a:p>
            <a:endParaRPr/>
          </a:p>
          <a:p>
            <a:r>
              <a:t>讲完例子，说明意义，开始回题。</a:t>
            </a:r>
          </a:p>
          <a:p>
            <a:endParaRPr/>
          </a:p>
          <a:p>
            <a:r>
              <a:t>2:00</a:t>
            </a:r>
          </a:p>
          <a:p>
            <a:endParaRPr/>
          </a:p>
          <a:p>
            <a:r>
              <a:t>用最后一句完成回答，及时结束。</a:t>
            </a:r>
          </a:p>
          <a:p>
            <a:endParaRPr/>
          </a:p>
          <a:p>
            <a:r>
              <a:t>2:30</a:t>
            </a:r>
          </a:p>
          <a:p>
            <a:endParaRPr/>
          </a:p>
          <a:p>
            <a:r>
              <a:t>已到资格边界。继续超过2:30会被取消资格。</a:t>
            </a:r>
          </a:p>
          <a:p>
            <a:endParaRPr/>
          </a:p>
          <a:p>
            <a:r>
              <a:t>目标是1—2分钟。不要把额外30秒当成计划中的演讲时间。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声音与身体怎样支持理解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声音与身体怎样支持理解</a:t>
            </a:r>
          </a:p>
          <a:p>
            <a:endParaRPr/>
          </a:p>
          <a:p>
            <a:r>
              <a:t>停顿</a:t>
            </a:r>
          </a:p>
          <a:p>
            <a:endParaRPr/>
          </a:p>
          <a:p>
            <a:r>
              <a:t>重要的话或转折之后，留一点时间让大家听明白。</a:t>
            </a:r>
          </a:p>
          <a:p>
            <a:endParaRPr/>
          </a:p>
          <a:p>
            <a:r>
              <a:t>重音与语速</a:t>
            </a:r>
          </a:p>
          <a:p>
            <a:endParaRPr/>
          </a:p>
          <a:p>
            <a:r>
              <a:t>重要的句子，可以慢一点、说清楚一点。</a:t>
            </a:r>
          </a:p>
          <a:p>
            <a:endParaRPr/>
          </a:p>
          <a:p>
            <a:r>
              <a:t>音量</a:t>
            </a:r>
          </a:p>
          <a:p>
            <a:endParaRPr/>
          </a:p>
          <a:p>
            <a:r>
              <a:t>让远处的人也能听见。</a:t>
            </a:r>
          </a:p>
          <a:p>
            <a:endParaRPr/>
          </a:p>
          <a:p>
            <a:r>
              <a:t>手势与眼神</a:t>
            </a:r>
          </a:p>
          <a:p>
            <a:endParaRPr/>
          </a:p>
          <a:p>
            <a:r>
              <a:t>配合正在说的话，也留意大家的反应。</a:t>
            </a:r>
          </a:p>
          <a:p>
            <a:endParaRPr/>
          </a:p>
          <a:p>
            <a:r>
              <a:t>[S08] 呈现建议。动作与声音要帮助听众理解。</a:t>
            </a:r>
          </a:p>
          <a:p>
            <a:endParaRPr/>
          </a:p>
          <a:p>
            <a:r>
              <a:t>来源：</a:t>
            </a:r>
          </a:p>
          <a:p>
            <a:r>
              <a:t>[S08] https://www.toastmasters.org/magazine/magazine-issues/2024/july/master-your-moves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呈现练习：只重说20秒</a:t>
            </a:r>
          </a:p>
          <a:p>
            <a:endParaRPr/>
          </a:p>
          <a:p>
            <a:r>
              <a:t>练习</a:t>
            </a:r>
          </a:p>
          <a:p>
            <a:endParaRPr/>
          </a:p>
          <a:p>
            <a:r>
              <a:t>呈现练习：只重说20秒</a:t>
            </a:r>
          </a:p>
          <a:p>
            <a:endParaRPr/>
          </a:p>
          <a:p>
            <a:r>
              <a:t>先听音频：哪一句最容易跟上？</a:t>
            </a:r>
          </a:p>
          <a:p>
            <a:endParaRPr/>
          </a:p>
          <a:p>
            <a:r>
              <a:t>再看画面</a:t>
            </a:r>
          </a:p>
          <a:p>
            <a:endParaRPr/>
          </a:p>
          <a:p>
            <a:r>
              <a:t>哪个动作帮助了理解？</a:t>
            </a:r>
          </a:p>
          <a:p>
            <a:endParaRPr/>
          </a:p>
          <a:p>
            <a:r>
              <a:t>选择一个影响理解的地方，重说20秒。</a:t>
            </a:r>
          </a:p>
          <a:p>
            <a:endParaRPr/>
          </a:p>
          <a:p>
            <a:r>
              <a:t>重说时只改一处：试一个停顿、一次重音，或一个帮助理解的动作。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课堂之外，还可以怎样展开？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课堂之外，还可以怎样展开？</a:t>
            </a:r>
          </a:p>
          <a:p>
            <a:endParaRPr/>
          </a:p>
          <a:p>
            <a:r>
              <a:t>时间线、因果、比较，各自帮助你说明不同的事。</a:t>
            </a:r>
          </a:p>
          <a:p>
            <a:endParaRPr/>
          </a:p>
          <a:p>
            <a:r>
              <a:t>先看哪种方法适合这个问题，再看例子和练习。</a:t>
            </a:r>
          </a:p>
          <a:p>
            <a:endParaRPr/>
          </a:p>
          <a:p>
            <a:r>
              <a:t>不必全部背下。先选一种，你现在就能试。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陈述—解释—重申</a:t>
            </a:r>
          </a:p>
          <a:p>
            <a:endParaRPr/>
          </a:p>
          <a:p>
            <a:r>
              <a:t>方法、示范与练习</a:t>
            </a:r>
          </a:p>
          <a:p>
            <a:endParaRPr/>
          </a:p>
          <a:p>
            <a:r>
              <a:t>陈述—解释—重申</a:t>
            </a:r>
          </a:p>
          <a:p>
            <a:endParaRPr/>
          </a:p>
          <a:p>
            <a:r>
              <a:t>想说什么　为什么这样想　最后再说清楚</a:t>
            </a:r>
          </a:p>
          <a:p>
            <a:endParaRPr/>
          </a:p>
          <a:p>
            <a:r>
              <a:t>适用与提醒</a:t>
            </a:r>
          </a:p>
          <a:p>
            <a:endParaRPr/>
          </a:p>
          <a:p>
            <a:r>
              <a:t>表达一个简单想法，或回答一个简短问题。</a:t>
            </a:r>
          </a:p>
          <a:p>
            <a:endParaRPr/>
          </a:p>
          <a:p>
            <a:r>
              <a:t>解释时给出具体理由。结尾可以补上条件，让想法更清楚。</a:t>
            </a:r>
          </a:p>
          <a:p>
            <a:endParaRPr/>
          </a:p>
          <a:p>
            <a:r>
              <a:t>示范</a:t>
            </a:r>
          </a:p>
          <a:p>
            <a:endParaRPr/>
          </a:p>
          <a:p>
            <a:r>
              <a:t>“规则越多越好吗？我觉得不一定。规则可以让大家少猜一些事情。但如果连小事也层层审批，大家就很难自己处理问题。所以，我希望重要的边界足够清楚，日常小事也留有空间。”</a:t>
            </a:r>
          </a:p>
          <a:p>
            <a:endParaRPr/>
          </a:p>
          <a:p>
            <a:r>
              <a:t>练习：用45秒说说你怎么看。解释为什么，再补一句：什么情况下，你的想法会不同？</a:t>
            </a:r>
          </a:p>
          <a:p>
            <a:endParaRPr/>
          </a:p>
          <a:p>
            <a:r>
              <a:t>[S03] State—Explain—State。以下为虚构教学示范。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r>
              <a:t>[S03] https://www.toastmasters.org/magazine/magazine-issues/2020/oct/spontaneous-speaking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过去—现在—未来</a:t>
            </a:r>
          </a:p>
          <a:p>
            <a:endParaRPr/>
          </a:p>
          <a:p>
            <a:r>
              <a:t>方法、示范与练习</a:t>
            </a:r>
          </a:p>
          <a:p>
            <a:endParaRPr/>
          </a:p>
          <a:p>
            <a:r>
              <a:t>过去—现在—未来</a:t>
            </a:r>
          </a:p>
          <a:p>
            <a:endParaRPr/>
          </a:p>
          <a:p>
            <a:r>
              <a:t>以前怎样　现在有什么变化　以后想怎样</a:t>
            </a:r>
          </a:p>
          <a:p>
            <a:endParaRPr/>
          </a:p>
          <a:p>
            <a:r>
              <a:t>适用与提醒</a:t>
            </a:r>
          </a:p>
          <a:p>
            <a:endParaRPr/>
          </a:p>
          <a:p>
            <a:r>
              <a:t>分享成长、习惯的变化，或谈谈接下来的方向。</a:t>
            </a:r>
          </a:p>
          <a:p>
            <a:endParaRPr/>
          </a:p>
          <a:p>
            <a:r>
              <a:t>讲清楚什么变了。谈未来时，说明这是你的希望或打算。</a:t>
            </a:r>
          </a:p>
          <a:p>
            <a:endParaRPr/>
          </a:p>
          <a:p>
            <a:r>
              <a:t>示范</a:t>
            </a:r>
          </a:p>
          <a:p>
            <a:endParaRPr/>
          </a:p>
          <a:p>
            <a:r>
              <a:t>“以前读书，我很在意读了多少页。现在，我更想带着生活里的问题去读。以后，我希望把读到的东西试着用起来。我越来越在意，一本书能怎样帮助我的生活。”</a:t>
            </a:r>
          </a:p>
          <a:p>
            <a:endParaRPr/>
          </a:p>
          <a:p>
            <a:r>
              <a:t>练习：选一件正在变化的事。说说以前怎样、现在怎样、以后想怎样。</a:t>
            </a:r>
          </a:p>
          <a:p>
            <a:endParaRPr/>
          </a:p>
          <a:p>
            <a:r>
              <a:t>[S01][S03] 时间线。以下为虚构教学示范。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r>
              <a:t>[S01] https://www.toastmasters.org/resources/impromptu-speaking</a:t>
            </a:r>
          </a:p>
          <a:p>
            <a:r>
              <a:t>[S03] https://www.toastmasters.org/magazine/magazine-issues/2020/oct/spontaneous-speaking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情况—原因—后果</a:t>
            </a:r>
          </a:p>
          <a:p>
            <a:endParaRPr/>
          </a:p>
          <a:p>
            <a:r>
              <a:t>方法、示范与练习</a:t>
            </a:r>
          </a:p>
          <a:p>
            <a:endParaRPr/>
          </a:p>
          <a:p>
            <a:r>
              <a:t>情况—原因—后果</a:t>
            </a:r>
          </a:p>
          <a:p>
            <a:endParaRPr/>
          </a:p>
          <a:p>
            <a:r>
              <a:t>发生了什么　可能为什么　会带来什么</a:t>
            </a:r>
          </a:p>
          <a:p>
            <a:endParaRPr/>
          </a:p>
          <a:p>
            <a:r>
              <a:t>适用与提醒</a:t>
            </a:r>
          </a:p>
          <a:p>
            <a:endParaRPr/>
          </a:p>
          <a:p>
            <a:r>
              <a:t>解释一件事为什么发生，或讨论可能带来的变化。</a:t>
            </a:r>
          </a:p>
          <a:p>
            <a:endParaRPr/>
          </a:p>
          <a:p>
            <a:r>
              <a:t>先后发生的事，未必有因果关系。还不确定的原因，可以说“也许”。</a:t>
            </a:r>
          </a:p>
          <a:p>
            <a:endParaRPr/>
          </a:p>
          <a:p>
            <a:r>
              <a:t>示范</a:t>
            </a:r>
          </a:p>
          <a:p>
            <a:endParaRPr/>
          </a:p>
          <a:p>
            <a:r>
              <a:t>“最近会议总是超时。我猜，可能是我们一开始没有说清楚，今天要商量哪件事。聊着聊着，新话题就进来了。下次我们可以先写下今天最需要解决的问题，试试会不会好一点。”</a:t>
            </a:r>
          </a:p>
          <a:p>
            <a:endParaRPr/>
          </a:p>
          <a:p>
            <a:r>
              <a:t>练习：说一个可能的原因。解释它怎样影响事情，也说清楚哪些地方还不确定。</a:t>
            </a:r>
          </a:p>
          <a:p>
            <a:endParaRPr/>
          </a:p>
          <a:p>
            <a:r>
              <a:t>[S01] 因果策略。以下为虚构教学示范。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r>
              <a:t>[S01] https://www.toastmasters.org/resources/impromptu-speaking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拆分主题</a:t>
            </a:r>
          </a:p>
          <a:p>
            <a:endParaRPr/>
          </a:p>
          <a:p>
            <a:r>
              <a:t>方法、示范与练习</a:t>
            </a:r>
          </a:p>
          <a:p>
            <a:endParaRPr/>
          </a:p>
          <a:p>
            <a:r>
              <a:t>拆分主题</a:t>
            </a:r>
          </a:p>
          <a:p>
            <a:endParaRPr/>
          </a:p>
          <a:p>
            <a:r>
              <a:t>一个中心想法　按同一依据分开讲　最后说清关系</a:t>
            </a:r>
          </a:p>
          <a:p>
            <a:endParaRPr/>
          </a:p>
          <a:p>
            <a:r>
              <a:t>适用与提醒</a:t>
            </a:r>
          </a:p>
          <a:p>
            <a:endParaRPr/>
          </a:p>
          <a:p>
            <a:r>
              <a:t>题目很宽，或想从不同方面谈同一件事。</a:t>
            </a:r>
          </a:p>
          <a:p>
            <a:endParaRPr/>
          </a:p>
          <a:p>
            <a:r>
              <a:t>先告诉大家你怎么分。说完每一部分，再说它们合起来说明了什么。</a:t>
            </a:r>
          </a:p>
          <a:p>
            <a:endParaRPr/>
          </a:p>
          <a:p>
            <a:r>
              <a:t>示范</a:t>
            </a:r>
          </a:p>
          <a:p>
            <a:endParaRPr/>
          </a:p>
          <a:p>
            <a:r>
              <a:t>“一个友好的社群，我会从两段经历来看。</a:t>
            </a:r>
          </a:p>
          <a:p>
            <a:r>
              <a:t>刚来时，新人知不知道怎样参与？</a:t>
            </a:r>
          </a:p>
          <a:p>
            <a:r>
              <a:t>留下后，他说的话有没有人认真回应？</a:t>
            </a:r>
          </a:p>
          <a:p>
            <a:r>
              <a:t>前者帮助他开始，后者让他觉得参与是有意义的。”</a:t>
            </a:r>
          </a:p>
          <a:p>
            <a:endParaRPr/>
          </a:p>
          <a:p>
            <a:r>
              <a:t>练习：选一个拆分的依据。说清两部分分别是什么，又怎样连在一起。</a:t>
            </a:r>
          </a:p>
          <a:p>
            <a:endParaRPr/>
          </a:p>
          <a:p>
            <a:r>
              <a:t>[S01] Divide the topic。以下为虚构教学示范。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r>
              <a:t>[S01] https://www.toastmasters.org/resources/impromptu-speaking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正反比较</a:t>
            </a:r>
          </a:p>
          <a:p>
            <a:endParaRPr/>
          </a:p>
          <a:p>
            <a:r>
              <a:t>方法、示范与练习</a:t>
            </a:r>
          </a:p>
          <a:p>
            <a:endParaRPr/>
          </a:p>
          <a:p>
            <a:r>
              <a:t>正反比较</a:t>
            </a:r>
          </a:p>
          <a:p>
            <a:endParaRPr/>
          </a:p>
          <a:p>
            <a:r>
              <a:t>按什么比较　各自的好处与代价　你会怎么选</a:t>
            </a:r>
          </a:p>
          <a:p>
            <a:endParaRPr/>
          </a:p>
          <a:p>
            <a:r>
              <a:t>适用与提醒</a:t>
            </a:r>
          </a:p>
          <a:p>
            <a:endParaRPr/>
          </a:p>
          <a:p>
            <a:r>
              <a:t>比较A与B、讨论利弊，或说说是否赞同。</a:t>
            </a:r>
          </a:p>
          <a:p>
            <a:endParaRPr/>
          </a:p>
          <a:p>
            <a:r>
              <a:t>公平地说出两边的长处与限制。</a:t>
            </a:r>
          </a:p>
          <a:p>
            <a:r>
              <a:t>最后说明你怎么选，或还需要知道什么。</a:t>
            </a:r>
          </a:p>
          <a:p>
            <a:endParaRPr/>
          </a:p>
          <a:p>
            <a:r>
              <a:t>示范</a:t>
            </a:r>
          </a:p>
          <a:p>
            <a:endParaRPr/>
          </a:p>
          <a:p>
            <a:r>
              <a:t>“计划和应变，哪个更重要？我会看情况有没有变化。条件稳定时，有计划就能少纠结一些小事。重要条件变了，我也愿意调整。所以我会先做计划，再留意什么时候需要换一种做法。”</a:t>
            </a:r>
          </a:p>
          <a:p>
            <a:endParaRPr/>
          </a:p>
          <a:p>
            <a:r>
              <a:t>练习：用同一个标准比较两边。最后说说你会怎么选，或什么情况会让你改变想法。</a:t>
            </a:r>
          </a:p>
          <a:p>
            <a:endParaRPr/>
          </a:p>
          <a:p>
            <a:r>
              <a:t>[S03] For and Against。以下为虚构教学示范。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r>
              <a:t>[S03] https://www.toastmasters.org/magazine/magazine-issues/2020/oct/spontaneous-speaking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情况—故事—扣题</a:t>
            </a:r>
          </a:p>
          <a:p>
            <a:endParaRPr/>
          </a:p>
          <a:p>
            <a:r>
              <a:t>方法、示范与练习</a:t>
            </a:r>
          </a:p>
          <a:p>
            <a:endParaRPr/>
          </a:p>
          <a:p>
            <a:r>
              <a:t>情况—故事—扣题</a:t>
            </a:r>
          </a:p>
          <a:p>
            <a:endParaRPr/>
          </a:p>
          <a:p>
            <a:r>
              <a:t>事实：相关事件　故事：变化经过　扣题：与问题的关系</a:t>
            </a:r>
          </a:p>
          <a:p>
            <a:endParaRPr/>
          </a:p>
          <a:p>
            <a:r>
              <a:t>适用与提醒</a:t>
            </a:r>
          </a:p>
          <a:p>
            <a:endParaRPr/>
          </a:p>
          <a:p>
            <a:r>
              <a:t>想用一段经历回答问题时。</a:t>
            </a:r>
          </a:p>
          <a:p>
            <a:endParaRPr/>
          </a:p>
          <a:p>
            <a:r>
              <a:t>只讲故事还不够，最后要让大家听懂它与题目的关系。</a:t>
            </a:r>
          </a:p>
          <a:p>
            <a:endParaRPr/>
          </a:p>
          <a:p>
            <a:r>
              <a:t>示范</a:t>
            </a:r>
          </a:p>
          <a:p>
            <a:endParaRPr/>
          </a:p>
          <a:p>
            <a:r>
              <a:t>“临近山顶，我们仍决定下山。天气恶化，队友开始发抖，我放下登顶的执念。那次旅程让我更明白，有时停下来才能照顾同行的人。这是我重视旅程的原因。”</a:t>
            </a:r>
          </a:p>
          <a:p>
            <a:endParaRPr/>
          </a:p>
          <a:p>
            <a:r>
              <a:t>练习：讲一段经历，再补一句它怎样回答题目。请同伴用自己的话说一遍。</a:t>
            </a:r>
          </a:p>
          <a:p>
            <a:endParaRPr/>
          </a:p>
          <a:p>
            <a:r>
              <a:t>[S03] 原表 FACT 仅解释 Fact/Anecdote/Tieback，C 未解释。示范为虚构。</a:t>
            </a:r>
          </a:p>
          <a:p>
            <a:endParaRPr/>
          </a:p>
          <a:p>
            <a:r>
              <a:t>Peggy Beach原表写FACT，仅解释Fact/Anecdote/Tieback三项，C未解释。本册用FAT辅助记忆，不作为TI统一标准。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r>
              <a:t>[S03] https://www.toastmasters.org/magazine/magazine-issues/2020/oct/spontaneous-speaking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What—So what—Now what</a:t>
            </a:r>
          </a:p>
          <a:p>
            <a:endParaRPr/>
          </a:p>
          <a:p>
            <a:r>
              <a:t>方法、示范与练习</a:t>
            </a:r>
          </a:p>
          <a:p>
            <a:endParaRPr/>
          </a:p>
          <a:p>
            <a:r>
              <a:t>What—So what—Now what</a:t>
            </a:r>
          </a:p>
          <a:p>
            <a:endParaRPr/>
          </a:p>
          <a:p>
            <a:r>
              <a:t>发生了什么　这意味着什么　接下来想怎样</a:t>
            </a:r>
          </a:p>
          <a:p>
            <a:endParaRPr/>
          </a:p>
          <a:p>
            <a:r>
              <a:t>适用与提醒</a:t>
            </a:r>
          </a:p>
          <a:p>
            <a:endParaRPr/>
          </a:p>
          <a:p>
            <a:r>
              <a:t>分享观察、回应反馈，或谈谈一段经历给你的启发。</a:t>
            </a:r>
          </a:p>
          <a:p>
            <a:endParaRPr/>
          </a:p>
          <a:p>
            <a:r>
              <a:t>用具体的话解释意义。如果还不知道下一步，也可以邀请大家一起想。</a:t>
            </a:r>
          </a:p>
          <a:p>
            <a:endParaRPr/>
          </a:p>
          <a:p>
            <a:r>
              <a:t>示范</a:t>
            </a:r>
          </a:p>
          <a:p>
            <a:endParaRPr/>
          </a:p>
          <a:p>
            <a:r>
              <a:t>“同伴记住了故事，却说不出我想说什么。</a:t>
            </a:r>
          </a:p>
          <a:p>
            <a:r>
              <a:t>我才发现，故事和想法之间还缺一句解释。</a:t>
            </a:r>
          </a:p>
          <a:p>
            <a:r>
              <a:t>下一次，我会在故事讲完后说清它和题目的关系，再听听同伴怎样理解。”</a:t>
            </a:r>
          </a:p>
          <a:p>
            <a:endParaRPr/>
          </a:p>
          <a:p>
            <a:r>
              <a:t>练习：你最近从一次反馈里学到了什么？说清发生了什么、为什么重要、下一次想怎样做。</a:t>
            </a:r>
          </a:p>
          <a:p>
            <a:endParaRPr/>
          </a:p>
          <a:p>
            <a:r>
              <a:t>[S04][S07] 作者建议。以下为虚构教学示范。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r>
              <a:t>[S04] https://www.toastmasters.org/magazine/magazine-issues/2023/sept/impromptu-speaking</a:t>
            </a:r>
          </a:p>
          <a:p>
            <a:r>
              <a:t>[S07] https://www.gsb.stanford.edu/insights/be-better-spontaneous-speaking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问题—解决—收益</a:t>
            </a:r>
          </a:p>
          <a:p>
            <a:endParaRPr/>
          </a:p>
          <a:p>
            <a:r>
              <a:t>方法、示范与练习</a:t>
            </a:r>
          </a:p>
          <a:p>
            <a:endParaRPr/>
          </a:p>
          <a:p>
            <a:r>
              <a:t>问题—解决—收益</a:t>
            </a:r>
          </a:p>
          <a:p>
            <a:endParaRPr/>
          </a:p>
          <a:p>
            <a:r>
              <a:t>哪里遇到困难　可以怎样试　可能带来什么帮助</a:t>
            </a:r>
          </a:p>
          <a:p>
            <a:endParaRPr/>
          </a:p>
          <a:p>
            <a:r>
              <a:t>适用与提醒</a:t>
            </a:r>
          </a:p>
          <a:p>
            <a:endParaRPr/>
          </a:p>
          <a:p>
            <a:r>
              <a:t>提出一个建议，或解释你想怎样改善一件事。</a:t>
            </a:r>
          </a:p>
          <a:p>
            <a:endParaRPr/>
          </a:p>
          <a:p>
            <a:r>
              <a:t>先听清楚对方遇到了什么。还没有试过的效果，用“可能”“希望”来说。</a:t>
            </a:r>
          </a:p>
          <a:p>
            <a:endParaRPr/>
          </a:p>
          <a:p>
            <a:r>
              <a:t>示范</a:t>
            </a:r>
          </a:p>
          <a:p>
            <a:endParaRPr/>
          </a:p>
          <a:p>
            <a:r>
              <a:t>“一位新人看着很大的题库，不知道从哪里开始。我们可以先给他几道日常经历题，让他试着说30秒。我希望这样能让第一次开口容易一点。再听听他的感受，看看要不要调整。”</a:t>
            </a:r>
          </a:p>
          <a:p>
            <a:endParaRPr/>
          </a:p>
          <a:p>
            <a:r>
              <a:t>练习：说清遇到的困难，提出一种做法，再解释它可能帮助谁、帮助什么。</a:t>
            </a:r>
          </a:p>
          <a:p>
            <a:endParaRPr/>
          </a:p>
          <a:p>
            <a:r>
              <a:t>[S07] Stanford外部补充。以下为虚构教学示范。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r>
              <a:t>[S07] https://www.gsb.stanford.edu/insights/be-better-spontaneous-speaking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三点式</a:t>
            </a:r>
          </a:p>
          <a:p>
            <a:endParaRPr/>
          </a:p>
          <a:p>
            <a:r>
              <a:t>方法、示范与练习</a:t>
            </a:r>
          </a:p>
          <a:p>
            <a:endParaRPr/>
          </a:p>
          <a:p>
            <a:r>
              <a:t>三点式</a:t>
            </a:r>
          </a:p>
          <a:p>
            <a:endParaRPr/>
          </a:p>
          <a:p>
            <a:r>
              <a:t>一个想法　三个不同的理由或方面　最后回题</a:t>
            </a:r>
          </a:p>
          <a:p>
            <a:endParaRPr/>
          </a:p>
          <a:p>
            <a:r>
              <a:t>适用与提醒</a:t>
            </a:r>
          </a:p>
          <a:p>
            <a:endParaRPr/>
          </a:p>
          <a:p>
            <a:r>
              <a:t>你确实有三个相关、简短，而且不同的内容。</a:t>
            </a:r>
          </a:p>
          <a:p>
            <a:endParaRPr/>
          </a:p>
          <a:p>
            <a:r>
              <a:t>不用为了凑三点重复内容。有两点，就把两点说清楚。</a:t>
            </a:r>
          </a:p>
          <a:p>
            <a:endParaRPr/>
          </a:p>
          <a:p>
            <a:r>
              <a:t>示范</a:t>
            </a:r>
          </a:p>
          <a:p>
            <a:endParaRPr/>
          </a:p>
          <a:p>
            <a:r>
              <a:t>“我选学习工具，会看三件事。第一次是不是容易开始？做过之后，能不能知道哪里需要调整？改过以后，能不能再试一次？我会先用一用，再看看它适不适合我。”</a:t>
            </a:r>
          </a:p>
          <a:p>
            <a:endParaRPr/>
          </a:p>
          <a:p>
            <a:r>
              <a:t>练习：看看三点有没有重复。如果只有两点，也可以把两点讲完整。</a:t>
            </a:r>
          </a:p>
          <a:p>
            <a:endParaRPr/>
          </a:p>
          <a:p>
            <a:r>
              <a:t>[S02] 分块工具。以下为虚构教学示范。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r>
              <a:t>[S02] https://www.toastmasters.org/magazine/magazine-issues/2017/july2017/tabletopics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5W1H取材</a:t>
            </a:r>
          </a:p>
          <a:p>
            <a:endParaRPr/>
          </a:p>
          <a:p>
            <a:r>
              <a:t>方法、示范与练习</a:t>
            </a:r>
          </a:p>
          <a:p>
            <a:endParaRPr/>
          </a:p>
          <a:p>
            <a:r>
              <a:t>5W1H取材</a:t>
            </a:r>
          </a:p>
          <a:p>
            <a:endParaRPr/>
          </a:p>
          <a:p>
            <a:r>
              <a:t>谁　什么事　何时　何地　为什么　怎么做</a:t>
            </a:r>
          </a:p>
          <a:p>
            <a:endParaRPr/>
          </a:p>
          <a:p>
            <a:r>
              <a:t>适用与提醒</a:t>
            </a:r>
          </a:p>
          <a:p>
            <a:endParaRPr/>
          </a:p>
          <a:p>
            <a:r>
              <a:t>帮助回忆人物、场景和事情经过，再挑出与题目相关的部分。</a:t>
            </a:r>
          </a:p>
          <a:p>
            <a:endParaRPr/>
          </a:p>
          <a:p>
            <a:r>
              <a:t>不用六问全部讲。选出听众理解这件事最需要知道的信息。</a:t>
            </a:r>
          </a:p>
          <a:p>
            <a:endParaRPr/>
          </a:p>
          <a:p>
            <a:r>
              <a:t>示范</a:t>
            </a:r>
          </a:p>
          <a:p>
            <a:endParaRPr/>
          </a:p>
          <a:p>
            <a:r>
              <a:t>第一次主持活动：发生了什么？为什么紧张？后来怎么处理？</a:t>
            </a:r>
          </a:p>
          <a:p>
            <a:r>
              <a:t>这些问题帮助我找出故事的变化。准确日期如果不影响理解，可以略过。</a:t>
            </a:r>
          </a:p>
          <a:p>
            <a:r>
              <a:t>选好材料，再把这一段经历讲清楚。</a:t>
            </a:r>
          </a:p>
          <a:p>
            <a:endParaRPr/>
          </a:p>
          <a:p>
            <a:r>
              <a:t>练习：写下六个问题。圈出最重要的两三个，再用故事的方法说一次。</a:t>
            </a:r>
          </a:p>
          <a:p>
            <a:endParaRPr/>
          </a:p>
          <a:p>
            <a:r>
              <a:t>[S02] 取材工具（非必需六段正文）。以下为虚构教学示范。</a:t>
            </a:r>
          </a:p>
          <a:p>
            <a:endParaRPr/>
          </a:p>
          <a:p>
            <a:r>
              <a:t>构造的教学示范，不代表Sing亲历或比赛选手逐字发言。</a:t>
            </a:r>
          </a:p>
          <a:p>
            <a:endParaRPr/>
          </a:p>
          <a:p>
            <a:r>
              <a:t>来源：</a:t>
            </a:r>
          </a:p>
          <a:p>
            <a:r>
              <a:t>[S02] https://www.toastmasters.org/magazine/magazine-issues/2017/july2017/tabletopics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真实俱乐部题目：What if…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真实俱乐部题目：What if…</a:t>
            </a:r>
          </a:p>
          <a:p>
            <a:endParaRPr/>
          </a:p>
          <a:p>
            <a:r>
              <a:t>香港Toastmasters Club，2023年9月18日。</a:t>
            </a:r>
          </a:p>
          <a:p>
            <a:endParaRPr/>
          </a:p>
          <a:p>
            <a:r>
              <a:t>共同题目</a:t>
            </a:r>
          </a:p>
          <a:p>
            <a:endParaRPr/>
          </a:p>
          <a:p>
            <a:r>
              <a:t>“What if….”</a:t>
            </a:r>
          </a:p>
          <a:p>
            <a:endParaRPr/>
          </a:p>
          <a:p>
            <a:r>
              <a:t>先为宽题确定一个假设，再展开后果、选择或意义。</a:t>
            </a:r>
          </a:p>
          <a:p>
            <a:endParaRPr/>
          </a:p>
          <a:p>
            <a:r>
              <a:t>[S11] 俱乐部赛报摘要。以下内容为概述。</a:t>
            </a:r>
          </a:p>
          <a:p>
            <a:endParaRPr/>
          </a:p>
          <a:p>
            <a:r>
              <a:t>来源：</a:t>
            </a:r>
          </a:p>
          <a:p>
            <a:r>
              <a:t>[S11] https://www.toastmasters.org.hk/evaluation-table-topics-speech-contests-2023/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同一题目，不同讨论范围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同一题目，不同讨论范围</a:t>
            </a:r>
          </a:p>
          <a:p>
            <a:endParaRPr/>
          </a:p>
          <a:p>
            <a:r>
              <a:t>Charlotte Leung</a:t>
            </a:r>
          </a:p>
          <a:p>
            <a:endParaRPr/>
          </a:p>
          <a:p>
            <a:r>
              <a:t>报复与宽恕的选择。赛报以食物中毒后沟通的经历概述第一名回答。</a:t>
            </a:r>
          </a:p>
          <a:p>
            <a:endParaRPr/>
          </a:p>
          <a:p>
            <a:r>
              <a:t>Jewel Ho</a:t>
            </a:r>
          </a:p>
          <a:p>
            <a:endParaRPr/>
          </a:p>
          <a:p>
            <a:r>
              <a:t>晚出生一分钟，成为较小的双胞胎。讨论家庭责任与期待。</a:t>
            </a:r>
          </a:p>
          <a:p>
            <a:endParaRPr/>
          </a:p>
          <a:p>
            <a:r>
              <a:t>Edwin Lui</a:t>
            </a:r>
          </a:p>
          <a:p>
            <a:endParaRPr/>
          </a:p>
          <a:p>
            <a:r>
              <a:t>34年前没有与妻子结婚。讨论婚姻记忆与人生承诺。</a:t>
            </a:r>
          </a:p>
          <a:p>
            <a:endParaRPr/>
          </a:p>
          <a:p>
            <a:r>
              <a:t>[S11] 无裁判分项或完整录像，不能据此认定某技巧导致获胜</a:t>
            </a:r>
          </a:p>
          <a:p>
            <a:endParaRPr/>
          </a:p>
          <a:p>
            <a:r>
              <a:t>来源：</a:t>
            </a:r>
          </a:p>
          <a:p>
            <a:r>
              <a:t>[S11] https://www.toastmasters.org.hk/evaluation-table-topics-speech-contests-2023/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七次练习的共同循环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七次练习的共同循环</a:t>
            </a:r>
          </a:p>
          <a:p>
            <a:endParaRPr/>
          </a:p>
          <a:p>
            <a:r>
              <a:t>抽题，先说一次。</a:t>
            </a:r>
          </a:p>
          <a:p>
            <a:endParaRPr/>
          </a:p>
          <a:p>
            <a:r>
              <a:t>回听，或请一位听众反馈。</a:t>
            </a:r>
          </a:p>
          <a:p>
            <a:endParaRPr/>
          </a:p>
          <a:p>
            <a:r>
              <a:t>只改一个影响理解的地方。</a:t>
            </a:r>
          </a:p>
          <a:p>
            <a:endParaRPr/>
          </a:p>
          <a:p>
            <a:r>
              <a:t>同题再说一次，接着换题试试。</a:t>
            </a:r>
          </a:p>
          <a:p>
            <a:endParaRPr/>
          </a:p>
          <a:p>
            <a:r>
              <a:t>每次约5—10分钟。可以按自己的节奏练习。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前四次：完成、支持、扣题、开头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前四次：完成、支持、扣题、开头</a:t>
            </a:r>
          </a:p>
          <a:p>
            <a:endParaRPr/>
          </a:p>
          <a:p>
            <a:r>
              <a:t>第1次 完成</a:t>
            </a:r>
          </a:p>
          <a:p>
            <a:endParaRPr/>
          </a:p>
          <a:p>
            <a:r>
              <a:t>用30—60秒说一个想法，解释为什么，最后回到题目。</a:t>
            </a:r>
          </a:p>
          <a:p>
            <a:endParaRPr/>
          </a:p>
          <a:p>
            <a:r>
              <a:t>第2次 支持</a:t>
            </a:r>
          </a:p>
          <a:p>
            <a:endParaRPr/>
          </a:p>
          <a:p>
            <a:r>
              <a:t>请同伴说说，例子让他理解了什么。</a:t>
            </a:r>
          </a:p>
          <a:p>
            <a:endParaRPr/>
          </a:p>
          <a:p>
            <a:r>
              <a:t>第3次 扣题</a:t>
            </a:r>
          </a:p>
          <a:p>
            <a:endParaRPr/>
          </a:p>
          <a:p>
            <a:r>
              <a:t>请同伴复述，故事怎样回答了问题。</a:t>
            </a:r>
          </a:p>
          <a:p>
            <a:endParaRPr/>
          </a:p>
          <a:p>
            <a:r>
              <a:t>第4次 开头</a:t>
            </a:r>
          </a:p>
          <a:p>
            <a:endParaRPr/>
          </a:p>
          <a:p>
            <a:r>
              <a:t>同一个素材试两种开头，听听哪一句更吸引同伴。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后三次：拓展、收束、迁移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后三次：拓展、收束、迁移</a:t>
            </a:r>
          </a:p>
          <a:p>
            <a:endParaRPr/>
          </a:p>
          <a:p>
            <a:r>
              <a:t>第5次 拓展</a:t>
            </a:r>
          </a:p>
          <a:p>
            <a:endParaRPr/>
          </a:p>
          <a:p>
            <a:r>
              <a:t>试一种时间线、因果或比较的方法。</a:t>
            </a:r>
          </a:p>
          <a:p>
            <a:endParaRPr/>
          </a:p>
          <a:p>
            <a:r>
              <a:t>第6次 收束</a:t>
            </a:r>
          </a:p>
          <a:p>
            <a:endParaRPr/>
          </a:p>
          <a:p>
            <a:r>
              <a:t>看看黄牌后，是否又讲了另一件事。</a:t>
            </a:r>
          </a:p>
          <a:p>
            <a:endParaRPr/>
          </a:p>
          <a:p>
            <a:r>
              <a:t>第7次 迁移</a:t>
            </a:r>
          </a:p>
          <a:p>
            <a:endParaRPr/>
          </a:p>
          <a:p>
            <a:r>
              <a:t>换一道新题，再试一次日常交流。</a:t>
            </a:r>
          </a:p>
          <a:p>
            <a:endParaRPr/>
          </a:p>
          <a:p>
            <a:r>
              <a:t>除了听懂，还可以问对方：这段话让你多想到了什么？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先听同伴怎样理解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先听同伴怎样理解</a:t>
            </a:r>
          </a:p>
          <a:p>
            <a:endParaRPr/>
          </a:p>
          <a:p>
            <a:r>
              <a:t>你听到我想说什么？</a:t>
            </a:r>
          </a:p>
          <a:p>
            <a:endParaRPr/>
          </a:p>
          <a:p>
            <a:r>
              <a:t>哪一句让你想继续听，或让你想到自己的经历？</a:t>
            </a:r>
          </a:p>
          <a:p>
            <a:endParaRPr/>
          </a:p>
          <a:p>
            <a:r>
              <a:t>听完后，你多看见了什么，愿意想一想或试一试什么？</a:t>
            </a:r>
          </a:p>
          <a:p>
            <a:endParaRPr/>
          </a:p>
          <a:p>
            <a:r>
              <a:t>可以有不同的意见。认真听到这个差异，也是一次有价值的交流。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一条保留，一条改变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一条保留，一条改变</a:t>
            </a:r>
          </a:p>
          <a:p>
            <a:endParaRPr/>
          </a:p>
          <a:p>
            <a:r>
              <a:t>保留</a:t>
            </a:r>
          </a:p>
          <a:p>
            <a:endParaRPr/>
          </a:p>
          <a:p>
            <a:r>
              <a:t>说一处帮助你听懂、想到或感受到的地方。</a:t>
            </a:r>
          </a:p>
          <a:p>
            <a:endParaRPr/>
          </a:p>
          <a:p>
            <a:r>
              <a:t>调整</a:t>
            </a:r>
          </a:p>
          <a:p>
            <a:endParaRPr/>
          </a:p>
          <a:p>
            <a:r>
              <a:t>下一轮，先改一件最需要说清的事。</a:t>
            </a:r>
          </a:p>
          <a:p>
            <a:endParaRPr/>
          </a:p>
          <a:p>
            <a:r>
              <a:t>记录</a:t>
            </a:r>
          </a:p>
          <a:p>
            <a:endParaRPr/>
          </a:p>
          <a:p>
            <a:r>
              <a:t>题号、用了什么方法、说了多久、同伴怎样理解。</a:t>
            </a:r>
          </a:p>
          <a:p>
            <a:endParaRPr/>
          </a:p>
          <a:p>
            <a:r>
              <a:t>分享</a:t>
            </a:r>
          </a:p>
          <a:p>
            <a:endParaRPr/>
          </a:p>
          <a:p>
            <a:r>
              <a:t>只讲自己愿意分享、能够负责的经历。</a:t>
            </a:r>
          </a:p>
          <a:p>
            <a:endParaRPr/>
          </a:p>
          <a:p>
            <a:r>
              <a:t>一次练习可以从“听懂了”开始，再逐步练习怎样帮助他人。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一次表达，给对方带来了什么？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一次表达，给对方带来了什么？</a:t>
            </a:r>
          </a:p>
          <a:p>
            <a:endParaRPr/>
          </a:p>
          <a:p>
            <a:r>
              <a:t>我想分享的想法是</a:t>
            </a:r>
          </a:p>
          <a:p>
            <a:endParaRPr/>
          </a:p>
          <a:p>
            <a:r>
              <a:t>同伴听完，多想到的是</a:t>
            </a:r>
          </a:p>
          <a:p>
            <a:endParaRPr/>
          </a:p>
          <a:p>
            <a:r>
              <a:t>下一次，我想先试试</a:t>
            </a:r>
          </a:p>
          <a:p>
            <a:endParaRPr/>
          </a:p>
          <a:p>
            <a:r>
              <a:t>记下一处具体回应。影响力会在持续交流和行动中慢慢形成。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参考书目 1</a:t>
            </a:r>
          </a:p>
          <a:p>
            <a:endParaRPr/>
          </a:p>
          <a:p>
            <a:r>
              <a:t>Bibliography</a:t>
            </a:r>
          </a:p>
          <a:p>
            <a:endParaRPr/>
          </a:p>
          <a:p>
            <a:r>
              <a:t>参考书目 1</a:t>
            </a:r>
          </a:p>
          <a:p>
            <a:endParaRPr/>
          </a:p>
          <a:p>
            <a:r>
              <a:t>[S01] TI · Impromptu Speaking · Item 273A · Rev.11/2025</a:t>
            </a:r>
          </a:p>
          <a:p>
            <a:endParaRPr/>
          </a:p>
          <a:p>
            <a:r>
              <a:t>[S02] Christopher Cox · 10 Tips for Terrific Table Topics · 2017</a:t>
            </a:r>
          </a:p>
          <a:p>
            <a:endParaRPr/>
          </a:p>
          <a:p>
            <a:r>
              <a:t>[S03] Peggy Beach · Spontaneous Speaking · 2020</a:t>
            </a:r>
          </a:p>
          <a:p>
            <a:endParaRPr/>
          </a:p>
          <a:p>
            <a:r>
              <a:t>[S04] Matt Abrahams · Improve Your Impromptu Speaking · 2023</a:t>
            </a:r>
          </a:p>
          <a:p>
            <a:endParaRPr/>
          </a:p>
          <a:p>
            <a:r>
              <a:t>[S05] TI · Table Topics Contest Judge’s Guide and Ballot · Item1180</a:t>
            </a:r>
          </a:p>
          <a:p>
            <a:endParaRPr/>
          </a:p>
          <a:p>
            <a:r>
              <a:t>[S06] TI · Speech Contest Rulebook · 2026–2027</a:t>
            </a:r>
          </a:p>
          <a:p>
            <a:endParaRPr/>
          </a:p>
          <a:p>
            <a:r>
              <a:t>[S07] Matt Abrahams · Be Better at Spontaneous Speaking · Stanford GSB</a:t>
            </a:r>
          </a:p>
          <a:p>
            <a:endParaRPr/>
          </a:p>
          <a:p>
            <a:r>
              <a:t>点击条目查看原文。正文沿用来源编号。中文引语为编译或译意。</a:t>
            </a:r>
          </a:p>
          <a:p>
            <a:endParaRPr/>
          </a:p>
          <a:p>
            <a:r>
              <a:t>来源：</a:t>
            </a:r>
          </a:p>
          <a:p>
            <a:r>
              <a:t>[S01] https://www.toastmasters.org/resources/impromptu-speaking</a:t>
            </a:r>
          </a:p>
          <a:p>
            <a:r>
              <a:t>[S02] https://www.toastmasters.org/magazine/magazine-issues/2017/july2017/tabletopics</a:t>
            </a:r>
          </a:p>
          <a:p>
            <a:r>
              <a:t>[S03] https://www.toastmasters.org/magazine/magazine-issues/2020/oct/spontaneous-speaking</a:t>
            </a:r>
          </a:p>
          <a:p>
            <a:r>
              <a:t>[S04] https://www.toastmasters.org/magazine/magazine-issues/2023/sept/impromptu-speaking</a:t>
            </a:r>
          </a:p>
          <a:p>
            <a:r>
              <a:t>[S05] https://content.toastmasters.org/image/upload/1180-table-topics-contest-judges-guide-and-ballot.pdf</a:t>
            </a:r>
          </a:p>
          <a:p>
            <a:r>
              <a:t>[S06] https://content.toastmasters.org/image/upload/v1783463286/1171-speech-contest-rulebook.pdf</a:t>
            </a:r>
          </a:p>
          <a:p>
            <a:r>
              <a:t>[S07] https://www.gsb.stanford.edu/insights/be-better-spontaneous-speaking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参考书目 2</a:t>
            </a:r>
          </a:p>
          <a:p>
            <a:endParaRPr/>
          </a:p>
          <a:p>
            <a:r>
              <a:t>Bibliography</a:t>
            </a:r>
          </a:p>
          <a:p>
            <a:endParaRPr/>
          </a:p>
          <a:p>
            <a:r>
              <a:t>参考书目 2</a:t>
            </a:r>
          </a:p>
          <a:p>
            <a:endParaRPr/>
          </a:p>
          <a:p>
            <a:r>
              <a:t>[S08] Elizabeth Danziger · Learn to Master Your Moves · 2024</a:t>
            </a:r>
          </a:p>
          <a:p>
            <a:endParaRPr/>
          </a:p>
          <a:p>
            <a:r>
              <a:t>[S09] Anne Barab · 5 Great Ways to Begin a Speech · 2017</a:t>
            </a:r>
          </a:p>
          <a:p>
            <a:endParaRPr/>
          </a:p>
          <a:p>
            <a:r>
              <a:t>[S10] Lisa B. Marshall · 1 Million People Will Read This Article · 2019</a:t>
            </a:r>
          </a:p>
          <a:p>
            <a:endParaRPr/>
          </a:p>
          <a:p>
            <a:r>
              <a:t>[S11] Hong Kong Toastmasters Club · Table Topics Contests 2023</a:t>
            </a:r>
          </a:p>
          <a:p>
            <a:endParaRPr/>
          </a:p>
          <a:p>
            <a:r>
              <a:t>[S13] Alpha Toastmasters Club · 2024 Table Topics Contest</a:t>
            </a:r>
          </a:p>
          <a:p>
            <a:endParaRPr/>
          </a:p>
          <a:p>
            <a:r>
              <a:t>[S14] Judith Humphrey · Impromptu: Leading in the Moment · 2017</a:t>
            </a:r>
          </a:p>
          <a:p>
            <a:endParaRPr/>
          </a:p>
          <a:p>
            <a:r>
              <a:t>“Leadership does not reside in a title.”</a:t>
            </a:r>
          </a:p>
          <a:p>
            <a:endParaRPr/>
          </a:p>
          <a:p>
            <a:r>
              <a:t>领导力并不取决于头衔。Judith Humphrey, Impromptu, Chapter 1, p.15。[S14]</a:t>
            </a:r>
          </a:p>
          <a:p>
            <a:endParaRPr/>
          </a:p>
          <a:p>
            <a:r>
              <a:t>官方规则与作者建议分别使用。[S13] 2024-02-06为上传日，比赛日未确认。</a:t>
            </a:r>
          </a:p>
          <a:p>
            <a:endParaRPr/>
          </a:p>
          <a:p>
            <a:r>
              <a:t>来源：</a:t>
            </a:r>
          </a:p>
          <a:p>
            <a:r>
              <a:t>[S08] https://www.toastmasters.org/magazine/magazine-issues/2024/july/master-your-moves</a:t>
            </a:r>
          </a:p>
          <a:p>
            <a:r>
              <a:t>[S09] https://www.toastmasters.org/magazine/magazine-issues/2017/nov-2017/5-great-ways-to-begin-a-speech</a:t>
            </a:r>
          </a:p>
          <a:p>
            <a:r>
              <a:t>[S10] https://www.toastmasters.org/magazine/magazine-issues/2019/july/1-million-people-read-this-article</a:t>
            </a:r>
          </a:p>
          <a:p>
            <a:r>
              <a:t>[S11] https://www.toastmasters.org.hk/evaluation-table-topics-speech-contests-2023/</a:t>
            </a:r>
          </a:p>
          <a:p>
            <a:r>
              <a:t>[S13] https://www.youtube.com/watch?v=r9wVtjOsUns</a:t>
            </a:r>
          </a:p>
          <a:p>
            <a:r>
              <a:t>[S14] https://media.wiley.com/product_data/excerpt/51/11192867/1119286751-85.pdf</a:t>
            </a:r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我们每个人都是一股力量</a:t>
            </a:r>
          </a:p>
          <a:p>
            <a:endParaRPr/>
          </a:p>
          <a:p>
            <a:r>
              <a:t>学员练习手册</a:t>
            </a:r>
          </a:p>
          <a:p>
            <a:endParaRPr/>
          </a:p>
          <a:p>
            <a:r>
              <a:t>我们每个人都是一股力量</a:t>
            </a:r>
          </a:p>
          <a:p>
            <a:endParaRPr/>
          </a:p>
          <a:p>
            <a:r>
              <a:t>从随口表达到构建影响力</a:t>
            </a:r>
          </a:p>
          <a:p>
            <a:endParaRPr/>
          </a:p>
          <a:p>
            <a:r>
              <a:t>下一次临时被问到，不必等一份完美答案。</a:t>
            </a:r>
          </a:p>
          <a:p>
            <a:endParaRPr/>
          </a:p>
          <a:p>
            <a:r>
              <a:t>给自己一点时间，说说想法，也听听眼前的人。</a:t>
            </a:r>
          </a:p>
          <a:p>
            <a:endParaRPr/>
          </a:p>
          <a:p>
            <a:r>
              <a:t>从一次真实的交流开始。</a:t>
            </a:r>
          </a:p>
          <a:p>
            <a:endParaRPr/>
          </a:p>
          <a:p>
            <a:r>
              <a:t>基于公开资料与课程整理，非 Toastmasters International 官方出版物。</a:t>
            </a:r>
          </a:p>
          <a:p>
            <a:endParaRPr/>
          </a:p>
          <a:p>
            <a:r>
              <a:t>来源：</a:t>
            </a:r>
          </a:p>
          <a:p>
            <a:endParaRPr/>
          </a:p>
          <a:p>
            <a:endParaRPr/>
          </a:p>
          <a:p>
            <a:r>
              <a:t>独立编写的学员延伸资料。中文引语为译意或编译，比赛以当期有效规则为准。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Sing</a:t>
            </a:r>
          </a:p>
          <a:p>
            <a:endParaRPr/>
          </a:p>
          <a:p>
            <a:r>
              <a:t>关于作者</a:t>
            </a:r>
          </a:p>
          <a:p>
            <a:endParaRPr/>
          </a:p>
          <a:p>
            <a:r>
              <a:t>Sing</a:t>
            </a:r>
          </a:p>
          <a:p>
            <a:endParaRPr/>
          </a:p>
          <a:p>
            <a:r>
              <a:t>Artist &amp; Entrepreneur｜艺术家与创业者</a:t>
            </a:r>
          </a:p>
          <a:p>
            <a:endParaRPr/>
          </a:p>
          <a:p>
            <a:r>
              <a:t>胡同双语头马俱乐部，2+年马龄。</a:t>
            </a:r>
          </a:p>
          <a:p>
            <a:r>
              <a:t>7年留美经历，3年互联网社交产品出海增长经验。</a:t>
            </a:r>
          </a:p>
          <a:p>
            <a:endParaRPr/>
          </a:p>
          <a:p>
            <a:r>
              <a:t>裸辞后成立公司创业。在「Building in Public·公开建造」专栏，持续写下创作、创业与人生选择，公开问题和试错，探索如何把想法变成行动，重新拿回解释、定价、选择与建造人生的主动权。</a:t>
            </a:r>
          </a:p>
          <a:p>
            <a:endParaRPr/>
          </a:p>
          <a:p>
            <a:r>
              <a:t>目前运营自己的OPC，成立「创造者实验室」，致力于帮助社群成员在30天内把想法变成行动，在AI时代找到自己的声音，打造自己的产品。</a:t>
            </a:r>
          </a:p>
          <a:p>
            <a:endParaRPr/>
          </a:p>
          <a:p>
            <a:r>
              <a:t>近期实践：Codex / Claude Code 工作流、Obsidian个人知识库、vibe coding网站与产品demo。</a:t>
            </a:r>
          </a:p>
          <a:p>
            <a:endParaRPr/>
          </a:p>
          <a:p>
            <a:r>
              <a:t>SingSing在发光</a:t>
            </a:r>
          </a:p>
          <a:p>
            <a:endParaRPr/>
          </a:p>
          <a:p>
            <a:r>
              <a:t>扫码关注个人公众号</a:t>
            </a:r>
          </a:p>
          <a:p>
            <a:endParaRPr/>
          </a:p>
          <a:p>
            <a:r>
              <a:t>创造者实验室</a:t>
            </a:r>
          </a:p>
          <a:p>
            <a:endParaRPr/>
          </a:p>
          <a:p>
            <a:r>
              <a:t>www.she-creates.xyz</a:t>
            </a:r>
          </a:p>
          <a:p>
            <a:endParaRPr/>
          </a:p>
          <a:p>
            <a:r>
              <a:t>www.singxing.com</a:t>
            </a:r>
          </a:p>
          <a:p>
            <a:endParaRPr/>
          </a:p>
          <a:p>
            <a:r>
              <a:t>近期实践：Codex / Claude Code 工作流、Obsidian个人知识库、vibe coding网站与产品demo。</a:t>
            </a:r>
          </a:p>
          <a:p>
            <a:r>
              <a:t>个人公众号：SingSing在发光。</a:t>
            </a:r>
          </a:p>
          <a:p>
            <a:endParaRPr/>
          </a:p>
          <a:p>
            <a:r>
              <a:t>创造者实验室：https://www.she-creates.xyz/</a:t>
            </a:r>
          </a:p>
          <a:p>
            <a:r>
              <a:t>艺术家官网：https://www.singxing.com/</a:t>
            </a:r>
          </a:p>
          <a:p>
            <a:endParaRPr/>
          </a:p>
          <a:p>
            <a:r>
              <a:t>来源：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23B9037-D95F-4321-A870-5CDF3462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63F96D55-0BDF-467B-A136-569BD8908C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8C806F2D-97E0-483D-85DA-348FD63DE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56C569B-0947-4B41-9825-1731763DC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8BC20EC-D5B0-42EA-98D8-DA3C0F37A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69EE6CA0-50AC-49AE-B3E8-60F97A727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A8ACE607-F77C-4535-BEAE-7C0DC4777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9C63E5D6-5EF3-46AE-90EB-92616B07E2D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FE0DD3D-4187-4474-B366-6B9694D5D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1998C2A5-105A-40FD-B48C-0D0164AC5A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s://content.toastmasters.org/image/upload/1180-table-topics-contest-judges-guide-and-ballot.pdf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ww.toastmasters.org/magazine/magazine-issues/2023/sept/impromptu-speaking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toastmasters.org/magazine/magazine-issues/2020/oct/spontaneous-speaking" TargetMode="External"/><Relationship Id="rId5" Type="http://schemas.openxmlformats.org/officeDocument/2006/relationships/hyperlink" Target="https://www.toastmasters.org/magazine/magazine-issues/2017/july2017/tabletopics" TargetMode="External"/><Relationship Id="rId10" Type="http://schemas.openxmlformats.org/officeDocument/2006/relationships/hyperlink" Target="https://www.gsb.stanford.edu/insights/be-better-spontaneous-speaking" TargetMode="External"/><Relationship Id="rId4" Type="http://schemas.openxmlformats.org/officeDocument/2006/relationships/hyperlink" Target="https://www.toastmasters.org/resources/impromptu-speaking" TargetMode="External"/><Relationship Id="rId9" Type="http://schemas.openxmlformats.org/officeDocument/2006/relationships/hyperlink" Target="https://content.toastmasters.org/image/upload/v1783463286/1171-speech-contest-rulebook.pdf" TargetMode="Externa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r9wVtjOsUns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ww.toastmasters.org.hk/evaluation-table-topics-speech-contests-2023/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toastmasters.org/magazine/magazine-issues/2019/july/1-million-people-read-this-article" TargetMode="External"/><Relationship Id="rId5" Type="http://schemas.openxmlformats.org/officeDocument/2006/relationships/hyperlink" Target="https://www.toastmasters.org/magazine/magazine-issues/2017/nov-2017/5-great-ways-to-begin-a-speech" TargetMode="External"/><Relationship Id="rId4" Type="http://schemas.openxmlformats.org/officeDocument/2006/relationships/hyperlink" Target="https://www.toastmasters.org/magazine/magazine-issues/2024/july/master-your-moves" TargetMode="External"/><Relationship Id="rId9" Type="http://schemas.openxmlformats.org/officeDocument/2006/relationships/hyperlink" Target="https://media.wiley.com/product_data/excerpt/51/11192867/1119286751-85.pdf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singxing.com/" TargetMode="External"/><Relationship Id="rId5" Type="http://schemas.openxmlformats.org/officeDocument/2006/relationships/hyperlink" Target="https://www.she-creates.xyz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B871376-F3C7-4820-B820-51BD4E4DC2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Impromptu speaking">
            <a:extLst>
              <a:ext uri="{FF2B5EF4-FFF2-40B4-BE49-F238E27FC236}">
                <a16:creationId xmlns:a16="http://schemas.microsoft.com/office/drawing/2014/main" id="{4D8F9845-7247-410E-A5CD-2E9AC4EE2F8B}"/>
              </a:ext>
            </a:extLst>
          </p:cNvPr>
          <p:cNvSpPr>
            <a:spLocks noGrp="1"/>
          </p:cNvSpPr>
          <p:nvPr/>
        </p:nvSpPr>
        <p:spPr>
          <a:xfrm>
            <a:off x="723900" y="1457325"/>
            <a:ext cx="85725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B5BAC8"/>
                </a:solidFill>
              </a:defRPr>
            </a:pPr>
            <a:r>
              <a:rPr lang="zh-CN" altLang="en-US" sz="15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speaking</a:t>
            </a:r>
          </a:p>
        </p:txBody>
      </p:sp>
      <p:sp>
        <p:nvSpPr>
          <p:cNvPr id="3" name="即兴表达">
            <a:extLst>
              <a:ext uri="{FF2B5EF4-FFF2-40B4-BE49-F238E27FC236}">
                <a16:creationId xmlns:a16="http://schemas.microsoft.com/office/drawing/2014/main" id="{977C57A7-E9F5-45B1-8E4F-5920D623B756}"/>
              </a:ext>
            </a:extLst>
          </p:cNvPr>
          <p:cNvSpPr>
            <a:spLocks noGrp="1"/>
          </p:cNvSpPr>
          <p:nvPr/>
        </p:nvSpPr>
        <p:spPr>
          <a:xfrm>
            <a:off x="685800" y="1981200"/>
            <a:ext cx="10668000" cy="1504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90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9000">
                <a:solidFill>
                  <a:srgbClr val="F6F3EC"/>
                </a:solidFill>
              </a:defRPr>
            </a:pPr>
            <a:r>
              <a:rPr lang="zh-CN" altLang="en-US" sz="90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即兴表达</a:t>
            </a:r>
          </a:p>
        </p:txBody>
      </p:sp>
      <p:sp>
        <p:nvSpPr>
          <p:cNvPr id="4" name="从随口表达到构建影响力">
            <a:extLst>
              <a:ext uri="{FF2B5EF4-FFF2-40B4-BE49-F238E27FC236}">
                <a16:creationId xmlns:a16="http://schemas.microsoft.com/office/drawing/2014/main" id="{8F62ED47-942B-477C-9B17-3CBFF79F4BFD}"/>
              </a:ext>
            </a:extLst>
          </p:cNvPr>
          <p:cNvSpPr>
            <a:spLocks noGrp="1"/>
          </p:cNvSpPr>
          <p:nvPr/>
        </p:nvSpPr>
        <p:spPr>
          <a:xfrm>
            <a:off x="742950" y="3648075"/>
            <a:ext cx="1066800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550">
                <a:solidFill>
                  <a:srgbClr val="F6F3EC"/>
                </a:solidFill>
              </a:defRPr>
            </a:pPr>
            <a:r>
              <a:rPr lang="zh-CN" altLang="en-US" sz="25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从随口表达到构建影响力</a:t>
            </a:r>
          </a:p>
        </p:txBody>
      </p:sp>
      <p:sp>
        <p:nvSpPr>
          <p:cNvPr id="5" name="学员练习手册">
            <a:extLst>
              <a:ext uri="{FF2B5EF4-FFF2-40B4-BE49-F238E27FC236}">
                <a16:creationId xmlns:a16="http://schemas.microsoft.com/office/drawing/2014/main" id="{1AA5BD0F-2F07-4FA5-A2D1-5574D9E18DF7}"/>
              </a:ext>
            </a:extLst>
          </p:cNvPr>
          <p:cNvSpPr>
            <a:spLocks noGrp="1"/>
          </p:cNvSpPr>
          <p:nvPr/>
        </p:nvSpPr>
        <p:spPr>
          <a:xfrm>
            <a:off x="742950" y="4552950"/>
            <a:ext cx="100965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B5BAC8"/>
                </a:solidFill>
              </a:defRPr>
            </a:pPr>
            <a:r>
              <a:rPr lang="zh-CN" altLang="en-US" sz="21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6" name="Impromptu Speech Speechcraft by Sin">
            <a:extLst>
              <a:ext uri="{FF2B5EF4-FFF2-40B4-BE49-F238E27FC236}">
                <a16:creationId xmlns:a16="http://schemas.microsoft.com/office/drawing/2014/main" id="{CC1FC0A2-E29A-4B2D-86A9-5B19F849D1EC}"/>
              </a:ext>
            </a:extLst>
          </p:cNvPr>
          <p:cNvSpPr>
            <a:spLocks noGrp="1"/>
          </p:cNvSpPr>
          <p:nvPr/>
        </p:nvSpPr>
        <p:spPr>
          <a:xfrm>
            <a:off x="742950" y="6153150"/>
            <a:ext cx="9525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B5BAC8"/>
                </a:solidFill>
              </a:defRPr>
            </a:pPr>
            <a:r>
              <a:rPr lang="zh-CN" altLang="en-US" sz="135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</p:spTree>
    <p:extLst>
      <p:ext uri="{BB962C8B-B14F-4D97-AF65-F5344CB8AC3E}">
        <p14:creationId xmlns:p14="http://schemas.microsoft.com/office/powerpoint/2010/main" val="2062851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6D2B86C7-6FA0-4504-BA70-84C36E5E4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B59269D2-757F-451D-87B6-BE9CDB47594B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我们每个人都是一股力量">
            <a:extLst>
              <a:ext uri="{FF2B5EF4-FFF2-40B4-BE49-F238E27FC236}">
                <a16:creationId xmlns:a16="http://schemas.microsoft.com/office/drawing/2014/main" id="{C7D92E1D-583F-4625-BD5F-9125C25B0BAE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我们每个人都是一股力量</a:t>
            </a:r>
          </a:p>
        </p:txBody>
      </p:sp>
      <p:sp>
        <p:nvSpPr>
          <p:cNvPr id="4" name="你的经历、感受和想法，都可以成为交流的开始。">
            <a:extLst>
              <a:ext uri="{FF2B5EF4-FFF2-40B4-BE49-F238E27FC236}">
                <a16:creationId xmlns:a16="http://schemas.microsoft.com/office/drawing/2014/main" id="{12598F8E-22A2-4318-A967-0F8612EAD384}"/>
              </a:ext>
            </a:extLst>
          </p:cNvPr>
          <p:cNvSpPr>
            <a:spLocks noGrp="1"/>
          </p:cNvSpPr>
          <p:nvPr/>
        </p:nvSpPr>
        <p:spPr>
          <a:xfrm>
            <a:off x="685800" y="2305050"/>
            <a:ext cx="104775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700">
                <a:solidFill>
                  <a:srgbClr val="F6F3EC"/>
                </a:solidFill>
              </a:defRPr>
            </a:pPr>
            <a:r>
              <a:rPr lang="zh-CN" altLang="en-US" sz="27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你的经历、感受和想法，都可以成为交流的开始。</a:t>
            </a:r>
          </a:p>
        </p:txBody>
      </p:sp>
      <p:sp>
        <p:nvSpPr>
          <p:cNvPr id="5" name="当你愿意说出来，也认真听见别人，就有机会让彼此多看见一些东西。">
            <a:extLst>
              <a:ext uri="{FF2B5EF4-FFF2-40B4-BE49-F238E27FC236}">
                <a16:creationId xmlns:a16="http://schemas.microsoft.com/office/drawing/2014/main" id="{0FAFA6C3-E44D-444F-A0F4-26982A25482E}"/>
              </a:ext>
            </a:extLst>
          </p:cNvPr>
          <p:cNvSpPr>
            <a:spLocks noGrp="1"/>
          </p:cNvSpPr>
          <p:nvPr/>
        </p:nvSpPr>
        <p:spPr>
          <a:xfrm>
            <a:off x="685800" y="4048125"/>
            <a:ext cx="10382250" cy="1476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B5BAC8"/>
                </a:solidFill>
              </a:defRPr>
            </a:pPr>
            <a:r>
              <a:rPr lang="zh-CN" altLang="en-US" sz="21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当你愿意说出来，也认真听见别人，就有机会让彼此多看见一些东西。</a:t>
            </a:r>
          </a:p>
        </p:txBody>
      </p:sp>
      <p:sp>
        <p:nvSpPr>
          <p:cNvPr id="6" name="这是本工作坊的核心主张。">
            <a:extLst>
              <a:ext uri="{FF2B5EF4-FFF2-40B4-BE49-F238E27FC236}">
                <a16:creationId xmlns:a16="http://schemas.microsoft.com/office/drawing/2014/main" id="{605D0DA7-58D2-4629-ACF9-96F38B3E5747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这是本工作坊的核心主张。</a:t>
            </a:r>
          </a:p>
        </p:txBody>
      </p:sp>
      <p:sp>
        <p:nvSpPr>
          <p:cNvPr id="7" name="Impromptu Speech Speechcraft by Sin">
            <a:extLst>
              <a:ext uri="{FF2B5EF4-FFF2-40B4-BE49-F238E27FC236}">
                <a16:creationId xmlns:a16="http://schemas.microsoft.com/office/drawing/2014/main" id="{D518BB6A-B9E3-4D7C-AE75-8AB0A43DB2C6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8" name="02">
            <a:extLst>
              <a:ext uri="{FF2B5EF4-FFF2-40B4-BE49-F238E27FC236}">
                <a16:creationId xmlns:a16="http://schemas.microsoft.com/office/drawing/2014/main" id="{EF3D5B3F-49BB-44E4-A368-7A422D1C7A67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12583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752162EB-F8BC-46DA-ABC1-D21B9B241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A72136B8-C4BA-4CFD-9F8A-06F9B84E12B7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清晰表达是第一步">
            <a:extLst>
              <a:ext uri="{FF2B5EF4-FFF2-40B4-BE49-F238E27FC236}">
                <a16:creationId xmlns:a16="http://schemas.microsoft.com/office/drawing/2014/main" id="{6F6AF13A-FB64-4766-B7ED-BAC01926D10E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清晰表达是第一步</a:t>
            </a:r>
          </a:p>
        </p:txBody>
      </p:sp>
      <p:sp>
        <p:nvSpPr>
          <p:cNvPr id="4" name="表达自己">
            <a:extLst>
              <a:ext uri="{FF2B5EF4-FFF2-40B4-BE49-F238E27FC236}">
                <a16:creationId xmlns:a16="http://schemas.microsoft.com/office/drawing/2014/main" id="{AF61B373-C8AE-4972-B202-54F51F7B5EA0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表达自己</a:t>
            </a:r>
          </a:p>
        </p:txBody>
      </p:sp>
      <p:sp>
        <p:nvSpPr>
          <p:cNvPr id="5" name="让大家听懂你怎么看、为什么这么想。">
            <a:extLst>
              <a:ext uri="{FF2B5EF4-FFF2-40B4-BE49-F238E27FC236}">
                <a16:creationId xmlns:a16="http://schemas.microsoft.com/office/drawing/2014/main" id="{88D067C7-A80A-430E-873B-6A6F0F39A91A}"/>
              </a:ext>
            </a:extLst>
          </p:cNvPr>
          <p:cNvSpPr>
            <a:spLocks noGrp="1"/>
          </p:cNvSpPr>
          <p:nvPr/>
        </p:nvSpPr>
        <p:spPr>
          <a:xfrm>
            <a:off x="3333750" y="2152650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让大家听懂你怎么看、为什么这么想。</a:t>
            </a:r>
          </a:p>
        </p:txBody>
      </p:sp>
      <p:sp>
        <p:nvSpPr>
          <p:cNvPr id="6" name="引领他人">
            <a:extLst>
              <a:ext uri="{FF2B5EF4-FFF2-40B4-BE49-F238E27FC236}">
                <a16:creationId xmlns:a16="http://schemas.microsoft.com/office/drawing/2014/main" id="{9BC0F48C-E495-406C-A9BE-BDCBEED3C46F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引领他人</a:t>
            </a:r>
          </a:p>
        </p:txBody>
      </p:sp>
      <p:sp>
        <p:nvSpPr>
          <p:cNvPr id="7" name="帮助眼前的人看见新的可能，一起思考可以怎么办。">
            <a:extLst>
              <a:ext uri="{FF2B5EF4-FFF2-40B4-BE49-F238E27FC236}">
                <a16:creationId xmlns:a16="http://schemas.microsoft.com/office/drawing/2014/main" id="{4566D86A-D646-48C8-A632-26B2509327B1}"/>
              </a:ext>
            </a:extLst>
          </p:cNvPr>
          <p:cNvSpPr>
            <a:spLocks noGrp="1"/>
          </p:cNvSpPr>
          <p:nvPr/>
        </p:nvSpPr>
        <p:spPr>
          <a:xfrm>
            <a:off x="3333750" y="3362325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帮助眼前的人看见新的可能，一起思考可以怎么办。</a:t>
            </a:r>
          </a:p>
        </p:txBody>
      </p:sp>
      <p:sp>
        <p:nvSpPr>
          <p:cNvPr id="8" name="构建影响力">
            <a:extLst>
              <a:ext uri="{FF2B5EF4-FFF2-40B4-BE49-F238E27FC236}">
                <a16:creationId xmlns:a16="http://schemas.microsoft.com/office/drawing/2014/main" id="{9E669BED-FA5D-4B4D-A991-0A277A7B5396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构建影响力</a:t>
            </a:r>
          </a:p>
        </p:txBody>
      </p:sp>
      <p:sp>
        <p:nvSpPr>
          <p:cNvPr id="9" name="让一次次交流带来理解，也让言行慢慢累积信任。">
            <a:extLst>
              <a:ext uri="{FF2B5EF4-FFF2-40B4-BE49-F238E27FC236}">
                <a16:creationId xmlns:a16="http://schemas.microsoft.com/office/drawing/2014/main" id="{D6F22B87-4B1F-42CF-8189-72560AA330DC}"/>
              </a:ext>
            </a:extLst>
          </p:cNvPr>
          <p:cNvSpPr>
            <a:spLocks noGrp="1"/>
          </p:cNvSpPr>
          <p:nvPr/>
        </p:nvSpPr>
        <p:spPr>
          <a:xfrm>
            <a:off x="3333750" y="4572000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让一次次交流带来理解，也让言行慢慢累积信任。</a:t>
            </a:r>
          </a:p>
        </p:txBody>
      </p:sp>
      <p:sp>
        <p:nvSpPr>
          <p:cNvPr id="10" name="影响可以是一种新理解，也可以是一件愿意尝试的小事。">
            <a:extLst>
              <a:ext uri="{FF2B5EF4-FFF2-40B4-BE49-F238E27FC236}">
                <a16:creationId xmlns:a16="http://schemas.microsoft.com/office/drawing/2014/main" id="{C4B97C68-7FF8-417B-B6ED-E5E5B399F91B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影响可以是一种新理解，也可以是一件愿意尝试的小事。</a:t>
            </a:r>
          </a:p>
        </p:txBody>
      </p:sp>
      <p:sp>
        <p:nvSpPr>
          <p:cNvPr id="11" name="Impromptu Speech Speechcraft by Sin">
            <a:extLst>
              <a:ext uri="{FF2B5EF4-FFF2-40B4-BE49-F238E27FC236}">
                <a16:creationId xmlns:a16="http://schemas.microsoft.com/office/drawing/2014/main" id="{D6E3ED11-2E1B-49F9-8D42-FE234DDB927B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2" name="03">
            <a:extLst>
              <a:ext uri="{FF2B5EF4-FFF2-40B4-BE49-F238E27FC236}">
                <a16:creationId xmlns:a16="http://schemas.microsoft.com/office/drawing/2014/main" id="{6B36925C-BD0E-4BB1-87C2-A76827B387C4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638319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361E2B30-1F64-4DB4-947A-9807E1E1C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BD9B8B3E-3FEE-49A7-9F49-4B4067822632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没想好，也可以开始交流">
            <a:extLst>
              <a:ext uri="{FF2B5EF4-FFF2-40B4-BE49-F238E27FC236}">
                <a16:creationId xmlns:a16="http://schemas.microsoft.com/office/drawing/2014/main" id="{E22C8497-A69A-4C4E-A793-94D3FCB56972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没想好，也可以开始交流</a:t>
            </a:r>
          </a:p>
        </p:txBody>
      </p:sp>
      <p:sp>
        <p:nvSpPr>
          <p:cNvPr id="4" name="这个问题我以前没有想过。">
            <a:extLst>
              <a:ext uri="{FF2B5EF4-FFF2-40B4-BE49-F238E27FC236}">
                <a16:creationId xmlns:a16="http://schemas.microsoft.com/office/drawing/2014/main" id="{3C9CDA3A-5C61-4771-8D37-892043C26E39}"/>
              </a:ext>
            </a:extLst>
          </p:cNvPr>
          <p:cNvSpPr>
            <a:spLocks noGrp="1"/>
          </p:cNvSpPr>
          <p:nvPr/>
        </p:nvSpPr>
        <p:spPr>
          <a:xfrm>
            <a:off x="685800" y="2286000"/>
            <a:ext cx="108204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700">
                <a:solidFill>
                  <a:srgbClr val="F6F3EC"/>
                </a:solidFill>
              </a:defRPr>
            </a:pPr>
            <a:r>
              <a:rPr lang="zh-CN" altLang="en-US" sz="27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这个问题我以前没有想过。</a:t>
            </a:r>
          </a:p>
        </p:txBody>
      </p:sp>
      <p:sp>
        <p:nvSpPr>
          <p:cNvPr id="5" name="我现在想到的是……">
            <a:extLst>
              <a:ext uri="{FF2B5EF4-FFF2-40B4-BE49-F238E27FC236}">
                <a16:creationId xmlns:a16="http://schemas.microsoft.com/office/drawing/2014/main" id="{49ADA062-C336-4FD0-8545-EF19CCB6BEB1}"/>
              </a:ext>
            </a:extLst>
          </p:cNvPr>
          <p:cNvSpPr>
            <a:spLocks noGrp="1"/>
          </p:cNvSpPr>
          <p:nvPr/>
        </p:nvSpPr>
        <p:spPr>
          <a:xfrm>
            <a:off x="685800" y="3390900"/>
            <a:ext cx="108204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700">
                <a:solidFill>
                  <a:srgbClr val="F6F3EC"/>
                </a:solidFill>
              </a:defRPr>
            </a:pPr>
            <a:r>
              <a:rPr lang="zh-CN" altLang="en-US" sz="27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我现在想到的是……</a:t>
            </a:r>
          </a:p>
        </p:txBody>
      </p:sp>
      <p:sp>
        <p:nvSpPr>
          <p:cNvPr id="6" name="我们可以一起想一想。">
            <a:extLst>
              <a:ext uri="{FF2B5EF4-FFF2-40B4-BE49-F238E27FC236}">
                <a16:creationId xmlns:a16="http://schemas.microsoft.com/office/drawing/2014/main" id="{0FDE7CF8-F051-4B20-AFAF-EB18C289FAD3}"/>
              </a:ext>
            </a:extLst>
          </p:cNvPr>
          <p:cNvSpPr>
            <a:spLocks noGrp="1"/>
          </p:cNvSpPr>
          <p:nvPr/>
        </p:nvSpPr>
        <p:spPr>
          <a:xfrm>
            <a:off x="685800" y="4495800"/>
            <a:ext cx="108204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700">
                <a:solidFill>
                  <a:srgbClr val="94E7DD"/>
                </a:solidFill>
              </a:defRPr>
            </a:pPr>
            <a:r>
              <a:rPr lang="zh-CN" altLang="en-US" sz="27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我们可以一起想一想。</a:t>
            </a:r>
          </a:p>
        </p:txBody>
      </p:sp>
      <p:sp>
        <p:nvSpPr>
          <p:cNvPr id="7" name="坦诚地说明自己还没想清的部分，然后继续听、继续交流。">
            <a:extLst>
              <a:ext uri="{FF2B5EF4-FFF2-40B4-BE49-F238E27FC236}">
                <a16:creationId xmlns:a16="http://schemas.microsoft.com/office/drawing/2014/main" id="{50BDD2BE-28F3-4A32-B0DA-37F6256B07C3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坦诚地说明自己还没想清的部分，然后继续听、继续交流。</a:t>
            </a:r>
          </a:p>
        </p:txBody>
      </p:sp>
      <p:sp>
        <p:nvSpPr>
          <p:cNvPr id="8" name="Impromptu Speech Speechcraft by Sin">
            <a:extLst>
              <a:ext uri="{FF2B5EF4-FFF2-40B4-BE49-F238E27FC236}">
                <a16:creationId xmlns:a16="http://schemas.microsoft.com/office/drawing/2014/main" id="{D647E196-65E1-4BD8-BB77-542173C6B4CC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9" name="04">
            <a:extLst>
              <a:ext uri="{FF2B5EF4-FFF2-40B4-BE49-F238E27FC236}">
                <a16:creationId xmlns:a16="http://schemas.microsoft.com/office/drawing/2014/main" id="{5F4571EE-CA00-4893-AF87-2BA55AEBC673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87998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8CDA2063-195E-47BC-881E-5EFDBA0FC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3C77EE08-4255-4DF8-AADB-1D2EA8FBC9EC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这份手册的三个入口">
            <a:extLst>
              <a:ext uri="{FF2B5EF4-FFF2-40B4-BE49-F238E27FC236}">
                <a16:creationId xmlns:a16="http://schemas.microsoft.com/office/drawing/2014/main" id="{25814F2C-2703-4D00-9750-47A0472F26EC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这份手册的三个入口</a:t>
            </a:r>
          </a:p>
        </p:txBody>
      </p:sp>
      <p:sp>
        <p:nvSpPr>
          <p:cNvPr id="4" name="现在就练">
            <a:extLst>
              <a:ext uri="{FF2B5EF4-FFF2-40B4-BE49-F238E27FC236}">
                <a16:creationId xmlns:a16="http://schemas.microsoft.com/office/drawing/2014/main" id="{7ED14EE0-E39E-43FE-ADC1-87890CD6AABF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现在就练</a:t>
            </a:r>
          </a:p>
        </p:txBody>
      </p:sp>
      <p:sp>
        <p:nvSpPr>
          <p:cNvPr id="5" name="抽一道题，完成一次回应。">
            <a:extLst>
              <a:ext uri="{FF2B5EF4-FFF2-40B4-BE49-F238E27FC236}">
                <a16:creationId xmlns:a16="http://schemas.microsoft.com/office/drawing/2014/main" id="{F7E638A9-CB91-4DD5-87D2-7034EBB653B2}"/>
              </a:ext>
            </a:extLst>
          </p:cNvPr>
          <p:cNvSpPr>
            <a:spLocks noGrp="1"/>
          </p:cNvSpPr>
          <p:nvPr/>
        </p:nvSpPr>
        <p:spPr>
          <a:xfrm>
            <a:off x="3333750" y="2152650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抽一道题，完成一次回应。</a:t>
            </a:r>
          </a:p>
        </p:txBody>
      </p:sp>
      <p:sp>
        <p:nvSpPr>
          <p:cNvPr id="6" name="找展开路线">
            <a:extLst>
              <a:ext uri="{FF2B5EF4-FFF2-40B4-BE49-F238E27FC236}">
                <a16:creationId xmlns:a16="http://schemas.microsoft.com/office/drawing/2014/main" id="{B21FFFF4-E9E0-4341-9DA7-7EA2593DAFDF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找展开路线</a:t>
            </a:r>
          </a:p>
        </p:txBody>
      </p:sp>
      <p:sp>
        <p:nvSpPr>
          <p:cNvPr id="7" name="查核心路线与拓展工具。">
            <a:extLst>
              <a:ext uri="{FF2B5EF4-FFF2-40B4-BE49-F238E27FC236}">
                <a16:creationId xmlns:a16="http://schemas.microsoft.com/office/drawing/2014/main" id="{C4CC3E11-9489-402F-A9B8-17A53BDC7C8B}"/>
              </a:ext>
            </a:extLst>
          </p:cNvPr>
          <p:cNvSpPr>
            <a:spLocks noGrp="1"/>
          </p:cNvSpPr>
          <p:nvPr/>
        </p:nvSpPr>
        <p:spPr>
          <a:xfrm>
            <a:off x="3333750" y="3362325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查核心路线与拓展工具。</a:t>
            </a:r>
          </a:p>
        </p:txBody>
      </p:sp>
      <p:sp>
        <p:nvSpPr>
          <p:cNvPr id="8" name="练吸引力">
            <a:extLst>
              <a:ext uri="{FF2B5EF4-FFF2-40B4-BE49-F238E27FC236}">
                <a16:creationId xmlns:a16="http://schemas.microsoft.com/office/drawing/2014/main" id="{07ACA9AA-84A9-4C28-ADFC-2D4428D741CF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练吸引力</a:t>
            </a:r>
          </a:p>
        </p:txBody>
      </p:sp>
      <p:sp>
        <p:nvSpPr>
          <p:cNvPr id="9" name="用同一素材比较不同开头。">
            <a:extLst>
              <a:ext uri="{FF2B5EF4-FFF2-40B4-BE49-F238E27FC236}">
                <a16:creationId xmlns:a16="http://schemas.microsoft.com/office/drawing/2014/main" id="{433E523F-96FB-499F-8F24-A9047C7FC837}"/>
              </a:ext>
            </a:extLst>
          </p:cNvPr>
          <p:cNvSpPr>
            <a:spLocks noGrp="1"/>
          </p:cNvSpPr>
          <p:nvPr/>
        </p:nvSpPr>
        <p:spPr>
          <a:xfrm>
            <a:off x="3333750" y="4572000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用同一素材比较不同开头。</a:t>
            </a:r>
          </a:p>
        </p:txBody>
      </p:sp>
      <p:sp>
        <p:nvSpPr>
          <p:cNvPr id="10" name="先听清题目，再选择展开方法。想一想听众会理解什么、感受什么。[S04]">
            <a:extLst>
              <a:ext uri="{FF2B5EF4-FFF2-40B4-BE49-F238E27FC236}">
                <a16:creationId xmlns:a16="http://schemas.microsoft.com/office/drawing/2014/main" id="{5751E10B-E4F4-40DA-A985-A23783EADE3B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先听清题目，再选择展开方法。想一想听众会理解什么、感受什么。[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S04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</a:t>
            </a:r>
          </a:p>
        </p:txBody>
      </p:sp>
      <p:sp>
        <p:nvSpPr>
          <p:cNvPr id="11" name="Impromptu Speech Speechcraft by Sin">
            <a:extLst>
              <a:ext uri="{FF2B5EF4-FFF2-40B4-BE49-F238E27FC236}">
                <a16:creationId xmlns:a16="http://schemas.microsoft.com/office/drawing/2014/main" id="{A6EE995B-7777-44BD-992C-7978AE979393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2" name="05">
            <a:extLst>
              <a:ext uri="{FF2B5EF4-FFF2-40B4-BE49-F238E27FC236}">
                <a16:creationId xmlns:a16="http://schemas.microsoft.com/office/drawing/2014/main" id="{CE8C6F72-F264-4988-ABF9-ABE622E5AC30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1903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1FAC7A08-EEC6-4690-BB29-12948925F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D5BFFA26-6F13-46EC-8D31-6E3D7FA48B32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Table Topics与日常回应">
            <a:extLst>
              <a:ext uri="{FF2B5EF4-FFF2-40B4-BE49-F238E27FC236}">
                <a16:creationId xmlns:a16="http://schemas.microsoft.com/office/drawing/2014/main" id="{A8D841E0-A305-4AE4-A241-1B06D95E04AD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Table Topics</a:t>
            </a: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与日常回应</a:t>
            </a:r>
          </a:p>
        </p:txBody>
      </p:sp>
      <p:sp>
        <p:nvSpPr>
          <p:cNvPr id="4" name="即兴">
            <a:extLst>
              <a:ext uri="{FF2B5EF4-FFF2-40B4-BE49-F238E27FC236}">
                <a16:creationId xmlns:a16="http://schemas.microsoft.com/office/drawing/2014/main" id="{9FEE3B29-850E-47B1-A0D8-EB79D173F8DC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即兴</a:t>
            </a:r>
          </a:p>
        </p:txBody>
      </p:sp>
      <p:sp>
        <p:nvSpPr>
          <p:cNvPr id="5" name="现场听题，用相关的经历或想法，作一个简短回应。">
            <a:extLst>
              <a:ext uri="{FF2B5EF4-FFF2-40B4-BE49-F238E27FC236}">
                <a16:creationId xmlns:a16="http://schemas.microsoft.com/office/drawing/2014/main" id="{896457E7-950C-4BF0-B45C-0894F1D7E416}"/>
              </a:ext>
            </a:extLst>
          </p:cNvPr>
          <p:cNvSpPr>
            <a:spLocks noGrp="1"/>
          </p:cNvSpPr>
          <p:nvPr/>
        </p:nvSpPr>
        <p:spPr>
          <a:xfrm>
            <a:off x="3333750" y="215265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现场听题，用相关的经历或想法，作一个简短回应。</a:t>
            </a:r>
          </a:p>
        </p:txBody>
      </p:sp>
      <p:sp>
        <p:nvSpPr>
          <p:cNvPr id="6" name="日常">
            <a:extLst>
              <a:ext uri="{FF2B5EF4-FFF2-40B4-BE49-F238E27FC236}">
                <a16:creationId xmlns:a16="http://schemas.microsoft.com/office/drawing/2014/main" id="{33B79B25-BB1A-456F-ADAA-2F4314AFBAF0}"/>
              </a:ext>
            </a:extLst>
          </p:cNvPr>
          <p:cNvSpPr>
            <a:spLocks noGrp="1"/>
          </p:cNvSpPr>
          <p:nvPr/>
        </p:nvSpPr>
        <p:spPr>
          <a:xfrm>
            <a:off x="685800" y="3095625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日常</a:t>
            </a:r>
          </a:p>
        </p:txBody>
      </p:sp>
      <p:sp>
        <p:nvSpPr>
          <p:cNvPr id="7" name="有时先澄清一句，再决定如何回答。">
            <a:extLst>
              <a:ext uri="{FF2B5EF4-FFF2-40B4-BE49-F238E27FC236}">
                <a16:creationId xmlns:a16="http://schemas.microsoft.com/office/drawing/2014/main" id="{4D521E89-D8A4-4167-9666-E0469BDDFFD9}"/>
              </a:ext>
            </a:extLst>
          </p:cNvPr>
          <p:cNvSpPr>
            <a:spLocks noGrp="1"/>
          </p:cNvSpPr>
          <p:nvPr/>
        </p:nvSpPr>
        <p:spPr>
          <a:xfrm>
            <a:off x="3333750" y="3095625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有时先澄清一句，再决定如何回答。</a:t>
            </a:r>
          </a:p>
        </p:txBody>
      </p:sp>
      <p:sp>
        <p:nvSpPr>
          <p:cNvPr id="8" name="例会">
            <a:extLst>
              <a:ext uri="{FF2B5EF4-FFF2-40B4-BE49-F238E27FC236}">
                <a16:creationId xmlns:a16="http://schemas.microsoft.com/office/drawing/2014/main" id="{A3A17D77-1105-4022-9E49-235272A1B1B9}"/>
              </a:ext>
            </a:extLst>
          </p:cNvPr>
          <p:cNvSpPr>
            <a:spLocks noGrp="1"/>
          </p:cNvSpPr>
          <p:nvPr/>
        </p:nvSpPr>
        <p:spPr>
          <a:xfrm>
            <a:off x="685800" y="4038600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例会</a:t>
            </a:r>
          </a:p>
        </p:txBody>
      </p:sp>
      <p:sp>
        <p:nvSpPr>
          <p:cNvPr id="9" name="按主持安排完成练习。">
            <a:extLst>
              <a:ext uri="{FF2B5EF4-FFF2-40B4-BE49-F238E27FC236}">
                <a16:creationId xmlns:a16="http://schemas.microsoft.com/office/drawing/2014/main" id="{1CC2DC58-94A0-4457-AEBF-6901A5D80C3E}"/>
              </a:ext>
            </a:extLst>
          </p:cNvPr>
          <p:cNvSpPr>
            <a:spLocks noGrp="1"/>
          </p:cNvSpPr>
          <p:nvPr/>
        </p:nvSpPr>
        <p:spPr>
          <a:xfrm>
            <a:off x="3333750" y="403860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按主持安排完成练习。</a:t>
            </a:r>
          </a:p>
        </p:txBody>
      </p:sp>
      <p:sp>
        <p:nvSpPr>
          <p:cNvPr id="10" name="比赛">
            <a:extLst>
              <a:ext uri="{FF2B5EF4-FFF2-40B4-BE49-F238E27FC236}">
                <a16:creationId xmlns:a16="http://schemas.microsoft.com/office/drawing/2014/main" id="{17D06A57-0314-4012-92C1-310EC3BD9D7E}"/>
              </a:ext>
            </a:extLst>
          </p:cNvPr>
          <p:cNvSpPr>
            <a:spLocks noGrp="1"/>
          </p:cNvSpPr>
          <p:nvPr/>
        </p:nvSpPr>
        <p:spPr>
          <a:xfrm>
            <a:off x="685800" y="4981575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比赛</a:t>
            </a:r>
          </a:p>
        </p:txBody>
      </p:sp>
      <p:sp>
        <p:nvSpPr>
          <p:cNvPr id="11" name="遵守共同题目、时间与公平流程。">
            <a:extLst>
              <a:ext uri="{FF2B5EF4-FFF2-40B4-BE49-F238E27FC236}">
                <a16:creationId xmlns:a16="http://schemas.microsoft.com/office/drawing/2014/main" id="{FF50A143-4223-4830-A2F4-D4AD8E334605}"/>
              </a:ext>
            </a:extLst>
          </p:cNvPr>
          <p:cNvSpPr>
            <a:spLocks noGrp="1"/>
          </p:cNvSpPr>
          <p:nvPr/>
        </p:nvSpPr>
        <p:spPr>
          <a:xfrm>
            <a:off x="3333750" y="4981575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遵守共同题目、时间与公平流程。</a:t>
            </a:r>
          </a:p>
        </p:txBody>
      </p:sp>
      <p:sp>
        <p:nvSpPr>
          <p:cNvPr id="12" name="[S01] 官方教育模块  [S06] 正式比赛规则">
            <a:extLst>
              <a:ext uri="{FF2B5EF4-FFF2-40B4-BE49-F238E27FC236}">
                <a16:creationId xmlns:a16="http://schemas.microsoft.com/office/drawing/2014/main" id="{70DBC5EC-662D-4B6A-8022-1FB41F832C8C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S01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官方教育模块  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S06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正式比赛规则</a:t>
            </a:r>
          </a:p>
        </p:txBody>
      </p:sp>
      <p:sp>
        <p:nvSpPr>
          <p:cNvPr id="13" name="Impromptu Speech Speechcraft by Sin">
            <a:extLst>
              <a:ext uri="{FF2B5EF4-FFF2-40B4-BE49-F238E27FC236}">
                <a16:creationId xmlns:a16="http://schemas.microsoft.com/office/drawing/2014/main" id="{D9A7B6C0-DD9B-4A68-9BEB-951D1A21C31E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4" name="06">
            <a:extLst>
              <a:ext uri="{FF2B5EF4-FFF2-40B4-BE49-F238E27FC236}">
                <a16:creationId xmlns:a16="http://schemas.microsoft.com/office/drawing/2014/main" id="{094643B1-DBFD-434C-83FB-00E748F1C5AB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971039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18B7E38D-E3C7-4972-A950-03287A0E8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C53CF529-E04E-4B5A-87EA-BBD4CBDDEDF6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结构帮助听众理解">
            <a:extLst>
              <a:ext uri="{FF2B5EF4-FFF2-40B4-BE49-F238E27FC236}">
                <a16:creationId xmlns:a16="http://schemas.microsoft.com/office/drawing/2014/main" id="{FF1CB87D-D32D-41D9-BFC6-8C1D6EC3BC04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结构帮助听众理解</a:t>
            </a:r>
          </a:p>
        </p:txBody>
      </p:sp>
      <p:sp>
        <p:nvSpPr>
          <p:cNvPr id="4" name="“Speech Development is the way the ">
            <a:extLst>
              <a:ext uri="{FF2B5EF4-FFF2-40B4-BE49-F238E27FC236}">
                <a16:creationId xmlns:a16="http://schemas.microsoft.com/office/drawing/2014/main" id="{950137BA-1862-4EE7-8B24-CB82F4209082}"/>
              </a:ext>
            </a:extLst>
          </p:cNvPr>
          <p:cNvSpPr>
            <a:spLocks noGrp="1"/>
          </p:cNvSpPr>
          <p:nvPr/>
        </p:nvSpPr>
        <p:spPr>
          <a:xfrm>
            <a:off x="685800" y="2276475"/>
            <a:ext cx="10820400" cy="2038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475">
                <a:solidFill>
                  <a:srgbClr val="F6F3EC"/>
                </a:solidFill>
              </a:defRPr>
            </a:pPr>
            <a:r>
              <a:rPr lang="zh-CN" altLang="en-US" sz="247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“</a:t>
            </a:r>
            <a:r>
              <a:rPr lang="zh-CN" altLang="en-US" sz="2475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Speech Development is the way the speaker puts ideas together so the audience can understand them.</a:t>
            </a:r>
            <a:r>
              <a:rPr lang="zh-CN" altLang="en-US" sz="247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”</a:t>
            </a:r>
          </a:p>
        </p:txBody>
      </p:sp>
      <p:sp>
        <p:nvSpPr>
          <p:cNvPr id="5" name="演讲发展：讲者把想法组合起来，&#10;让听众能够理解。">
            <a:extLst>
              <a:ext uri="{FF2B5EF4-FFF2-40B4-BE49-F238E27FC236}">
                <a16:creationId xmlns:a16="http://schemas.microsoft.com/office/drawing/2014/main" id="{7BA41883-5114-4735-9D97-C7612B73CB2D}"/>
              </a:ext>
            </a:extLst>
          </p:cNvPr>
          <p:cNvSpPr>
            <a:spLocks noGrp="1"/>
          </p:cNvSpPr>
          <p:nvPr/>
        </p:nvSpPr>
        <p:spPr>
          <a:xfrm>
            <a:off x="685800" y="4467225"/>
            <a:ext cx="10477500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94E7DD"/>
                </a:solidFill>
              </a:defRPr>
            </a:pPr>
            <a:r>
              <a:rPr lang="zh-CN" altLang="en-US" sz="21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演讲发展：讲者把想法组合起来，</a:t>
            </a:r>
          </a:p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94E7DD"/>
                </a:solidFill>
              </a:defRPr>
            </a:pPr>
            <a:r>
              <a:rPr lang="zh-CN" altLang="en-US" sz="21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让听众能够理解。</a:t>
            </a:r>
          </a:p>
        </p:txBody>
      </p:sp>
      <p:sp>
        <p:nvSpPr>
          <p:cNvPr id="6" name="[S05] Table Topics评分指南。中文编译">
            <a:extLst>
              <a:ext uri="{FF2B5EF4-FFF2-40B4-BE49-F238E27FC236}">
                <a16:creationId xmlns:a16="http://schemas.microsoft.com/office/drawing/2014/main" id="{930568F6-B34D-484D-882F-DC7B0ECF2834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S05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Table Topics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评分指南。中文编译</a:t>
            </a:r>
          </a:p>
        </p:txBody>
      </p:sp>
      <p:sp>
        <p:nvSpPr>
          <p:cNvPr id="7" name="Impromptu Speech Speechcraft by Sin">
            <a:extLst>
              <a:ext uri="{FF2B5EF4-FFF2-40B4-BE49-F238E27FC236}">
                <a16:creationId xmlns:a16="http://schemas.microsoft.com/office/drawing/2014/main" id="{19AA83E7-97A4-4310-8DF6-EC1A0DD0D5C3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8" name="07">
            <a:extLst>
              <a:ext uri="{FF2B5EF4-FFF2-40B4-BE49-F238E27FC236}">
                <a16:creationId xmlns:a16="http://schemas.microsoft.com/office/drawing/2014/main" id="{115DBD72-CDFF-49C4-8259-2DAC5722DA24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819389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7BA0F0F7-0E93-48E9-8523-CB58806DC2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023D0C1D-927A-4A52-BEB8-6703AD020944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听题与回应的五步">
            <a:extLst>
              <a:ext uri="{FF2B5EF4-FFF2-40B4-BE49-F238E27FC236}">
                <a16:creationId xmlns:a16="http://schemas.microsoft.com/office/drawing/2014/main" id="{9EE7C7D0-3729-4719-9C18-9F7DD6AC73BF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听题与回应的五步</a:t>
            </a:r>
          </a:p>
        </p:txBody>
      </p:sp>
      <p:sp>
        <p:nvSpPr>
          <p:cNvPr id="4" name="Listen 倾听">
            <a:extLst>
              <a:ext uri="{FF2B5EF4-FFF2-40B4-BE49-F238E27FC236}">
                <a16:creationId xmlns:a16="http://schemas.microsoft.com/office/drawing/2014/main" id="{E7A9CC19-DC5A-4DE1-B631-681A44ADCE68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4288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Listen </a:t>
            </a: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倾听</a:t>
            </a:r>
          </a:p>
        </p:txBody>
      </p:sp>
      <p:sp>
        <p:nvSpPr>
          <p:cNvPr id="5" name="听清题目问了什么。">
            <a:extLst>
              <a:ext uri="{FF2B5EF4-FFF2-40B4-BE49-F238E27FC236}">
                <a16:creationId xmlns:a16="http://schemas.microsoft.com/office/drawing/2014/main" id="{E5567FE8-DFAA-4112-9104-675FF8F73896}"/>
              </a:ext>
            </a:extLst>
          </p:cNvPr>
          <p:cNvSpPr>
            <a:spLocks noGrp="1"/>
          </p:cNvSpPr>
          <p:nvPr/>
        </p:nvSpPr>
        <p:spPr>
          <a:xfrm>
            <a:off x="3333750" y="2152650"/>
            <a:ext cx="81724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听清题目问了什么。</a:t>
            </a:r>
          </a:p>
        </p:txBody>
      </p:sp>
      <p:sp>
        <p:nvSpPr>
          <p:cNvPr id="6" name="Pause 停顿">
            <a:extLst>
              <a:ext uri="{FF2B5EF4-FFF2-40B4-BE49-F238E27FC236}">
                <a16:creationId xmlns:a16="http://schemas.microsoft.com/office/drawing/2014/main" id="{D4B51A9A-5FC0-4E8F-ADB9-603370C96F58}"/>
              </a:ext>
            </a:extLst>
          </p:cNvPr>
          <p:cNvSpPr>
            <a:spLocks noGrp="1"/>
          </p:cNvSpPr>
          <p:nvPr/>
        </p:nvSpPr>
        <p:spPr>
          <a:xfrm>
            <a:off x="685800" y="2895600"/>
            <a:ext cx="24288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Pause </a:t>
            </a: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停顿</a:t>
            </a:r>
          </a:p>
        </p:txBody>
      </p:sp>
      <p:sp>
        <p:nvSpPr>
          <p:cNvPr id="7" name="呼一口气，想想先说什么。">
            <a:extLst>
              <a:ext uri="{FF2B5EF4-FFF2-40B4-BE49-F238E27FC236}">
                <a16:creationId xmlns:a16="http://schemas.microsoft.com/office/drawing/2014/main" id="{9D1C300D-2298-46DC-8B70-70712EAC7C1B}"/>
              </a:ext>
            </a:extLst>
          </p:cNvPr>
          <p:cNvSpPr>
            <a:spLocks noGrp="1"/>
          </p:cNvSpPr>
          <p:nvPr/>
        </p:nvSpPr>
        <p:spPr>
          <a:xfrm>
            <a:off x="3333750" y="2895600"/>
            <a:ext cx="81724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呼一口气，想想先说什么。</a:t>
            </a:r>
          </a:p>
        </p:txBody>
      </p:sp>
      <p:sp>
        <p:nvSpPr>
          <p:cNvPr id="8" name="Confirm 确认">
            <a:extLst>
              <a:ext uri="{FF2B5EF4-FFF2-40B4-BE49-F238E27FC236}">
                <a16:creationId xmlns:a16="http://schemas.microsoft.com/office/drawing/2014/main" id="{7D7BC877-CEE8-4957-8075-CB344D899858}"/>
              </a:ext>
            </a:extLst>
          </p:cNvPr>
          <p:cNvSpPr>
            <a:spLocks noGrp="1"/>
          </p:cNvSpPr>
          <p:nvPr/>
        </p:nvSpPr>
        <p:spPr>
          <a:xfrm>
            <a:off x="685800" y="3638550"/>
            <a:ext cx="24288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Confirm </a:t>
            </a: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确认</a:t>
            </a:r>
          </a:p>
        </p:txBody>
      </p:sp>
      <p:sp>
        <p:nvSpPr>
          <p:cNvPr id="9" name="日常交流时，可以先问清对方的意思。">
            <a:extLst>
              <a:ext uri="{FF2B5EF4-FFF2-40B4-BE49-F238E27FC236}">
                <a16:creationId xmlns:a16="http://schemas.microsoft.com/office/drawing/2014/main" id="{F829268C-1237-4D7E-99E7-D1CCC41EF019}"/>
              </a:ext>
            </a:extLst>
          </p:cNvPr>
          <p:cNvSpPr>
            <a:spLocks noGrp="1"/>
          </p:cNvSpPr>
          <p:nvPr/>
        </p:nvSpPr>
        <p:spPr>
          <a:xfrm>
            <a:off x="3333750" y="3638550"/>
            <a:ext cx="81724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日常交流时，可以先问清对方的意思。</a:t>
            </a:r>
          </a:p>
        </p:txBody>
      </p:sp>
      <p:sp>
        <p:nvSpPr>
          <p:cNvPr id="10" name="Tell 表达">
            <a:extLst>
              <a:ext uri="{FF2B5EF4-FFF2-40B4-BE49-F238E27FC236}">
                <a16:creationId xmlns:a16="http://schemas.microsoft.com/office/drawing/2014/main" id="{78182D73-2EC3-4BFC-A9BE-C8C54CCAF9C3}"/>
              </a:ext>
            </a:extLst>
          </p:cNvPr>
          <p:cNvSpPr>
            <a:spLocks noGrp="1"/>
          </p:cNvSpPr>
          <p:nvPr/>
        </p:nvSpPr>
        <p:spPr>
          <a:xfrm>
            <a:off x="685800" y="4381500"/>
            <a:ext cx="24288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Tell </a:t>
            </a: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表达</a:t>
            </a:r>
          </a:p>
        </p:txBody>
      </p:sp>
      <p:sp>
        <p:nvSpPr>
          <p:cNvPr id="11" name="说说相关的想法或经历。">
            <a:extLst>
              <a:ext uri="{FF2B5EF4-FFF2-40B4-BE49-F238E27FC236}">
                <a16:creationId xmlns:a16="http://schemas.microsoft.com/office/drawing/2014/main" id="{E70933CC-94B1-45A9-8406-892109C0816B}"/>
              </a:ext>
            </a:extLst>
          </p:cNvPr>
          <p:cNvSpPr>
            <a:spLocks noGrp="1"/>
          </p:cNvSpPr>
          <p:nvPr/>
        </p:nvSpPr>
        <p:spPr>
          <a:xfrm>
            <a:off x="3333750" y="4381500"/>
            <a:ext cx="81724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说说相关的想法或经历。</a:t>
            </a:r>
          </a:p>
        </p:txBody>
      </p:sp>
      <p:sp>
        <p:nvSpPr>
          <p:cNvPr id="12" name="End 结束">
            <a:extLst>
              <a:ext uri="{FF2B5EF4-FFF2-40B4-BE49-F238E27FC236}">
                <a16:creationId xmlns:a16="http://schemas.microsoft.com/office/drawing/2014/main" id="{C56C2BFD-057D-44C3-B948-C5150DCEC863}"/>
              </a:ext>
            </a:extLst>
          </p:cNvPr>
          <p:cNvSpPr>
            <a:spLocks noGrp="1"/>
          </p:cNvSpPr>
          <p:nvPr/>
        </p:nvSpPr>
        <p:spPr>
          <a:xfrm>
            <a:off x="685800" y="5124450"/>
            <a:ext cx="24288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End </a:t>
            </a: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结束</a:t>
            </a:r>
          </a:p>
        </p:txBody>
      </p:sp>
      <p:sp>
        <p:nvSpPr>
          <p:cNvPr id="13" name="最后回到问题，把这一段话说完整。">
            <a:extLst>
              <a:ext uri="{FF2B5EF4-FFF2-40B4-BE49-F238E27FC236}">
                <a16:creationId xmlns:a16="http://schemas.microsoft.com/office/drawing/2014/main" id="{D8194A5C-2364-469C-8466-680A193B375A}"/>
              </a:ext>
            </a:extLst>
          </p:cNvPr>
          <p:cNvSpPr>
            <a:spLocks noGrp="1"/>
          </p:cNvSpPr>
          <p:nvPr/>
        </p:nvSpPr>
        <p:spPr>
          <a:xfrm>
            <a:off x="3333750" y="5124450"/>
            <a:ext cx="81724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最后回到问题，把这一段话说完整。</a:t>
            </a:r>
          </a:p>
        </p:txBody>
      </p:sp>
      <p:sp>
        <p:nvSpPr>
          <p:cNvPr id="14" name="[S01] 五步是回应流程，不等同于五段正文">
            <a:extLst>
              <a:ext uri="{FF2B5EF4-FFF2-40B4-BE49-F238E27FC236}">
                <a16:creationId xmlns:a16="http://schemas.microsoft.com/office/drawing/2014/main" id="{EDD167F7-61D9-4AC1-AC85-D6D21B5734CE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S01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五步是回应流程，不等同于五段正文</a:t>
            </a:r>
          </a:p>
        </p:txBody>
      </p:sp>
      <p:sp>
        <p:nvSpPr>
          <p:cNvPr id="15" name="Impromptu Speech Speechcraft by Sin">
            <a:extLst>
              <a:ext uri="{FF2B5EF4-FFF2-40B4-BE49-F238E27FC236}">
                <a16:creationId xmlns:a16="http://schemas.microsoft.com/office/drawing/2014/main" id="{18F2233D-CEE2-4D0F-A578-267490995490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6" name="08">
            <a:extLst>
              <a:ext uri="{FF2B5EF4-FFF2-40B4-BE49-F238E27FC236}">
                <a16:creationId xmlns:a16="http://schemas.microsoft.com/office/drawing/2014/main" id="{9A1B1ED1-DA10-46B2-91C1-100488ACF44F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385025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29FC51A6-91DA-4F58-8568-D11D61C9C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6C731F20-2DFF-437E-80B3-4D49DB3F85F9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先把一个意思讲完整">
            <a:extLst>
              <a:ext uri="{FF2B5EF4-FFF2-40B4-BE49-F238E27FC236}">
                <a16:creationId xmlns:a16="http://schemas.microsoft.com/office/drawing/2014/main" id="{C6D665AE-8FB0-452C-AEA5-27C501587324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先把一个意思讲完整</a:t>
            </a:r>
          </a:p>
        </p:txBody>
      </p:sp>
      <p:sp>
        <p:nvSpPr>
          <p:cNvPr id="4" name="说说想法">
            <a:extLst>
              <a:ext uri="{FF2B5EF4-FFF2-40B4-BE49-F238E27FC236}">
                <a16:creationId xmlns:a16="http://schemas.microsoft.com/office/drawing/2014/main" id="{CCFA8444-2CF2-4D09-985E-8157D2460828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说说想法</a:t>
            </a:r>
          </a:p>
        </p:txBody>
      </p:sp>
      <p:sp>
        <p:nvSpPr>
          <p:cNvPr id="5" name="让大家听懂你怎么看，或你在困惑什么。">
            <a:extLst>
              <a:ext uri="{FF2B5EF4-FFF2-40B4-BE49-F238E27FC236}">
                <a16:creationId xmlns:a16="http://schemas.microsoft.com/office/drawing/2014/main" id="{C218C54E-6294-4C25-810B-47172EC99824}"/>
              </a:ext>
            </a:extLst>
          </p:cNvPr>
          <p:cNvSpPr>
            <a:spLocks noGrp="1"/>
          </p:cNvSpPr>
          <p:nvPr/>
        </p:nvSpPr>
        <p:spPr>
          <a:xfrm>
            <a:off x="3333750" y="2152650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让大家听懂你怎么看，或你在困惑什么。</a:t>
            </a:r>
          </a:p>
        </p:txBody>
      </p:sp>
      <p:sp>
        <p:nvSpPr>
          <p:cNvPr id="6" name="解释为什么">
            <a:extLst>
              <a:ext uri="{FF2B5EF4-FFF2-40B4-BE49-F238E27FC236}">
                <a16:creationId xmlns:a16="http://schemas.microsoft.com/office/drawing/2014/main" id="{4F03296D-856A-48BA-8052-4DD0868F97B9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解释为什么</a:t>
            </a:r>
          </a:p>
        </p:txBody>
      </p:sp>
      <p:sp>
        <p:nvSpPr>
          <p:cNvPr id="7" name="给一个理由，或讲一件具体的事。">
            <a:extLst>
              <a:ext uri="{FF2B5EF4-FFF2-40B4-BE49-F238E27FC236}">
                <a16:creationId xmlns:a16="http://schemas.microsoft.com/office/drawing/2014/main" id="{0192882A-C67F-4B4A-9B50-E9A87AF9B482}"/>
              </a:ext>
            </a:extLst>
          </p:cNvPr>
          <p:cNvSpPr>
            <a:spLocks noGrp="1"/>
          </p:cNvSpPr>
          <p:nvPr/>
        </p:nvSpPr>
        <p:spPr>
          <a:xfrm>
            <a:off x="3333750" y="3362325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给一个理由，或讲一件具体的事。</a:t>
            </a:r>
          </a:p>
        </p:txBody>
      </p:sp>
      <p:sp>
        <p:nvSpPr>
          <p:cNvPr id="8" name="最后回题">
            <a:extLst>
              <a:ext uri="{FF2B5EF4-FFF2-40B4-BE49-F238E27FC236}">
                <a16:creationId xmlns:a16="http://schemas.microsoft.com/office/drawing/2014/main" id="{CEEF62B0-7FE7-4235-9C68-8B6E3A414D9D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最后回题</a:t>
            </a:r>
          </a:p>
        </p:txBody>
      </p:sp>
      <p:sp>
        <p:nvSpPr>
          <p:cNvPr id="9" name="这段话怎样回应刚才的问题？">
            <a:extLst>
              <a:ext uri="{FF2B5EF4-FFF2-40B4-BE49-F238E27FC236}">
                <a16:creationId xmlns:a16="http://schemas.microsoft.com/office/drawing/2014/main" id="{63EF22FF-A98E-441C-9D75-AC2096DF2769}"/>
              </a:ext>
            </a:extLst>
          </p:cNvPr>
          <p:cNvSpPr>
            <a:spLocks noGrp="1"/>
          </p:cNvSpPr>
          <p:nvPr/>
        </p:nvSpPr>
        <p:spPr>
          <a:xfrm>
            <a:off x="3333750" y="4572000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这段话怎样回应刚才的问题？</a:t>
            </a:r>
          </a:p>
        </p:txBody>
      </p:sp>
      <p:sp>
        <p:nvSpPr>
          <p:cNvPr id="10" name="没想清楚也可以坦诚地说，再和大家一起想。">
            <a:extLst>
              <a:ext uri="{FF2B5EF4-FFF2-40B4-BE49-F238E27FC236}">
                <a16:creationId xmlns:a16="http://schemas.microsoft.com/office/drawing/2014/main" id="{27A45680-F227-4A3C-90B0-9131E7E6CAA4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没想清楚也可以坦诚地说，再和大家一起想。</a:t>
            </a:r>
          </a:p>
        </p:txBody>
      </p:sp>
      <p:sp>
        <p:nvSpPr>
          <p:cNvPr id="11" name="Impromptu Speech Speechcraft by Sin">
            <a:extLst>
              <a:ext uri="{FF2B5EF4-FFF2-40B4-BE49-F238E27FC236}">
                <a16:creationId xmlns:a16="http://schemas.microsoft.com/office/drawing/2014/main" id="{E49974A0-D4B4-4315-8B11-0A2418BE2F68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2" name="09">
            <a:extLst>
              <a:ext uri="{FF2B5EF4-FFF2-40B4-BE49-F238E27FC236}">
                <a16:creationId xmlns:a16="http://schemas.microsoft.com/office/drawing/2014/main" id="{8F195AD5-E7B9-4086-A4AD-FA49C414DDC9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030986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CA54D5FF-A82F-4C46-8344-4D03A30BE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0CDC895D-0751-4E04-B33F-54FB8AA70C5C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三条核心路线">
            <a:extLst>
              <a:ext uri="{FF2B5EF4-FFF2-40B4-BE49-F238E27FC236}">
                <a16:creationId xmlns:a16="http://schemas.microsoft.com/office/drawing/2014/main" id="{28F2F949-5E59-4458-BA64-96F7AEF00784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三条核心路线</a:t>
            </a:r>
          </a:p>
        </p:txBody>
      </p:sp>
      <p:sp>
        <p:nvSpPr>
          <p:cNvPr id="4" name="观点题">
            <a:extLst>
              <a:ext uri="{FF2B5EF4-FFF2-40B4-BE49-F238E27FC236}">
                <a16:creationId xmlns:a16="http://schemas.microsoft.com/office/drawing/2014/main" id="{0D95D496-6394-4080-B7F9-104E331FA65D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观点题</a:t>
            </a:r>
          </a:p>
        </p:txBody>
      </p:sp>
      <p:sp>
        <p:nvSpPr>
          <p:cNvPr id="5" name="说说你怎么看，再解释为什么。">
            <a:extLst>
              <a:ext uri="{FF2B5EF4-FFF2-40B4-BE49-F238E27FC236}">
                <a16:creationId xmlns:a16="http://schemas.microsoft.com/office/drawing/2014/main" id="{3EB2FB5B-7C36-43D9-ACD3-2F141B9A905A}"/>
              </a:ext>
            </a:extLst>
          </p:cNvPr>
          <p:cNvSpPr>
            <a:spLocks noGrp="1"/>
          </p:cNvSpPr>
          <p:nvPr/>
        </p:nvSpPr>
        <p:spPr>
          <a:xfrm>
            <a:off x="3333750" y="2152650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说说你怎么看，再解释为什么。</a:t>
            </a:r>
          </a:p>
        </p:txBody>
      </p:sp>
      <p:sp>
        <p:nvSpPr>
          <p:cNvPr id="6" name="故事题">
            <a:extLst>
              <a:ext uri="{FF2B5EF4-FFF2-40B4-BE49-F238E27FC236}">
                <a16:creationId xmlns:a16="http://schemas.microsoft.com/office/drawing/2014/main" id="{AED6A647-4938-4A38-8475-0D2AA6882204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故事题</a:t>
            </a:r>
          </a:p>
        </p:txBody>
      </p:sp>
      <p:sp>
        <p:nvSpPr>
          <p:cNvPr id="7" name="讲清发生了什么，你的想法怎样变了。">
            <a:extLst>
              <a:ext uri="{FF2B5EF4-FFF2-40B4-BE49-F238E27FC236}">
                <a16:creationId xmlns:a16="http://schemas.microsoft.com/office/drawing/2014/main" id="{D62C8C2F-1DE5-4737-92C1-F108E6361958}"/>
              </a:ext>
            </a:extLst>
          </p:cNvPr>
          <p:cNvSpPr>
            <a:spLocks noGrp="1"/>
          </p:cNvSpPr>
          <p:nvPr/>
        </p:nvSpPr>
        <p:spPr>
          <a:xfrm>
            <a:off x="3333750" y="3362325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讲清发生了什么，你的想法怎样变了。</a:t>
            </a:r>
          </a:p>
        </p:txBody>
      </p:sp>
      <p:sp>
        <p:nvSpPr>
          <p:cNvPr id="8" name="情境题">
            <a:extLst>
              <a:ext uri="{FF2B5EF4-FFF2-40B4-BE49-F238E27FC236}">
                <a16:creationId xmlns:a16="http://schemas.microsoft.com/office/drawing/2014/main" id="{C4A24B28-66BF-4B5E-B569-85A134683499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情境题</a:t>
            </a:r>
          </a:p>
        </p:txBody>
      </p:sp>
      <p:sp>
        <p:nvSpPr>
          <p:cNvPr id="9" name="看看需要什么、还有哪些条件，再说可以怎么办。">
            <a:extLst>
              <a:ext uri="{FF2B5EF4-FFF2-40B4-BE49-F238E27FC236}">
                <a16:creationId xmlns:a16="http://schemas.microsoft.com/office/drawing/2014/main" id="{B88A82B8-0342-4CD5-829F-411E6527120C}"/>
              </a:ext>
            </a:extLst>
          </p:cNvPr>
          <p:cNvSpPr>
            <a:spLocks noGrp="1"/>
          </p:cNvSpPr>
          <p:nvPr/>
        </p:nvSpPr>
        <p:spPr>
          <a:xfrm>
            <a:off x="3333750" y="4572000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看看需要什么、还有哪些条件，再说可以怎么办。</a:t>
            </a:r>
          </a:p>
        </p:txBody>
      </p:sp>
      <p:sp>
        <p:nvSpPr>
          <p:cNvPr id="10" name="本工作坊的选题方法与展开路线。">
            <a:extLst>
              <a:ext uri="{FF2B5EF4-FFF2-40B4-BE49-F238E27FC236}">
                <a16:creationId xmlns:a16="http://schemas.microsoft.com/office/drawing/2014/main" id="{712E03D5-D22B-4461-AB68-FB46EF89A194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本工作坊的选题方法与展开路线。</a:t>
            </a:r>
          </a:p>
        </p:txBody>
      </p:sp>
      <p:sp>
        <p:nvSpPr>
          <p:cNvPr id="11" name="Impromptu Speech Speechcraft by Sin">
            <a:extLst>
              <a:ext uri="{FF2B5EF4-FFF2-40B4-BE49-F238E27FC236}">
                <a16:creationId xmlns:a16="http://schemas.microsoft.com/office/drawing/2014/main" id="{2FB74DBA-2781-48CB-B971-4FB3AC1DB14D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2" name="10">
            <a:extLst>
              <a:ext uri="{FF2B5EF4-FFF2-40B4-BE49-F238E27FC236}">
                <a16:creationId xmlns:a16="http://schemas.microsoft.com/office/drawing/2014/main" id="{F302F8E5-990A-475C-8B77-29C9807FA423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927253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D57A419F-785F-4683-A3ED-6942EAABB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ADF5F4D8-AB55-465D-859A-ACDDFDC3AFA6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观点：立场、理由、例子、回题">
            <a:extLst>
              <a:ext uri="{FF2B5EF4-FFF2-40B4-BE49-F238E27FC236}">
                <a16:creationId xmlns:a16="http://schemas.microsoft.com/office/drawing/2014/main" id="{69BB1B87-86A1-4371-97FA-380838034A52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观点：立场、理由、例子、回题</a:t>
            </a:r>
          </a:p>
        </p:txBody>
      </p:sp>
      <p:sp>
        <p:nvSpPr>
          <p:cNvPr id="4" name="立场">
            <a:extLst>
              <a:ext uri="{FF2B5EF4-FFF2-40B4-BE49-F238E27FC236}">
                <a16:creationId xmlns:a16="http://schemas.microsoft.com/office/drawing/2014/main" id="{363F5618-6525-4279-80B7-7945FE040431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立场</a:t>
            </a:r>
          </a:p>
        </p:txBody>
      </p:sp>
      <p:sp>
        <p:nvSpPr>
          <p:cNvPr id="5" name="说说你怎么看。">
            <a:extLst>
              <a:ext uri="{FF2B5EF4-FFF2-40B4-BE49-F238E27FC236}">
                <a16:creationId xmlns:a16="http://schemas.microsoft.com/office/drawing/2014/main" id="{8DFC6BEB-CE42-4733-8F6D-C8B14A37AC90}"/>
              </a:ext>
            </a:extLst>
          </p:cNvPr>
          <p:cNvSpPr>
            <a:spLocks noGrp="1"/>
          </p:cNvSpPr>
          <p:nvPr/>
        </p:nvSpPr>
        <p:spPr>
          <a:xfrm>
            <a:off x="3333750" y="215265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说说你怎么看。</a:t>
            </a:r>
          </a:p>
        </p:txBody>
      </p:sp>
      <p:sp>
        <p:nvSpPr>
          <p:cNvPr id="6" name="理由">
            <a:extLst>
              <a:ext uri="{FF2B5EF4-FFF2-40B4-BE49-F238E27FC236}">
                <a16:creationId xmlns:a16="http://schemas.microsoft.com/office/drawing/2014/main" id="{C347FC9F-4E8D-43A1-B22E-73326E0FD177}"/>
              </a:ext>
            </a:extLst>
          </p:cNvPr>
          <p:cNvSpPr>
            <a:spLocks noGrp="1"/>
          </p:cNvSpPr>
          <p:nvPr/>
        </p:nvSpPr>
        <p:spPr>
          <a:xfrm>
            <a:off x="685800" y="3095625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理由</a:t>
            </a:r>
          </a:p>
        </p:txBody>
      </p:sp>
      <p:sp>
        <p:nvSpPr>
          <p:cNvPr id="7" name="让大家理解你为什么会这么想。">
            <a:extLst>
              <a:ext uri="{FF2B5EF4-FFF2-40B4-BE49-F238E27FC236}">
                <a16:creationId xmlns:a16="http://schemas.microsoft.com/office/drawing/2014/main" id="{B95A6F6D-8D68-4C9B-99BC-0B5515E98E39}"/>
              </a:ext>
            </a:extLst>
          </p:cNvPr>
          <p:cNvSpPr>
            <a:spLocks noGrp="1"/>
          </p:cNvSpPr>
          <p:nvPr/>
        </p:nvSpPr>
        <p:spPr>
          <a:xfrm>
            <a:off x="3333750" y="3095625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让大家理解你为什么会这么想。</a:t>
            </a:r>
          </a:p>
        </p:txBody>
      </p:sp>
      <p:sp>
        <p:nvSpPr>
          <p:cNvPr id="8" name="例子">
            <a:extLst>
              <a:ext uri="{FF2B5EF4-FFF2-40B4-BE49-F238E27FC236}">
                <a16:creationId xmlns:a16="http://schemas.microsoft.com/office/drawing/2014/main" id="{FBB41BDC-49C0-4430-B6FA-538C00E80CEE}"/>
              </a:ext>
            </a:extLst>
          </p:cNvPr>
          <p:cNvSpPr>
            <a:spLocks noGrp="1"/>
          </p:cNvSpPr>
          <p:nvPr/>
        </p:nvSpPr>
        <p:spPr>
          <a:xfrm>
            <a:off x="685800" y="4038600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例子</a:t>
            </a:r>
          </a:p>
        </p:txBody>
      </p:sp>
      <p:sp>
        <p:nvSpPr>
          <p:cNvPr id="9" name="用一件具体的事讲清楚。">
            <a:extLst>
              <a:ext uri="{FF2B5EF4-FFF2-40B4-BE49-F238E27FC236}">
                <a16:creationId xmlns:a16="http://schemas.microsoft.com/office/drawing/2014/main" id="{FD7AB31F-EFDF-4F62-B7CA-E5A676462843}"/>
              </a:ext>
            </a:extLst>
          </p:cNvPr>
          <p:cNvSpPr>
            <a:spLocks noGrp="1"/>
          </p:cNvSpPr>
          <p:nvPr/>
        </p:nvSpPr>
        <p:spPr>
          <a:xfrm>
            <a:off x="3333750" y="403860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用一件具体的事讲清楚。</a:t>
            </a:r>
          </a:p>
        </p:txBody>
      </p:sp>
      <p:sp>
        <p:nvSpPr>
          <p:cNvPr id="10" name="回题">
            <a:extLst>
              <a:ext uri="{FF2B5EF4-FFF2-40B4-BE49-F238E27FC236}">
                <a16:creationId xmlns:a16="http://schemas.microsoft.com/office/drawing/2014/main" id="{59A1F43B-905F-4C02-8AAE-7082D3CE1950}"/>
              </a:ext>
            </a:extLst>
          </p:cNvPr>
          <p:cNvSpPr>
            <a:spLocks noGrp="1"/>
          </p:cNvSpPr>
          <p:nvPr/>
        </p:nvSpPr>
        <p:spPr>
          <a:xfrm>
            <a:off x="685800" y="4981575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回题</a:t>
            </a:r>
          </a:p>
        </p:txBody>
      </p:sp>
      <p:sp>
        <p:nvSpPr>
          <p:cNvPr id="11" name="再回到刚才的问题，收住这一段话。">
            <a:extLst>
              <a:ext uri="{FF2B5EF4-FFF2-40B4-BE49-F238E27FC236}">
                <a16:creationId xmlns:a16="http://schemas.microsoft.com/office/drawing/2014/main" id="{B0A83C7D-3DF0-4D8A-AEFB-6D5166270D9A}"/>
              </a:ext>
            </a:extLst>
          </p:cNvPr>
          <p:cNvSpPr>
            <a:spLocks noGrp="1"/>
          </p:cNvSpPr>
          <p:nvPr/>
        </p:nvSpPr>
        <p:spPr>
          <a:xfrm>
            <a:off x="3333750" y="4981575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再回到刚才的问题，收住这一段话。</a:t>
            </a:r>
          </a:p>
        </p:txBody>
      </p:sp>
      <p:sp>
        <p:nvSpPr>
          <p:cNvPr id="12" name="通用工具PREP。TI观点支持策略见[S01]">
            <a:extLst>
              <a:ext uri="{FF2B5EF4-FFF2-40B4-BE49-F238E27FC236}">
                <a16:creationId xmlns:a16="http://schemas.microsoft.com/office/drawing/2014/main" id="{D20CA80E-6F3B-4AB3-940E-C98B72D5ABD0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通用工具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PREP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。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TI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观点支持策略见[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S01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</a:t>
            </a:r>
          </a:p>
        </p:txBody>
      </p:sp>
      <p:sp>
        <p:nvSpPr>
          <p:cNvPr id="13" name="Impromptu Speech Speechcraft by Sin">
            <a:extLst>
              <a:ext uri="{FF2B5EF4-FFF2-40B4-BE49-F238E27FC236}">
                <a16:creationId xmlns:a16="http://schemas.microsoft.com/office/drawing/2014/main" id="{6BE62F30-654D-40EE-AD4C-0C7507326BAF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4" name="11">
            <a:extLst>
              <a:ext uri="{FF2B5EF4-FFF2-40B4-BE49-F238E27FC236}">
                <a16:creationId xmlns:a16="http://schemas.microsoft.com/office/drawing/2014/main" id="{E17BD5C9-3428-4C07-847B-4CB1459B7F82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62089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F377D407-7260-4710-BD14-347757C9F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练习">
            <a:extLst>
              <a:ext uri="{FF2B5EF4-FFF2-40B4-BE49-F238E27FC236}">
                <a16:creationId xmlns:a16="http://schemas.microsoft.com/office/drawing/2014/main" id="{6EECA3A9-CD16-41D4-9BFA-60F71D5F12F7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练习</a:t>
            </a:r>
          </a:p>
        </p:txBody>
      </p:sp>
      <p:sp>
        <p:nvSpPr>
          <p:cNvPr id="3" name="观点练习：稳定与自由">
            <a:extLst>
              <a:ext uri="{FF2B5EF4-FFF2-40B4-BE49-F238E27FC236}">
                <a16:creationId xmlns:a16="http://schemas.microsoft.com/office/drawing/2014/main" id="{02EFE21E-0FFA-4A1A-AF30-166FCC2655D3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观点练习：稳定与自由</a:t>
            </a:r>
          </a:p>
        </p:txBody>
      </p:sp>
      <p:sp>
        <p:nvSpPr>
          <p:cNvPr id="4" name="你现在更看重哪一个？">
            <a:extLst>
              <a:ext uri="{FF2B5EF4-FFF2-40B4-BE49-F238E27FC236}">
                <a16:creationId xmlns:a16="http://schemas.microsoft.com/office/drawing/2014/main" id="{1B83BEA5-38B3-4544-8E7D-851B8E2E7F78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108204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625">
                <a:solidFill>
                  <a:srgbClr val="94E7DD"/>
                </a:solidFill>
              </a:defRPr>
            </a:pPr>
            <a:r>
              <a:rPr lang="zh-CN" altLang="en-US" sz="262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你现在更看重哪一个？</a:t>
            </a:r>
          </a:p>
        </p:txBody>
      </p:sp>
      <p:sp>
        <p:nvSpPr>
          <p:cNvPr id="5" name="先写理由，再找一个支持它的场景。">
            <a:extLst>
              <a:ext uri="{FF2B5EF4-FFF2-40B4-BE49-F238E27FC236}">
                <a16:creationId xmlns:a16="http://schemas.microsoft.com/office/drawing/2014/main" id="{E91C6A37-9177-47FD-BD1C-AB7428A991CD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108204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先写理由，再找一个支持它的场景。</a:t>
            </a:r>
          </a:p>
        </p:txBody>
      </p:sp>
      <p:sp>
        <p:nvSpPr>
          <p:cNvPr id="6" name="请同伴复述">
            <a:extLst>
              <a:ext uri="{FF2B5EF4-FFF2-40B4-BE49-F238E27FC236}">
                <a16:creationId xmlns:a16="http://schemas.microsoft.com/office/drawing/2014/main" id="{945B1327-9F7C-4DB2-BA4D-2EBDDA68660D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请同伴复述</a:t>
            </a:r>
          </a:p>
        </p:txBody>
      </p:sp>
      <p:sp>
        <p:nvSpPr>
          <p:cNvPr id="7" name="你更看重____，因为____。">
            <a:extLst>
              <a:ext uri="{FF2B5EF4-FFF2-40B4-BE49-F238E27FC236}">
                <a16:creationId xmlns:a16="http://schemas.microsoft.com/office/drawing/2014/main" id="{8BB932E1-7FEF-4195-9912-9B3F32753B1A}"/>
              </a:ext>
            </a:extLst>
          </p:cNvPr>
          <p:cNvSpPr>
            <a:spLocks noGrp="1"/>
          </p:cNvSpPr>
          <p:nvPr/>
        </p:nvSpPr>
        <p:spPr>
          <a:xfrm>
            <a:off x="3333750" y="4572000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你更看重____，因为____。</a:t>
            </a:r>
          </a:p>
        </p:txBody>
      </p:sp>
      <p:sp>
        <p:nvSpPr>
          <p:cNvPr id="8" name="检查：例子是否真的支持理由">
            <a:extLst>
              <a:ext uri="{FF2B5EF4-FFF2-40B4-BE49-F238E27FC236}">
                <a16:creationId xmlns:a16="http://schemas.microsoft.com/office/drawing/2014/main" id="{8C75EFA1-E84F-4563-85F9-F41B8B547AD1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检查：例子是否真的支持理由</a:t>
            </a:r>
          </a:p>
        </p:txBody>
      </p:sp>
      <p:sp>
        <p:nvSpPr>
          <p:cNvPr id="9" name="Impromptu Speech Speechcraft by Sin">
            <a:extLst>
              <a:ext uri="{FF2B5EF4-FFF2-40B4-BE49-F238E27FC236}">
                <a16:creationId xmlns:a16="http://schemas.microsoft.com/office/drawing/2014/main" id="{DB55D272-38A1-4785-BFEF-D237E6B8D462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0" name="12">
            <a:extLst>
              <a:ext uri="{FF2B5EF4-FFF2-40B4-BE49-F238E27FC236}">
                <a16:creationId xmlns:a16="http://schemas.microsoft.com/office/drawing/2014/main" id="{C6A0B6B2-CC21-4E68-BECB-CFC821BAF948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79060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BBD1175D-76E1-4AD9-B918-8E19C5C70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968BD600-54E2-4DC6-B155-55888B7A2C7C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故事：场景、变化、领悟、回题">
            <a:extLst>
              <a:ext uri="{FF2B5EF4-FFF2-40B4-BE49-F238E27FC236}">
                <a16:creationId xmlns:a16="http://schemas.microsoft.com/office/drawing/2014/main" id="{3FB585CB-9D97-46A6-97F0-ADF35CBD584F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故事：场景、变化、领悟、回题</a:t>
            </a:r>
          </a:p>
        </p:txBody>
      </p:sp>
      <p:sp>
        <p:nvSpPr>
          <p:cNvPr id="4" name="场景">
            <a:extLst>
              <a:ext uri="{FF2B5EF4-FFF2-40B4-BE49-F238E27FC236}">
                <a16:creationId xmlns:a16="http://schemas.microsoft.com/office/drawing/2014/main" id="{756BC58A-B454-4050-B34E-02AC7B8C705A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场景</a:t>
            </a:r>
          </a:p>
        </p:txBody>
      </p:sp>
      <p:sp>
        <p:nvSpPr>
          <p:cNvPr id="5" name="谁遇到了什么事？">
            <a:extLst>
              <a:ext uri="{FF2B5EF4-FFF2-40B4-BE49-F238E27FC236}">
                <a16:creationId xmlns:a16="http://schemas.microsoft.com/office/drawing/2014/main" id="{9C5DA190-8D0E-4656-BFBE-9BD043EAB5EA}"/>
              </a:ext>
            </a:extLst>
          </p:cNvPr>
          <p:cNvSpPr>
            <a:spLocks noGrp="1"/>
          </p:cNvSpPr>
          <p:nvPr/>
        </p:nvSpPr>
        <p:spPr>
          <a:xfrm>
            <a:off x="3333750" y="215265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谁遇到了什么事？</a:t>
            </a:r>
          </a:p>
        </p:txBody>
      </p:sp>
      <p:sp>
        <p:nvSpPr>
          <p:cNvPr id="6" name="变化">
            <a:extLst>
              <a:ext uri="{FF2B5EF4-FFF2-40B4-BE49-F238E27FC236}">
                <a16:creationId xmlns:a16="http://schemas.microsoft.com/office/drawing/2014/main" id="{6E0A9911-CBA8-46AA-B12C-B43B91E9A09F}"/>
              </a:ext>
            </a:extLst>
          </p:cNvPr>
          <p:cNvSpPr>
            <a:spLocks noGrp="1"/>
          </p:cNvSpPr>
          <p:nvPr/>
        </p:nvSpPr>
        <p:spPr>
          <a:xfrm>
            <a:off x="685800" y="3095625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变化</a:t>
            </a:r>
          </a:p>
        </p:txBody>
      </p:sp>
      <p:sp>
        <p:nvSpPr>
          <p:cNvPr id="7" name="事情怎么变了，你的想法又怎么变了？">
            <a:extLst>
              <a:ext uri="{FF2B5EF4-FFF2-40B4-BE49-F238E27FC236}">
                <a16:creationId xmlns:a16="http://schemas.microsoft.com/office/drawing/2014/main" id="{5D942779-92C9-4C3E-B5BA-111AC660D7F4}"/>
              </a:ext>
            </a:extLst>
          </p:cNvPr>
          <p:cNvSpPr>
            <a:spLocks noGrp="1"/>
          </p:cNvSpPr>
          <p:nvPr/>
        </p:nvSpPr>
        <p:spPr>
          <a:xfrm>
            <a:off x="3333750" y="3095625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事情怎么变了，你的想法又怎么变了？</a:t>
            </a:r>
          </a:p>
        </p:txBody>
      </p:sp>
      <p:sp>
        <p:nvSpPr>
          <p:cNvPr id="8" name="领悟">
            <a:extLst>
              <a:ext uri="{FF2B5EF4-FFF2-40B4-BE49-F238E27FC236}">
                <a16:creationId xmlns:a16="http://schemas.microsoft.com/office/drawing/2014/main" id="{C5A83EFC-D1F2-487F-A48D-6C6B20272181}"/>
              </a:ext>
            </a:extLst>
          </p:cNvPr>
          <p:cNvSpPr>
            <a:spLocks noGrp="1"/>
          </p:cNvSpPr>
          <p:nvPr/>
        </p:nvSpPr>
        <p:spPr>
          <a:xfrm>
            <a:off x="685800" y="4038600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领悟</a:t>
            </a:r>
          </a:p>
        </p:txBody>
      </p:sp>
      <p:sp>
        <p:nvSpPr>
          <p:cNvPr id="9" name="经历这件事之后，你更明白了什么？">
            <a:extLst>
              <a:ext uri="{FF2B5EF4-FFF2-40B4-BE49-F238E27FC236}">
                <a16:creationId xmlns:a16="http://schemas.microsoft.com/office/drawing/2014/main" id="{3C1592CA-90A0-456B-838C-C1B4C03F1E6A}"/>
              </a:ext>
            </a:extLst>
          </p:cNvPr>
          <p:cNvSpPr>
            <a:spLocks noGrp="1"/>
          </p:cNvSpPr>
          <p:nvPr/>
        </p:nvSpPr>
        <p:spPr>
          <a:xfrm>
            <a:off x="3333750" y="403860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经历这件事之后，你更明白了什么？</a:t>
            </a:r>
          </a:p>
        </p:txBody>
      </p:sp>
      <p:sp>
        <p:nvSpPr>
          <p:cNvPr id="10" name="回题">
            <a:extLst>
              <a:ext uri="{FF2B5EF4-FFF2-40B4-BE49-F238E27FC236}">
                <a16:creationId xmlns:a16="http://schemas.microsoft.com/office/drawing/2014/main" id="{0875FBBF-FE65-4332-A056-2FC9CAEBA071}"/>
              </a:ext>
            </a:extLst>
          </p:cNvPr>
          <p:cNvSpPr>
            <a:spLocks noGrp="1"/>
          </p:cNvSpPr>
          <p:nvPr/>
        </p:nvSpPr>
        <p:spPr>
          <a:xfrm>
            <a:off x="685800" y="4981575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回题</a:t>
            </a:r>
          </a:p>
        </p:txBody>
      </p:sp>
      <p:sp>
        <p:nvSpPr>
          <p:cNvPr id="11" name="这个故事怎样回答刚才的问题？">
            <a:extLst>
              <a:ext uri="{FF2B5EF4-FFF2-40B4-BE49-F238E27FC236}">
                <a16:creationId xmlns:a16="http://schemas.microsoft.com/office/drawing/2014/main" id="{1A0E404B-6E04-47A6-B7E3-CE6C5561540A}"/>
              </a:ext>
            </a:extLst>
          </p:cNvPr>
          <p:cNvSpPr>
            <a:spLocks noGrp="1"/>
          </p:cNvSpPr>
          <p:nvPr/>
        </p:nvSpPr>
        <p:spPr>
          <a:xfrm>
            <a:off x="3333750" y="4981575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这个故事怎样回答刚才的问题？</a:t>
            </a:r>
          </a:p>
        </p:txBody>
      </p:sp>
      <p:sp>
        <p:nvSpPr>
          <p:cNvPr id="12" name="本工作坊的故事路线。相关方法见[S03]">
            <a:extLst>
              <a:ext uri="{FF2B5EF4-FFF2-40B4-BE49-F238E27FC236}">
                <a16:creationId xmlns:a16="http://schemas.microsoft.com/office/drawing/2014/main" id="{3B0DD3FB-7D24-4F1F-AA44-8B2D8EE1D02C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本工作坊的故事路线。相关方法见[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S03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</a:t>
            </a:r>
          </a:p>
        </p:txBody>
      </p:sp>
      <p:sp>
        <p:nvSpPr>
          <p:cNvPr id="13" name="Impromptu Speech Speechcraft by Sin">
            <a:extLst>
              <a:ext uri="{FF2B5EF4-FFF2-40B4-BE49-F238E27FC236}">
                <a16:creationId xmlns:a16="http://schemas.microsoft.com/office/drawing/2014/main" id="{DA375D97-B448-438E-83F0-B9C4F4F9B3F8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4" name="13">
            <a:extLst>
              <a:ext uri="{FF2B5EF4-FFF2-40B4-BE49-F238E27FC236}">
                <a16:creationId xmlns:a16="http://schemas.microsoft.com/office/drawing/2014/main" id="{029B6768-062B-494B-8AC6-6CC2E60F4577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006501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6E4BC224-271D-419E-B0D1-4EF7C2BC7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8CDE216C-F070-433F-9D30-924A639E00CC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故事示范：意外的帮助">
            <a:extLst>
              <a:ext uri="{FF2B5EF4-FFF2-40B4-BE49-F238E27FC236}">
                <a16:creationId xmlns:a16="http://schemas.microsoft.com/office/drawing/2014/main" id="{51BC6C27-27BD-46E7-B044-012580CCA0B1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故事示范：意外的帮助</a:t>
            </a:r>
          </a:p>
        </p:txBody>
      </p:sp>
      <p:sp>
        <p:nvSpPr>
          <p:cNvPr id="4" name="第一次主持线上活动，开场前发现共享不了声音。">
            <a:extLst>
              <a:ext uri="{FF2B5EF4-FFF2-40B4-BE49-F238E27FC236}">
                <a16:creationId xmlns:a16="http://schemas.microsoft.com/office/drawing/2014/main" id="{79801559-F19E-4EBC-B231-BE639FB3CEB6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10820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第一次主持线上活动，开场前发现共享不了声音。</a:t>
            </a:r>
          </a:p>
        </p:txBody>
      </p:sp>
      <p:sp>
        <p:nvSpPr>
          <p:cNvPr id="5" name="我反复点按钮。一位参与者提醒：先把流程讲清，音乐稍后。">
            <a:extLst>
              <a:ext uri="{FF2B5EF4-FFF2-40B4-BE49-F238E27FC236}">
                <a16:creationId xmlns:a16="http://schemas.microsoft.com/office/drawing/2014/main" id="{A18DB045-FB59-4BD2-AA81-ACABAE35D166}"/>
              </a:ext>
            </a:extLst>
          </p:cNvPr>
          <p:cNvSpPr>
            <a:spLocks noGrp="1"/>
          </p:cNvSpPr>
          <p:nvPr/>
        </p:nvSpPr>
        <p:spPr>
          <a:xfrm>
            <a:off x="685800" y="3095625"/>
            <a:ext cx="10820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我反复点按钮。一位参与者提醒：先把流程讲清，音乐稍后。</a:t>
            </a:r>
          </a:p>
        </p:txBody>
      </p:sp>
      <p:sp>
        <p:nvSpPr>
          <p:cNvPr id="6" name="活动顺利开始。那次帮助把我从技术焦虑拉回来。">
            <a:extLst>
              <a:ext uri="{FF2B5EF4-FFF2-40B4-BE49-F238E27FC236}">
                <a16:creationId xmlns:a16="http://schemas.microsoft.com/office/drawing/2014/main" id="{0605A04F-DE0F-4545-AB93-C8C4CFC03064}"/>
              </a:ext>
            </a:extLst>
          </p:cNvPr>
          <p:cNvSpPr>
            <a:spLocks noGrp="1"/>
          </p:cNvSpPr>
          <p:nvPr/>
        </p:nvSpPr>
        <p:spPr>
          <a:xfrm>
            <a:off x="685800" y="4038600"/>
            <a:ext cx="10820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活动顺利开始。那次帮助把我从技术焦虑拉回来。</a:t>
            </a:r>
          </a:p>
        </p:txBody>
      </p:sp>
      <p:sp>
        <p:nvSpPr>
          <p:cNvPr id="7" name="我后来更愿意在别人慌乱时，先给一个可做的小动作。">
            <a:extLst>
              <a:ext uri="{FF2B5EF4-FFF2-40B4-BE49-F238E27FC236}">
                <a16:creationId xmlns:a16="http://schemas.microsoft.com/office/drawing/2014/main" id="{0364E52D-4106-4121-8B15-E24BB63B513D}"/>
              </a:ext>
            </a:extLst>
          </p:cNvPr>
          <p:cNvSpPr>
            <a:spLocks noGrp="1"/>
          </p:cNvSpPr>
          <p:nvPr/>
        </p:nvSpPr>
        <p:spPr>
          <a:xfrm>
            <a:off x="685800" y="4981575"/>
            <a:ext cx="10820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我后来更愿意在别人慌乱时，先给一个可做的小动作。</a:t>
            </a:r>
          </a:p>
        </p:txBody>
      </p:sp>
      <p:sp>
        <p:nvSpPr>
          <p:cNvPr id="8" name="虚构示范。练习：删去一个不影响故事变化的背景细节。">
            <a:extLst>
              <a:ext uri="{FF2B5EF4-FFF2-40B4-BE49-F238E27FC236}">
                <a16:creationId xmlns:a16="http://schemas.microsoft.com/office/drawing/2014/main" id="{5E8537B0-3804-4729-AEA8-5BB5EF499D04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虚构示范。练习：删去一个不影响故事变化的背景细节。</a:t>
            </a:r>
          </a:p>
        </p:txBody>
      </p:sp>
      <p:sp>
        <p:nvSpPr>
          <p:cNvPr id="9" name="Impromptu Speech Speechcraft by Sin">
            <a:extLst>
              <a:ext uri="{FF2B5EF4-FFF2-40B4-BE49-F238E27FC236}">
                <a16:creationId xmlns:a16="http://schemas.microsoft.com/office/drawing/2014/main" id="{B81DD339-202D-4A90-996F-A3328AA71A8F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0" name="14">
            <a:extLst>
              <a:ext uri="{FF2B5EF4-FFF2-40B4-BE49-F238E27FC236}">
                <a16:creationId xmlns:a16="http://schemas.microsoft.com/office/drawing/2014/main" id="{3ACF18C2-D9B0-4D22-8780-554A67333A7E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736193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5F55B957-29AC-467C-932A-0055236F8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DB595D69-BCB8-4CFE-9BE2-B92E072B915E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情境：目标、变量、选择、行动">
            <a:extLst>
              <a:ext uri="{FF2B5EF4-FFF2-40B4-BE49-F238E27FC236}">
                <a16:creationId xmlns:a16="http://schemas.microsoft.com/office/drawing/2014/main" id="{AEE85E52-590B-42A1-8480-D8F290D11A3B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情境：目标、变量、选择、行动</a:t>
            </a:r>
          </a:p>
        </p:txBody>
      </p:sp>
      <p:sp>
        <p:nvSpPr>
          <p:cNvPr id="4" name="目标">
            <a:extLst>
              <a:ext uri="{FF2B5EF4-FFF2-40B4-BE49-F238E27FC236}">
                <a16:creationId xmlns:a16="http://schemas.microsoft.com/office/drawing/2014/main" id="{8FA5F7FD-0065-4A5A-B3C4-A96220996687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目标</a:t>
            </a:r>
          </a:p>
        </p:txBody>
      </p:sp>
      <p:sp>
        <p:nvSpPr>
          <p:cNvPr id="5" name="眼前最需要什么？">
            <a:extLst>
              <a:ext uri="{FF2B5EF4-FFF2-40B4-BE49-F238E27FC236}">
                <a16:creationId xmlns:a16="http://schemas.microsoft.com/office/drawing/2014/main" id="{B76EC6EB-1170-4EA3-AEAA-B2FA75DDD38A}"/>
              </a:ext>
            </a:extLst>
          </p:cNvPr>
          <p:cNvSpPr>
            <a:spLocks noGrp="1"/>
          </p:cNvSpPr>
          <p:nvPr/>
        </p:nvSpPr>
        <p:spPr>
          <a:xfrm>
            <a:off x="3333750" y="215265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眼前最需要什么？</a:t>
            </a:r>
          </a:p>
        </p:txBody>
      </p:sp>
      <p:sp>
        <p:nvSpPr>
          <p:cNvPr id="6" name="变量">
            <a:extLst>
              <a:ext uri="{FF2B5EF4-FFF2-40B4-BE49-F238E27FC236}">
                <a16:creationId xmlns:a16="http://schemas.microsoft.com/office/drawing/2014/main" id="{9F9435E5-C347-4C85-96DD-3E7F16E0589C}"/>
              </a:ext>
            </a:extLst>
          </p:cNvPr>
          <p:cNvSpPr>
            <a:spLocks noGrp="1"/>
          </p:cNvSpPr>
          <p:nvPr/>
        </p:nvSpPr>
        <p:spPr>
          <a:xfrm>
            <a:off x="685800" y="3095625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变量</a:t>
            </a:r>
          </a:p>
        </p:txBody>
      </p:sp>
      <p:sp>
        <p:nvSpPr>
          <p:cNvPr id="7" name="还有哪些条件，需要先听清、问清？">
            <a:extLst>
              <a:ext uri="{FF2B5EF4-FFF2-40B4-BE49-F238E27FC236}">
                <a16:creationId xmlns:a16="http://schemas.microsoft.com/office/drawing/2014/main" id="{1D34C905-1A67-4240-B016-0F5D517F74B6}"/>
              </a:ext>
            </a:extLst>
          </p:cNvPr>
          <p:cNvSpPr>
            <a:spLocks noGrp="1"/>
          </p:cNvSpPr>
          <p:nvPr/>
        </p:nvSpPr>
        <p:spPr>
          <a:xfrm>
            <a:off x="3333750" y="3095625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还有哪些条件，需要先听清、问清？</a:t>
            </a:r>
          </a:p>
        </p:txBody>
      </p:sp>
      <p:sp>
        <p:nvSpPr>
          <p:cNvPr id="8" name="选择">
            <a:extLst>
              <a:ext uri="{FF2B5EF4-FFF2-40B4-BE49-F238E27FC236}">
                <a16:creationId xmlns:a16="http://schemas.microsoft.com/office/drawing/2014/main" id="{2CE6AE32-E55F-407E-BDDD-E9907DA89B77}"/>
              </a:ext>
            </a:extLst>
          </p:cNvPr>
          <p:cNvSpPr>
            <a:spLocks noGrp="1"/>
          </p:cNvSpPr>
          <p:nvPr/>
        </p:nvSpPr>
        <p:spPr>
          <a:xfrm>
            <a:off x="685800" y="4038600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选择</a:t>
            </a:r>
          </a:p>
        </p:txBody>
      </p:sp>
      <p:sp>
        <p:nvSpPr>
          <p:cNvPr id="9" name="你想怎样做，为什么？">
            <a:extLst>
              <a:ext uri="{FF2B5EF4-FFF2-40B4-BE49-F238E27FC236}">
                <a16:creationId xmlns:a16="http://schemas.microsoft.com/office/drawing/2014/main" id="{0A2F1BD0-CAB6-4C30-B7C0-89F216D972E9}"/>
              </a:ext>
            </a:extLst>
          </p:cNvPr>
          <p:cNvSpPr>
            <a:spLocks noGrp="1"/>
          </p:cNvSpPr>
          <p:nvPr/>
        </p:nvSpPr>
        <p:spPr>
          <a:xfrm>
            <a:off x="3333750" y="403860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你想怎样做，为什么？</a:t>
            </a:r>
          </a:p>
        </p:txBody>
      </p:sp>
      <p:sp>
        <p:nvSpPr>
          <p:cNvPr id="10" name="行动">
            <a:extLst>
              <a:ext uri="{FF2B5EF4-FFF2-40B4-BE49-F238E27FC236}">
                <a16:creationId xmlns:a16="http://schemas.microsoft.com/office/drawing/2014/main" id="{BF705A09-454A-48CB-88A9-C4073AF86F7A}"/>
              </a:ext>
            </a:extLst>
          </p:cNvPr>
          <p:cNvSpPr>
            <a:spLocks noGrp="1"/>
          </p:cNvSpPr>
          <p:nvPr/>
        </p:nvSpPr>
        <p:spPr>
          <a:xfrm>
            <a:off x="685800" y="4981575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行动</a:t>
            </a:r>
          </a:p>
        </p:txBody>
      </p:sp>
      <p:sp>
        <p:nvSpPr>
          <p:cNvPr id="11" name="说一件具体可做的事。">
            <a:extLst>
              <a:ext uri="{FF2B5EF4-FFF2-40B4-BE49-F238E27FC236}">
                <a16:creationId xmlns:a16="http://schemas.microsoft.com/office/drawing/2014/main" id="{C4B284FC-BA5B-49E2-A0E6-EBD65F9D35E4}"/>
              </a:ext>
            </a:extLst>
          </p:cNvPr>
          <p:cNvSpPr>
            <a:spLocks noGrp="1"/>
          </p:cNvSpPr>
          <p:nvPr/>
        </p:nvSpPr>
        <p:spPr>
          <a:xfrm>
            <a:off x="3333750" y="4981575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说一件具体可做的事。</a:t>
            </a:r>
          </a:p>
        </p:txBody>
      </p:sp>
      <p:sp>
        <p:nvSpPr>
          <p:cNvPr id="12" name="本工作坊整理。自己设想的情境，要让大家知道是假设。">
            <a:extLst>
              <a:ext uri="{FF2B5EF4-FFF2-40B4-BE49-F238E27FC236}">
                <a16:creationId xmlns:a16="http://schemas.microsoft.com/office/drawing/2014/main" id="{28BFCD91-6AC7-4526-85C9-9CC51B86C021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本工作坊整理。自己设想的情境，要让大家知道是假设。</a:t>
            </a:r>
          </a:p>
        </p:txBody>
      </p:sp>
      <p:sp>
        <p:nvSpPr>
          <p:cNvPr id="13" name="Impromptu Speech Speechcraft by Sin">
            <a:extLst>
              <a:ext uri="{FF2B5EF4-FFF2-40B4-BE49-F238E27FC236}">
                <a16:creationId xmlns:a16="http://schemas.microsoft.com/office/drawing/2014/main" id="{FD66B7C7-F819-4C26-A25D-86AF0DA76F2C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4" name="15">
            <a:extLst>
              <a:ext uri="{FF2B5EF4-FFF2-40B4-BE49-F238E27FC236}">
                <a16:creationId xmlns:a16="http://schemas.microsoft.com/office/drawing/2014/main" id="{F8601D10-7BE9-4806-8EE5-D17D60BAA693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946016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1CD11EFA-0687-48C8-BA0A-A7F81C048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练习">
            <a:extLst>
              <a:ext uri="{FF2B5EF4-FFF2-40B4-BE49-F238E27FC236}">
                <a16:creationId xmlns:a16="http://schemas.microsoft.com/office/drawing/2014/main" id="{B553721A-9FB7-4FD1-B56F-D940F38254A8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练习</a:t>
            </a:r>
          </a:p>
        </p:txBody>
      </p:sp>
      <p:sp>
        <p:nvSpPr>
          <p:cNvPr id="3" name="情境练习：支持新成员">
            <a:extLst>
              <a:ext uri="{FF2B5EF4-FFF2-40B4-BE49-F238E27FC236}">
                <a16:creationId xmlns:a16="http://schemas.microsoft.com/office/drawing/2014/main" id="{5009F437-111F-4F88-B521-EDF4030EDE4F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情境练习：支持新成员</a:t>
            </a:r>
          </a:p>
        </p:txBody>
      </p:sp>
      <p:sp>
        <p:nvSpPr>
          <p:cNvPr id="4" name="一位新成员不敢上台，你会怎样支持他？">
            <a:extLst>
              <a:ext uri="{FF2B5EF4-FFF2-40B4-BE49-F238E27FC236}">
                <a16:creationId xmlns:a16="http://schemas.microsoft.com/office/drawing/2014/main" id="{40B74D05-7933-4637-8262-42A5FF8245A2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108204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625">
                <a:solidFill>
                  <a:srgbClr val="94E7DD"/>
                </a:solidFill>
              </a:defRPr>
            </a:pPr>
            <a:r>
              <a:rPr lang="zh-CN" altLang="en-US" sz="262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一位新成员不敢上台，你会怎样支持他？</a:t>
            </a:r>
          </a:p>
        </p:txBody>
      </p:sp>
      <p:sp>
        <p:nvSpPr>
          <p:cNvPr id="5" name="先想想他需要什么，还有什么要问清，再说你愿意怎样支持。">
            <a:extLst>
              <a:ext uri="{FF2B5EF4-FFF2-40B4-BE49-F238E27FC236}">
                <a16:creationId xmlns:a16="http://schemas.microsoft.com/office/drawing/2014/main" id="{E928A9EC-7314-4C8A-AF96-535A77A1A44C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108204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先想想他需要什么，还有什么要问清，再说你愿意怎样支持。</a:t>
            </a:r>
          </a:p>
        </p:txBody>
      </p:sp>
      <p:sp>
        <p:nvSpPr>
          <p:cNvPr id="6" name="把“积极沟通”改成可做的下一步。">
            <a:extLst>
              <a:ext uri="{FF2B5EF4-FFF2-40B4-BE49-F238E27FC236}">
                <a16:creationId xmlns:a16="http://schemas.microsoft.com/office/drawing/2014/main" id="{A042092C-05BD-441C-8E3A-B71A7CC0542C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108204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把“积极沟通”改成可做的下一步。</a:t>
            </a:r>
          </a:p>
        </p:txBody>
      </p:sp>
      <p:sp>
        <p:nvSpPr>
          <p:cNvPr id="7" name="先确认当事人的需要，再提出支持">
            <a:extLst>
              <a:ext uri="{FF2B5EF4-FFF2-40B4-BE49-F238E27FC236}">
                <a16:creationId xmlns:a16="http://schemas.microsoft.com/office/drawing/2014/main" id="{B0740CFD-CE18-4F6E-8936-A1FB25276F56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先确认当事人的需要，再提出支持</a:t>
            </a:r>
          </a:p>
        </p:txBody>
      </p:sp>
      <p:sp>
        <p:nvSpPr>
          <p:cNvPr id="8" name="Impromptu Speech Speechcraft by Sin">
            <a:extLst>
              <a:ext uri="{FF2B5EF4-FFF2-40B4-BE49-F238E27FC236}">
                <a16:creationId xmlns:a16="http://schemas.microsoft.com/office/drawing/2014/main" id="{A4994B5D-AA7C-4CBC-A113-59F5A977F780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9" name="16">
            <a:extLst>
              <a:ext uri="{FF2B5EF4-FFF2-40B4-BE49-F238E27FC236}">
                <a16:creationId xmlns:a16="http://schemas.microsoft.com/office/drawing/2014/main" id="{4F0D05D3-5CCA-4682-89E4-442E874B81C1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87044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ACA5082-0448-4B63-94D2-7AF59CB6B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练习">
            <a:extLst>
              <a:ext uri="{FF2B5EF4-FFF2-40B4-BE49-F238E27FC236}">
                <a16:creationId xmlns:a16="http://schemas.microsoft.com/office/drawing/2014/main" id="{F64701B9-063C-4C1B-BEAF-A64A0DCF5EDA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练习</a:t>
            </a:r>
          </a:p>
        </p:txBody>
      </p:sp>
      <p:sp>
        <p:nvSpPr>
          <p:cNvPr id="3" name="旅程和目的地，哪个更重要？">
            <a:extLst>
              <a:ext uri="{FF2B5EF4-FFF2-40B4-BE49-F238E27FC236}">
                <a16:creationId xmlns:a16="http://schemas.microsoft.com/office/drawing/2014/main" id="{6AFABD87-A7E7-4E08-A0B2-46EFC2754BE8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旅程和目的地，哪个更重要？</a:t>
            </a:r>
          </a:p>
        </p:txBody>
      </p:sp>
      <p:sp>
        <p:nvSpPr>
          <p:cNvPr id="4" name="先独立回答，再看示范。">
            <a:extLst>
              <a:ext uri="{FF2B5EF4-FFF2-40B4-BE49-F238E27FC236}">
                <a16:creationId xmlns:a16="http://schemas.microsoft.com/office/drawing/2014/main" id="{E01E6E15-5E7B-4AAA-95C0-1AC273A7A077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10820400" cy="1495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625">
                <a:solidFill>
                  <a:srgbClr val="94E7DD"/>
                </a:solidFill>
              </a:defRPr>
            </a:pPr>
            <a:r>
              <a:rPr lang="zh-CN" altLang="en-US" sz="262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先独立回答，再看示范。</a:t>
            </a:r>
          </a:p>
        </p:txBody>
      </p:sp>
      <p:sp>
        <p:nvSpPr>
          <p:cNvPr id="5" name="同一题、同一素材，我们比较三种开头。">
            <a:extLst>
              <a:ext uri="{FF2B5EF4-FFF2-40B4-BE49-F238E27FC236}">
                <a16:creationId xmlns:a16="http://schemas.microsoft.com/office/drawing/2014/main" id="{9B6ADC4E-9593-4D24-9CB2-11EB9393287D}"/>
              </a:ext>
            </a:extLst>
          </p:cNvPr>
          <p:cNvSpPr>
            <a:spLocks noGrp="1"/>
          </p:cNvSpPr>
          <p:nvPr/>
        </p:nvSpPr>
        <p:spPr>
          <a:xfrm>
            <a:off x="685800" y="3781425"/>
            <a:ext cx="10820400" cy="1504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同一题、同一素材，我们比较三种开头。</a:t>
            </a:r>
          </a:p>
        </p:txBody>
      </p:sp>
      <p:sp>
        <p:nvSpPr>
          <p:cNvPr id="6" name="同问句见Alpha俱乐部2024比赛[S13]。以下回答为虚构示范。">
            <a:extLst>
              <a:ext uri="{FF2B5EF4-FFF2-40B4-BE49-F238E27FC236}">
                <a16:creationId xmlns:a16="http://schemas.microsoft.com/office/drawing/2014/main" id="{622CA87F-E198-43D2-A464-224EFE775AFE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同问句见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Alpha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俱乐部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2024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比赛[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S13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]。以下回答为虚构示范。</a:t>
            </a:r>
          </a:p>
        </p:txBody>
      </p:sp>
      <p:sp>
        <p:nvSpPr>
          <p:cNvPr id="7" name="Impromptu Speech Speechcraft by Sin">
            <a:extLst>
              <a:ext uri="{FF2B5EF4-FFF2-40B4-BE49-F238E27FC236}">
                <a16:creationId xmlns:a16="http://schemas.microsoft.com/office/drawing/2014/main" id="{C22849BF-A174-4A9D-B052-7CA172977764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8" name="17">
            <a:extLst>
              <a:ext uri="{FF2B5EF4-FFF2-40B4-BE49-F238E27FC236}">
                <a16:creationId xmlns:a16="http://schemas.microsoft.com/office/drawing/2014/main" id="{CE4104E7-967A-4736-AAD7-2A7A4BBD1B53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99933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799FF8D2-9B82-441E-B4EB-414214E11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0B82A05E-6802-4F88-9367-DCA0F30096AF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共同情境">
            <a:extLst>
              <a:ext uri="{FF2B5EF4-FFF2-40B4-BE49-F238E27FC236}">
                <a16:creationId xmlns:a16="http://schemas.microsoft.com/office/drawing/2014/main" id="{8E4BFFCE-DF9D-480F-A2B5-8D0A0D627415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共同情境</a:t>
            </a:r>
          </a:p>
        </p:txBody>
      </p:sp>
      <p:sp>
        <p:nvSpPr>
          <p:cNvPr id="4" name="离山顶只剩半小时。">
            <a:extLst>
              <a:ext uri="{FF2B5EF4-FFF2-40B4-BE49-F238E27FC236}">
                <a16:creationId xmlns:a16="http://schemas.microsoft.com/office/drawing/2014/main" id="{F0E80921-B76C-4789-BC1A-15C1B378DFF7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10820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325">
                <a:solidFill>
                  <a:srgbClr val="F6F3EC"/>
                </a:solidFill>
              </a:defRPr>
            </a:pPr>
            <a:r>
              <a:rPr lang="zh-CN" altLang="en-US" sz="23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离山顶只剩半小时。</a:t>
            </a:r>
          </a:p>
        </p:txBody>
      </p:sp>
      <p:sp>
        <p:nvSpPr>
          <p:cNvPr id="5" name="天气突然变坏，一位队友开始发抖。">
            <a:extLst>
              <a:ext uri="{FF2B5EF4-FFF2-40B4-BE49-F238E27FC236}">
                <a16:creationId xmlns:a16="http://schemas.microsoft.com/office/drawing/2014/main" id="{87619326-007E-4446-987B-55F98034ADFA}"/>
              </a:ext>
            </a:extLst>
          </p:cNvPr>
          <p:cNvSpPr>
            <a:spLocks noGrp="1"/>
          </p:cNvSpPr>
          <p:nvPr/>
        </p:nvSpPr>
        <p:spPr>
          <a:xfrm>
            <a:off x="685800" y="3095625"/>
            <a:ext cx="10820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325">
                <a:solidFill>
                  <a:srgbClr val="F6F3EC"/>
                </a:solidFill>
              </a:defRPr>
            </a:pPr>
            <a:r>
              <a:rPr lang="zh-CN" altLang="en-US" sz="23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天气突然变坏，一位队友开始发抖。</a:t>
            </a:r>
          </a:p>
        </p:txBody>
      </p:sp>
      <p:sp>
        <p:nvSpPr>
          <p:cNvPr id="6" name="我还想继续，毕竟已经走到这里了。">
            <a:extLst>
              <a:ext uri="{FF2B5EF4-FFF2-40B4-BE49-F238E27FC236}">
                <a16:creationId xmlns:a16="http://schemas.microsoft.com/office/drawing/2014/main" id="{F956751C-1960-4943-9E77-FD4F73C9FF0F}"/>
              </a:ext>
            </a:extLst>
          </p:cNvPr>
          <p:cNvSpPr>
            <a:spLocks noGrp="1"/>
          </p:cNvSpPr>
          <p:nvPr/>
        </p:nvSpPr>
        <p:spPr>
          <a:xfrm>
            <a:off x="685800" y="4038600"/>
            <a:ext cx="10820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325">
                <a:solidFill>
                  <a:srgbClr val="F6F3EC"/>
                </a:solidFill>
              </a:defRPr>
            </a:pPr>
            <a:r>
              <a:rPr lang="zh-CN" altLang="en-US" sz="23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我还想继续，毕竟已经走到这里了。</a:t>
            </a:r>
          </a:p>
        </p:txBody>
      </p:sp>
      <p:sp>
        <p:nvSpPr>
          <p:cNvPr id="7" name="最后，我们决定下山。">
            <a:extLst>
              <a:ext uri="{FF2B5EF4-FFF2-40B4-BE49-F238E27FC236}">
                <a16:creationId xmlns:a16="http://schemas.microsoft.com/office/drawing/2014/main" id="{CAD45DBB-F076-418B-BAE9-8D00EAC435B8}"/>
              </a:ext>
            </a:extLst>
          </p:cNvPr>
          <p:cNvSpPr>
            <a:spLocks noGrp="1"/>
          </p:cNvSpPr>
          <p:nvPr/>
        </p:nvSpPr>
        <p:spPr>
          <a:xfrm>
            <a:off x="685800" y="4981575"/>
            <a:ext cx="10820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325">
                <a:solidFill>
                  <a:srgbClr val="F6F3EC"/>
                </a:solidFill>
              </a:defRPr>
            </a:pPr>
            <a:r>
              <a:rPr lang="zh-CN" altLang="en-US" sz="23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最后，我们决定下山。</a:t>
            </a:r>
          </a:p>
        </p:txBody>
      </p:sp>
      <p:sp>
        <p:nvSpPr>
          <p:cNvPr id="8" name="虚构教学情境。不是Sing亲历或冠军逐字稿">
            <a:extLst>
              <a:ext uri="{FF2B5EF4-FFF2-40B4-BE49-F238E27FC236}">
                <a16:creationId xmlns:a16="http://schemas.microsoft.com/office/drawing/2014/main" id="{F449368A-0603-46CD-9E30-D40E171AFEA1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虚构教学情境。不是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Sing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亲历或冠军逐字稿</a:t>
            </a:r>
          </a:p>
        </p:txBody>
      </p:sp>
      <p:sp>
        <p:nvSpPr>
          <p:cNvPr id="9" name="Impromptu Speech Speechcraft by Sin">
            <a:extLst>
              <a:ext uri="{FF2B5EF4-FFF2-40B4-BE49-F238E27FC236}">
                <a16:creationId xmlns:a16="http://schemas.microsoft.com/office/drawing/2014/main" id="{43A0A4AB-0D44-41EA-98CE-D5883CBB5D56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0" name="18">
            <a:extLst>
              <a:ext uri="{FF2B5EF4-FFF2-40B4-BE49-F238E27FC236}">
                <a16:creationId xmlns:a16="http://schemas.microsoft.com/office/drawing/2014/main" id="{B5BEC704-04A1-4035-B0B9-EACAE2EDBE43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714488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F4B55659-EFA0-4A85-831F-A87533D6A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登山案例 · 虚构教学示范">
            <a:extLst>
              <a:ext uri="{FF2B5EF4-FFF2-40B4-BE49-F238E27FC236}">
                <a16:creationId xmlns:a16="http://schemas.microsoft.com/office/drawing/2014/main" id="{48AEFB53-CDAA-4C6B-AE4D-810158C1BAF3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登山案例 · 虚构教学示范</a:t>
            </a:r>
          </a:p>
        </p:txBody>
      </p:sp>
      <p:sp>
        <p:nvSpPr>
          <p:cNvPr id="3" name="立场先行：完整回答">
            <a:extLst>
              <a:ext uri="{FF2B5EF4-FFF2-40B4-BE49-F238E27FC236}">
                <a16:creationId xmlns:a16="http://schemas.microsoft.com/office/drawing/2014/main" id="{76DCAD40-2108-46B7-99D0-BA689FF31DF2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立场先行：完整回答</a:t>
            </a:r>
          </a:p>
        </p:txBody>
      </p:sp>
      <p:sp>
        <p:nvSpPr>
          <p:cNvPr id="4" name="开头">
            <a:extLst>
              <a:ext uri="{FF2B5EF4-FFF2-40B4-BE49-F238E27FC236}">
                <a16:creationId xmlns:a16="http://schemas.microsoft.com/office/drawing/2014/main" id="{D980FB42-371B-4B3E-82E1-B14A802A7FD0}"/>
              </a:ext>
            </a:extLst>
          </p:cNvPr>
          <p:cNvSpPr>
            <a:spLocks noGrp="1"/>
          </p:cNvSpPr>
          <p:nvPr/>
        </p:nvSpPr>
        <p:spPr>
          <a:xfrm>
            <a:off x="685800" y="2047875"/>
            <a:ext cx="10953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725">
                <a:solidFill>
                  <a:srgbClr val="94E7DD"/>
                </a:solidFill>
              </a:defRPr>
            </a:pPr>
            <a:r>
              <a:rPr lang="zh-CN" altLang="en-US" sz="172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开头</a:t>
            </a:r>
          </a:p>
        </p:txBody>
      </p:sp>
      <p:sp>
        <p:nvSpPr>
          <p:cNvPr id="5" name="如果必须选，我更看重旅程。&#10;走过这一程，你会更明白什么时候继续、什么时">
            <a:extLst>
              <a:ext uri="{FF2B5EF4-FFF2-40B4-BE49-F238E27FC236}">
                <a16:creationId xmlns:a16="http://schemas.microsoft.com/office/drawing/2014/main" id="{4EB0AF8E-A67C-48DC-843A-C25CC44F5275}"/>
              </a:ext>
            </a:extLst>
          </p:cNvPr>
          <p:cNvSpPr>
            <a:spLocks noGrp="1"/>
          </p:cNvSpPr>
          <p:nvPr/>
        </p:nvSpPr>
        <p:spPr>
          <a:xfrm>
            <a:off x="2047875" y="2009775"/>
            <a:ext cx="9458325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F6F3EC"/>
                </a:solidFill>
              </a:defRPr>
            </a:pP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如果必须选，我更看重旅程。</a:t>
            </a:r>
          </a:p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F6F3EC"/>
                </a:solidFill>
              </a:defRPr>
            </a:pP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走过这一程，你会更明白什么时候继续、什么时候停下。一次登山让我理解了这一点。</a:t>
            </a:r>
          </a:p>
        </p:txBody>
      </p:sp>
      <p:sp>
        <p:nvSpPr>
          <p:cNvPr id="6" name="故事">
            <a:extLst>
              <a:ext uri="{FF2B5EF4-FFF2-40B4-BE49-F238E27FC236}">
                <a16:creationId xmlns:a16="http://schemas.microsoft.com/office/drawing/2014/main" id="{F6666C44-5774-4CB5-8C09-F580C4DE37FA}"/>
              </a:ext>
            </a:extLst>
          </p:cNvPr>
          <p:cNvSpPr>
            <a:spLocks noGrp="1"/>
          </p:cNvSpPr>
          <p:nvPr/>
        </p:nvSpPr>
        <p:spPr>
          <a:xfrm>
            <a:off x="685800" y="3438525"/>
            <a:ext cx="10953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725">
                <a:solidFill>
                  <a:srgbClr val="94E7DD"/>
                </a:solidFill>
              </a:defRPr>
            </a:pPr>
            <a:r>
              <a:rPr lang="zh-CN" altLang="en-US" sz="172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故事</a:t>
            </a:r>
          </a:p>
        </p:txBody>
      </p:sp>
      <p:sp>
        <p:nvSpPr>
          <p:cNvPr id="7" name="离山顶只剩半小时，天气突然变坏，一位队友开始发抖。我还想继续，毕竟已经">
            <a:extLst>
              <a:ext uri="{FF2B5EF4-FFF2-40B4-BE49-F238E27FC236}">
                <a16:creationId xmlns:a16="http://schemas.microsoft.com/office/drawing/2014/main" id="{A60AB9FC-E8F0-4717-88B9-5AD8B3A2B0A9}"/>
              </a:ext>
            </a:extLst>
          </p:cNvPr>
          <p:cNvSpPr>
            <a:spLocks noGrp="1"/>
          </p:cNvSpPr>
          <p:nvPr/>
        </p:nvSpPr>
        <p:spPr>
          <a:xfrm>
            <a:off x="2047875" y="3400425"/>
            <a:ext cx="9458325" cy="1438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F6F3EC"/>
                </a:solidFill>
              </a:defRPr>
            </a:pP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离山顶只剩半小时，天气突然变坏，一位队友开始发抖。我还想继续，毕竟已经走到这里了。看着他的状态，我知道不能再往上走。我们决定下山。</a:t>
            </a:r>
          </a:p>
        </p:txBody>
      </p:sp>
      <p:sp>
        <p:nvSpPr>
          <p:cNvPr id="8" name="结尾">
            <a:extLst>
              <a:ext uri="{FF2B5EF4-FFF2-40B4-BE49-F238E27FC236}">
                <a16:creationId xmlns:a16="http://schemas.microsoft.com/office/drawing/2014/main" id="{4EF82120-5B05-44A0-88F5-BDD2AB156268}"/>
              </a:ext>
            </a:extLst>
          </p:cNvPr>
          <p:cNvSpPr>
            <a:spLocks noGrp="1"/>
          </p:cNvSpPr>
          <p:nvPr/>
        </p:nvSpPr>
        <p:spPr>
          <a:xfrm>
            <a:off x="685800" y="5057775"/>
            <a:ext cx="10953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725">
                <a:solidFill>
                  <a:srgbClr val="94E7DD"/>
                </a:solidFill>
              </a:defRPr>
            </a:pPr>
            <a:r>
              <a:rPr lang="zh-CN" altLang="en-US" sz="172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结尾</a:t>
            </a:r>
          </a:p>
        </p:txBody>
      </p:sp>
      <p:sp>
        <p:nvSpPr>
          <p:cNvPr id="9" name="那次经历让我更明白，目标给我们方向，走过的路也会教我们什么时候应该停。">
            <a:extLst>
              <a:ext uri="{FF2B5EF4-FFF2-40B4-BE49-F238E27FC236}">
                <a16:creationId xmlns:a16="http://schemas.microsoft.com/office/drawing/2014/main" id="{386ACEDF-400D-4203-AD56-E6CFF64601FB}"/>
              </a:ext>
            </a:extLst>
          </p:cNvPr>
          <p:cNvSpPr>
            <a:spLocks noGrp="1"/>
          </p:cNvSpPr>
          <p:nvPr/>
        </p:nvSpPr>
        <p:spPr>
          <a:xfrm>
            <a:off x="2047875" y="5019675"/>
            <a:ext cx="9458325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F6F3EC"/>
                </a:solidFill>
              </a:defRPr>
            </a:pP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那次经历让我更明白，目标给我们方向，走过的路也会教我们什么时候应该停。</a:t>
            </a:r>
          </a:p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F6F3EC"/>
                </a:solidFill>
              </a:defRPr>
            </a:pP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所以，如果必须选，我更看重旅程。</a:t>
            </a:r>
          </a:p>
        </p:txBody>
      </p:sp>
      <p:sp>
        <p:nvSpPr>
          <p:cNvPr id="10" name="先说看法，再讲经历，最后回到题目。 走过这一程，你会更明白什么时候继续">
            <a:extLst>
              <a:ext uri="{FF2B5EF4-FFF2-40B4-BE49-F238E27FC236}">
                <a16:creationId xmlns:a16="http://schemas.microsoft.com/office/drawing/2014/main" id="{889C594A-AD10-4653-9C93-78FCDD828495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先说看法，再讲经历，最后回到题目。 走过这一程，你会更明白什么时候继续、什么时候停下。</a:t>
            </a:r>
          </a:p>
        </p:txBody>
      </p:sp>
      <p:sp>
        <p:nvSpPr>
          <p:cNvPr id="11" name="Impromptu Speech Speechcraft by Sin">
            <a:extLst>
              <a:ext uri="{FF2B5EF4-FFF2-40B4-BE49-F238E27FC236}">
                <a16:creationId xmlns:a16="http://schemas.microsoft.com/office/drawing/2014/main" id="{0E13975A-D729-4FBD-9568-5BE1D8C8BADF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2" name="19">
            <a:extLst>
              <a:ext uri="{FF2B5EF4-FFF2-40B4-BE49-F238E27FC236}">
                <a16:creationId xmlns:a16="http://schemas.microsoft.com/office/drawing/2014/main" id="{925D3AF8-1CC7-4423-9AFD-03358E9045D0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3952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AA72AA81-8DBC-4BAD-BB48-B7C85924E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登山案例 · 虚构教学示范">
            <a:extLst>
              <a:ext uri="{FF2B5EF4-FFF2-40B4-BE49-F238E27FC236}">
                <a16:creationId xmlns:a16="http://schemas.microsoft.com/office/drawing/2014/main" id="{1D2CBE09-ECF3-499E-BDDA-F43378F30F20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登山案例 · 虚构教学示范</a:t>
            </a:r>
          </a:p>
        </p:txBody>
      </p:sp>
      <p:sp>
        <p:nvSpPr>
          <p:cNvPr id="3" name="听众处境先行：完整回答">
            <a:extLst>
              <a:ext uri="{FF2B5EF4-FFF2-40B4-BE49-F238E27FC236}">
                <a16:creationId xmlns:a16="http://schemas.microsoft.com/office/drawing/2014/main" id="{31894489-8C2D-49D3-B622-D01AA770B419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听众处境先行：完整回答</a:t>
            </a:r>
          </a:p>
        </p:txBody>
      </p:sp>
      <p:sp>
        <p:nvSpPr>
          <p:cNvPr id="4" name="开头">
            <a:extLst>
              <a:ext uri="{FF2B5EF4-FFF2-40B4-BE49-F238E27FC236}">
                <a16:creationId xmlns:a16="http://schemas.microsoft.com/office/drawing/2014/main" id="{28BE2A9A-497C-4BD0-86A4-EE9E45EF68C4}"/>
              </a:ext>
            </a:extLst>
          </p:cNvPr>
          <p:cNvSpPr>
            <a:spLocks noGrp="1"/>
          </p:cNvSpPr>
          <p:nvPr/>
        </p:nvSpPr>
        <p:spPr>
          <a:xfrm>
            <a:off x="685800" y="2047875"/>
            <a:ext cx="10953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725">
                <a:solidFill>
                  <a:srgbClr val="94E7DD"/>
                </a:solidFill>
              </a:defRPr>
            </a:pPr>
            <a:r>
              <a:rPr lang="zh-CN" altLang="en-US" sz="172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开头</a:t>
            </a:r>
          </a:p>
        </p:txBody>
      </p:sp>
      <p:sp>
        <p:nvSpPr>
          <p:cNvPr id="5" name="假如你离目标只差半小时，什么事情会让你决定停下？">
            <a:extLst>
              <a:ext uri="{FF2B5EF4-FFF2-40B4-BE49-F238E27FC236}">
                <a16:creationId xmlns:a16="http://schemas.microsoft.com/office/drawing/2014/main" id="{A566FFF8-3705-4E1E-AD64-CFBCD2D6A546}"/>
              </a:ext>
            </a:extLst>
          </p:cNvPr>
          <p:cNvSpPr>
            <a:spLocks noGrp="1"/>
          </p:cNvSpPr>
          <p:nvPr/>
        </p:nvSpPr>
        <p:spPr>
          <a:xfrm>
            <a:off x="2047875" y="2009775"/>
            <a:ext cx="9458325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F6F3EC"/>
                </a:solidFill>
              </a:defRPr>
            </a:pP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假如你离目标只差半小时，什么事情会让你决定停下？</a:t>
            </a:r>
          </a:p>
        </p:txBody>
      </p:sp>
      <p:sp>
        <p:nvSpPr>
          <p:cNvPr id="6" name="故事">
            <a:extLst>
              <a:ext uri="{FF2B5EF4-FFF2-40B4-BE49-F238E27FC236}">
                <a16:creationId xmlns:a16="http://schemas.microsoft.com/office/drawing/2014/main" id="{9C6B03E6-AC83-4A0B-BC0A-735E7A5CE359}"/>
              </a:ext>
            </a:extLst>
          </p:cNvPr>
          <p:cNvSpPr>
            <a:spLocks noGrp="1"/>
          </p:cNvSpPr>
          <p:nvPr/>
        </p:nvSpPr>
        <p:spPr>
          <a:xfrm>
            <a:off x="685800" y="3438525"/>
            <a:ext cx="10953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725">
                <a:solidFill>
                  <a:srgbClr val="94E7DD"/>
                </a:solidFill>
              </a:defRPr>
            </a:pPr>
            <a:r>
              <a:rPr lang="zh-CN" altLang="en-US" sz="172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故事</a:t>
            </a:r>
          </a:p>
        </p:txBody>
      </p:sp>
      <p:sp>
        <p:nvSpPr>
          <p:cNvPr id="7" name="离山顶只剩半小时，天气突然变坏，一位队友开始发抖。我还想继续，毕竟已经">
            <a:extLst>
              <a:ext uri="{FF2B5EF4-FFF2-40B4-BE49-F238E27FC236}">
                <a16:creationId xmlns:a16="http://schemas.microsoft.com/office/drawing/2014/main" id="{4DF18DEE-D79D-4BBD-8A01-8ED08CC8C1B9}"/>
              </a:ext>
            </a:extLst>
          </p:cNvPr>
          <p:cNvSpPr>
            <a:spLocks noGrp="1"/>
          </p:cNvSpPr>
          <p:nvPr/>
        </p:nvSpPr>
        <p:spPr>
          <a:xfrm>
            <a:off x="2047875" y="3400425"/>
            <a:ext cx="9458325" cy="1438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F6F3EC"/>
                </a:solidFill>
              </a:defRPr>
            </a:pP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离山顶只剩半小时，天气突然变坏，一位队友开始发抖。我还想继续，毕竟已经走到这里了。看着他的状态，我知道不能再往上走。我们决定下山。</a:t>
            </a:r>
          </a:p>
        </p:txBody>
      </p:sp>
      <p:sp>
        <p:nvSpPr>
          <p:cNvPr id="8" name="结尾">
            <a:extLst>
              <a:ext uri="{FF2B5EF4-FFF2-40B4-BE49-F238E27FC236}">
                <a16:creationId xmlns:a16="http://schemas.microsoft.com/office/drawing/2014/main" id="{2EF4FD13-9E18-429B-8091-1F4F49FBEB78}"/>
              </a:ext>
            </a:extLst>
          </p:cNvPr>
          <p:cNvSpPr>
            <a:spLocks noGrp="1"/>
          </p:cNvSpPr>
          <p:nvPr/>
        </p:nvSpPr>
        <p:spPr>
          <a:xfrm>
            <a:off x="685800" y="5057775"/>
            <a:ext cx="10953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725">
                <a:solidFill>
                  <a:srgbClr val="94E7DD"/>
                </a:solidFill>
              </a:defRPr>
            </a:pPr>
            <a:r>
              <a:rPr lang="zh-CN" altLang="en-US" sz="172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结尾</a:t>
            </a:r>
          </a:p>
        </p:txBody>
      </p:sp>
      <p:sp>
        <p:nvSpPr>
          <p:cNvPr id="9" name="如果继续前进会让同行者承担不必要的风险，我会停下。对我来说，旅程更重要">
            <a:extLst>
              <a:ext uri="{FF2B5EF4-FFF2-40B4-BE49-F238E27FC236}">
                <a16:creationId xmlns:a16="http://schemas.microsoft.com/office/drawing/2014/main" id="{6359742B-171A-41E2-BD0D-DC909928939B}"/>
              </a:ext>
            </a:extLst>
          </p:cNvPr>
          <p:cNvSpPr>
            <a:spLocks noGrp="1"/>
          </p:cNvSpPr>
          <p:nvPr/>
        </p:nvSpPr>
        <p:spPr>
          <a:xfrm>
            <a:off x="2047875" y="5019675"/>
            <a:ext cx="9458325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F6F3EC"/>
                </a:solidFill>
              </a:defRPr>
            </a:pP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如果继续前进会让同行者承担不必要的风险，我会停下。对我来说，旅程更重要，因为它让我们学会什么时候继续、什么时候停。</a:t>
            </a:r>
          </a:p>
        </p:txBody>
      </p:sp>
      <p:sp>
        <p:nvSpPr>
          <p:cNvPr id="10" name="先提出一个选择，再说什么会让你停下。 先让大家想一想，再用经历回应这个">
            <a:extLst>
              <a:ext uri="{FF2B5EF4-FFF2-40B4-BE49-F238E27FC236}">
                <a16:creationId xmlns:a16="http://schemas.microsoft.com/office/drawing/2014/main" id="{7DC90A22-C2CD-41C2-8659-C282FF34471B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先提出一个选择，再说什么会让你停下。 先让大家想一想，再用经历回应这个问题。</a:t>
            </a:r>
          </a:p>
        </p:txBody>
      </p:sp>
      <p:sp>
        <p:nvSpPr>
          <p:cNvPr id="11" name="Impromptu Speech Speechcraft by Sin">
            <a:extLst>
              <a:ext uri="{FF2B5EF4-FFF2-40B4-BE49-F238E27FC236}">
                <a16:creationId xmlns:a16="http://schemas.microsoft.com/office/drawing/2014/main" id="{88785EDD-D27B-44B3-9083-B38589CA2929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2" name="20">
            <a:extLst>
              <a:ext uri="{FF2B5EF4-FFF2-40B4-BE49-F238E27FC236}">
                <a16:creationId xmlns:a16="http://schemas.microsoft.com/office/drawing/2014/main" id="{61110594-8DB5-4456-8C55-91D2B707D4E0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921744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C7540D9B-466F-4FC8-B54C-AA72A786E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登山案例 · 虚构教学示范">
            <a:extLst>
              <a:ext uri="{FF2B5EF4-FFF2-40B4-BE49-F238E27FC236}">
                <a16:creationId xmlns:a16="http://schemas.microsoft.com/office/drawing/2014/main" id="{ED332DBC-7FAC-4C89-B8E3-8FA9FE9A181A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登山案例 · 虚构教学示范</a:t>
            </a:r>
          </a:p>
        </p:txBody>
      </p:sp>
      <p:sp>
        <p:nvSpPr>
          <p:cNvPr id="3" name="故事反差先行：完整回答">
            <a:extLst>
              <a:ext uri="{FF2B5EF4-FFF2-40B4-BE49-F238E27FC236}">
                <a16:creationId xmlns:a16="http://schemas.microsoft.com/office/drawing/2014/main" id="{538681DD-5D83-49DA-BD2D-44D2AFB9917A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故事反差先行：完整回答</a:t>
            </a:r>
          </a:p>
        </p:txBody>
      </p:sp>
      <p:sp>
        <p:nvSpPr>
          <p:cNvPr id="4" name="开头">
            <a:extLst>
              <a:ext uri="{FF2B5EF4-FFF2-40B4-BE49-F238E27FC236}">
                <a16:creationId xmlns:a16="http://schemas.microsoft.com/office/drawing/2014/main" id="{C930C9A6-E093-4C14-BFB9-5F2C6FE25A48}"/>
              </a:ext>
            </a:extLst>
          </p:cNvPr>
          <p:cNvSpPr>
            <a:spLocks noGrp="1"/>
          </p:cNvSpPr>
          <p:nvPr/>
        </p:nvSpPr>
        <p:spPr>
          <a:xfrm>
            <a:off x="685800" y="2047875"/>
            <a:ext cx="10953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725">
                <a:solidFill>
                  <a:srgbClr val="94E7DD"/>
                </a:solidFill>
              </a:defRPr>
            </a:pPr>
            <a:r>
              <a:rPr lang="zh-CN" altLang="en-US" sz="172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开头</a:t>
            </a:r>
          </a:p>
        </p:txBody>
      </p:sp>
      <p:sp>
        <p:nvSpPr>
          <p:cNvPr id="5" name="离山顶只剩半小时，我们却决定下山。">
            <a:extLst>
              <a:ext uri="{FF2B5EF4-FFF2-40B4-BE49-F238E27FC236}">
                <a16:creationId xmlns:a16="http://schemas.microsoft.com/office/drawing/2014/main" id="{6762EF94-63CB-43FE-A3C0-C5A1F0922FE1}"/>
              </a:ext>
            </a:extLst>
          </p:cNvPr>
          <p:cNvSpPr>
            <a:spLocks noGrp="1"/>
          </p:cNvSpPr>
          <p:nvPr/>
        </p:nvSpPr>
        <p:spPr>
          <a:xfrm>
            <a:off x="2047875" y="2009775"/>
            <a:ext cx="9458325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F6F3EC"/>
                </a:solidFill>
              </a:defRPr>
            </a:pP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离山顶只剩半小时，我们却决定下山。</a:t>
            </a:r>
          </a:p>
        </p:txBody>
      </p:sp>
      <p:sp>
        <p:nvSpPr>
          <p:cNvPr id="6" name="故事">
            <a:extLst>
              <a:ext uri="{FF2B5EF4-FFF2-40B4-BE49-F238E27FC236}">
                <a16:creationId xmlns:a16="http://schemas.microsoft.com/office/drawing/2014/main" id="{44F99EE0-2330-42E1-BCFB-91101A4D72DD}"/>
              </a:ext>
            </a:extLst>
          </p:cNvPr>
          <p:cNvSpPr>
            <a:spLocks noGrp="1"/>
          </p:cNvSpPr>
          <p:nvPr/>
        </p:nvSpPr>
        <p:spPr>
          <a:xfrm>
            <a:off x="685800" y="3438525"/>
            <a:ext cx="10953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725">
                <a:solidFill>
                  <a:srgbClr val="94E7DD"/>
                </a:solidFill>
              </a:defRPr>
            </a:pPr>
            <a:r>
              <a:rPr lang="zh-CN" altLang="en-US" sz="172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故事</a:t>
            </a:r>
          </a:p>
        </p:txBody>
      </p:sp>
      <p:sp>
        <p:nvSpPr>
          <p:cNvPr id="7" name="天气突然变坏，一位队友开始发抖。我还想继续，毕竟已经走到这里了。看着他">
            <a:extLst>
              <a:ext uri="{FF2B5EF4-FFF2-40B4-BE49-F238E27FC236}">
                <a16:creationId xmlns:a16="http://schemas.microsoft.com/office/drawing/2014/main" id="{CC0ACF61-1EAE-47F8-B1BF-0F3CB30482B6}"/>
              </a:ext>
            </a:extLst>
          </p:cNvPr>
          <p:cNvSpPr>
            <a:spLocks noGrp="1"/>
          </p:cNvSpPr>
          <p:nvPr/>
        </p:nvSpPr>
        <p:spPr>
          <a:xfrm>
            <a:off x="2047875" y="3400425"/>
            <a:ext cx="9458325" cy="1438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F6F3EC"/>
                </a:solidFill>
              </a:defRPr>
            </a:pP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天气突然变坏，一位队友开始发抖。我还想继续，毕竟已经走到这里了。看着他的状态，我知道不能再往上走。我们决定下山。</a:t>
            </a:r>
          </a:p>
        </p:txBody>
      </p:sp>
      <p:sp>
        <p:nvSpPr>
          <p:cNvPr id="8" name="结尾">
            <a:extLst>
              <a:ext uri="{FF2B5EF4-FFF2-40B4-BE49-F238E27FC236}">
                <a16:creationId xmlns:a16="http://schemas.microsoft.com/office/drawing/2014/main" id="{A699A879-288D-4179-B449-A66073E980D2}"/>
              </a:ext>
            </a:extLst>
          </p:cNvPr>
          <p:cNvSpPr>
            <a:spLocks noGrp="1"/>
          </p:cNvSpPr>
          <p:nvPr/>
        </p:nvSpPr>
        <p:spPr>
          <a:xfrm>
            <a:off x="685800" y="5057775"/>
            <a:ext cx="10953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725">
                <a:solidFill>
                  <a:srgbClr val="94E7DD"/>
                </a:solidFill>
              </a:defRPr>
            </a:pPr>
            <a:r>
              <a:rPr lang="zh-CN" altLang="en-US" sz="172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结尾</a:t>
            </a:r>
          </a:p>
        </p:txBody>
      </p:sp>
      <p:sp>
        <p:nvSpPr>
          <p:cNvPr id="9" name="那次没能登顶的旅程，让我更明白：有时，停下来也是走过这段路才学会的事。">
            <a:extLst>
              <a:ext uri="{FF2B5EF4-FFF2-40B4-BE49-F238E27FC236}">
                <a16:creationId xmlns:a16="http://schemas.microsoft.com/office/drawing/2014/main" id="{42E3A09F-C0B5-440A-AE3E-4438AF840091}"/>
              </a:ext>
            </a:extLst>
          </p:cNvPr>
          <p:cNvSpPr>
            <a:spLocks noGrp="1"/>
          </p:cNvSpPr>
          <p:nvPr/>
        </p:nvSpPr>
        <p:spPr>
          <a:xfrm>
            <a:off x="2047875" y="5019675"/>
            <a:ext cx="9458325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F6F3EC"/>
                </a:solidFill>
              </a:defRPr>
            </a:pP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那次没能登顶的旅程，让我更明白：有时，停下来也是走过这段路才学会的事。</a:t>
            </a:r>
          </a:p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F6F3EC"/>
                </a:solidFill>
              </a:defRPr>
            </a:pP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所以，如果必须选，我更看重旅程。</a:t>
            </a:r>
          </a:p>
        </p:txBody>
      </p:sp>
      <p:sp>
        <p:nvSpPr>
          <p:cNvPr id="10" name="先让人好奇，接着解释原因，最后回到题目。 大家会想知道原因。接下来，就">
            <a:extLst>
              <a:ext uri="{FF2B5EF4-FFF2-40B4-BE49-F238E27FC236}">
                <a16:creationId xmlns:a16="http://schemas.microsoft.com/office/drawing/2014/main" id="{A629B707-755A-4E1F-968F-9E38A5EBD7C1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先让人好奇，接着解释原因，最后回到题目。 大家会想知道原因。接下来，就讲为什么。</a:t>
            </a:r>
          </a:p>
        </p:txBody>
      </p:sp>
      <p:sp>
        <p:nvSpPr>
          <p:cNvPr id="11" name="Impromptu Speech Speechcraft by Sin">
            <a:extLst>
              <a:ext uri="{FF2B5EF4-FFF2-40B4-BE49-F238E27FC236}">
                <a16:creationId xmlns:a16="http://schemas.microsoft.com/office/drawing/2014/main" id="{B03182A1-5089-486C-862B-2F7B660849C2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2" name="21">
            <a:extLst>
              <a:ext uri="{FF2B5EF4-FFF2-40B4-BE49-F238E27FC236}">
                <a16:creationId xmlns:a16="http://schemas.microsoft.com/office/drawing/2014/main" id="{B2393348-6244-4401-A023-5CED917A1C27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862360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FD058F51-8070-4E4F-B940-B0350ACED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D4D613F1-F573-4826-8519-EA08B227EBB0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同一个故事，三种开头">
            <a:extLst>
              <a:ext uri="{FF2B5EF4-FFF2-40B4-BE49-F238E27FC236}">
                <a16:creationId xmlns:a16="http://schemas.microsoft.com/office/drawing/2014/main" id="{6C099ED3-6393-43E0-A97E-1CB4BBF731AE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同一个故事，三种开头</a:t>
            </a:r>
          </a:p>
        </p:txBody>
      </p:sp>
      <p:sp>
        <p:nvSpPr>
          <p:cNvPr id="4" name="题目：旅程与目的地，哪个更重要？">
            <a:extLst>
              <a:ext uri="{FF2B5EF4-FFF2-40B4-BE49-F238E27FC236}">
                <a16:creationId xmlns:a16="http://schemas.microsoft.com/office/drawing/2014/main" id="{09E1B385-76B4-488D-9AE4-9BF60F14A53E}"/>
              </a:ext>
            </a:extLst>
          </p:cNvPr>
          <p:cNvSpPr>
            <a:spLocks noGrp="1"/>
          </p:cNvSpPr>
          <p:nvPr/>
        </p:nvSpPr>
        <p:spPr>
          <a:xfrm>
            <a:off x="685800" y="1695450"/>
            <a:ext cx="108204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B5BAC8"/>
                </a:solidFill>
              </a:defRPr>
            </a:pPr>
            <a:r>
              <a:rPr lang="zh-CN" altLang="en-US" sz="18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题目：旅程与目的地，哪个更重要？</a:t>
            </a:r>
          </a:p>
        </p:txBody>
      </p:sp>
      <p:sp>
        <p:nvSpPr>
          <p:cNvPr id="5" name="01">
            <a:extLst>
              <a:ext uri="{FF2B5EF4-FFF2-40B4-BE49-F238E27FC236}">
                <a16:creationId xmlns:a16="http://schemas.microsoft.com/office/drawing/2014/main" id="{A76C4CCB-E844-4F23-A7F1-4581EF610B41}"/>
              </a:ext>
            </a:extLst>
          </p:cNvPr>
          <p:cNvSpPr>
            <a:spLocks noGrp="1"/>
          </p:cNvSpPr>
          <p:nvPr/>
        </p:nvSpPr>
        <p:spPr>
          <a:xfrm>
            <a:off x="685800" y="2286000"/>
            <a:ext cx="952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01</a:t>
            </a:r>
          </a:p>
        </p:txBody>
      </p:sp>
      <p:sp>
        <p:nvSpPr>
          <p:cNvPr id="6" name="立场先行">
            <a:extLst>
              <a:ext uri="{FF2B5EF4-FFF2-40B4-BE49-F238E27FC236}">
                <a16:creationId xmlns:a16="http://schemas.microsoft.com/office/drawing/2014/main" id="{2DA90B24-0459-4F49-A2D7-968CE65B634F}"/>
              </a:ext>
            </a:extLst>
          </p:cNvPr>
          <p:cNvSpPr>
            <a:spLocks noGrp="1"/>
          </p:cNvSpPr>
          <p:nvPr/>
        </p:nvSpPr>
        <p:spPr>
          <a:xfrm>
            <a:off x="685800" y="2714625"/>
            <a:ext cx="32766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立场先行</a:t>
            </a:r>
          </a:p>
        </p:txBody>
      </p:sp>
      <p:sp>
        <p:nvSpPr>
          <p:cNvPr id="7" name="如果必须选，&#10;我更看重旅程。">
            <a:extLst>
              <a:ext uri="{FF2B5EF4-FFF2-40B4-BE49-F238E27FC236}">
                <a16:creationId xmlns:a16="http://schemas.microsoft.com/office/drawing/2014/main" id="{BCF8A478-8000-4E64-9B62-87408B38A56E}"/>
              </a:ext>
            </a:extLst>
          </p:cNvPr>
          <p:cNvSpPr>
            <a:spLocks noGrp="1"/>
          </p:cNvSpPr>
          <p:nvPr/>
        </p:nvSpPr>
        <p:spPr>
          <a:xfrm>
            <a:off x="685800" y="3286125"/>
            <a:ext cx="3276600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250">
                <a:solidFill>
                  <a:srgbClr val="F6F3EC"/>
                </a:solidFill>
              </a:defRPr>
            </a:pPr>
            <a:r>
              <a:rPr lang="zh-CN" altLang="en-US" sz="22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如果必须选，</a:t>
            </a:r>
          </a:p>
          <a:p>
            <a:pPr algn="l" eaLnBrk="1" latinLnBrk="0" hangingPunct="0">
              <a:lnSpc>
                <a:spcPct val="120000"/>
              </a:lnSpc>
              <a:buNone/>
              <a:defRPr sz="2250">
                <a:solidFill>
                  <a:srgbClr val="F6F3EC"/>
                </a:solidFill>
              </a:defRPr>
            </a:pPr>
            <a:r>
              <a:rPr lang="zh-CN" altLang="en-US" sz="22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我更看重旅程。</a:t>
            </a:r>
          </a:p>
        </p:txBody>
      </p:sp>
      <p:sp>
        <p:nvSpPr>
          <p:cNvPr id="8" name="走过这一程，你会更明白什么时候继续、什么时候停下。">
            <a:extLst>
              <a:ext uri="{FF2B5EF4-FFF2-40B4-BE49-F238E27FC236}">
                <a16:creationId xmlns:a16="http://schemas.microsoft.com/office/drawing/2014/main" id="{7C382A07-2B27-4A7C-A186-6E9351704735}"/>
              </a:ext>
            </a:extLst>
          </p:cNvPr>
          <p:cNvSpPr>
            <a:spLocks noGrp="1"/>
          </p:cNvSpPr>
          <p:nvPr/>
        </p:nvSpPr>
        <p:spPr>
          <a:xfrm>
            <a:off x="685800" y="4381500"/>
            <a:ext cx="32766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走过这一程，你会更明白什么时候继续、什么时候停下。</a:t>
            </a:r>
          </a:p>
        </p:txBody>
      </p:sp>
      <p:sp>
        <p:nvSpPr>
          <p:cNvPr id="9" name="听众先知道你的答案。&#10;接下来，用故事解释为什么。">
            <a:extLst>
              <a:ext uri="{FF2B5EF4-FFF2-40B4-BE49-F238E27FC236}">
                <a16:creationId xmlns:a16="http://schemas.microsoft.com/office/drawing/2014/main" id="{CC4BB7B3-474E-4034-9EEE-347C7239E325}"/>
              </a:ext>
            </a:extLst>
          </p:cNvPr>
          <p:cNvSpPr>
            <a:spLocks noGrp="1"/>
          </p:cNvSpPr>
          <p:nvPr/>
        </p:nvSpPr>
        <p:spPr>
          <a:xfrm>
            <a:off x="685800" y="5505450"/>
            <a:ext cx="32766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75">
                <a:solidFill>
                  <a:srgbClr val="94E7DD"/>
                </a:solidFill>
              </a:defRPr>
            </a:pPr>
            <a:r>
              <a:rPr lang="zh-CN" altLang="en-US" sz="157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听众先知道你的答案。</a:t>
            </a:r>
          </a:p>
          <a:p>
            <a:pPr algn="l" eaLnBrk="1" latinLnBrk="0" hangingPunct="0">
              <a:lnSpc>
                <a:spcPct val="120000"/>
              </a:lnSpc>
              <a:buNone/>
              <a:defRPr sz="1575">
                <a:solidFill>
                  <a:srgbClr val="94E7DD"/>
                </a:solidFill>
              </a:defRPr>
            </a:pPr>
            <a:r>
              <a:rPr lang="zh-CN" altLang="en-US" sz="157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接下来，用故事解释为什么。</a:t>
            </a:r>
          </a:p>
        </p:txBody>
      </p:sp>
      <p:sp>
        <p:nvSpPr>
          <p:cNvPr id="10" name="02">
            <a:extLst>
              <a:ext uri="{FF2B5EF4-FFF2-40B4-BE49-F238E27FC236}">
                <a16:creationId xmlns:a16="http://schemas.microsoft.com/office/drawing/2014/main" id="{4B9258BA-FFC9-4D4E-B7EF-9AC0ACBC75D1}"/>
              </a:ext>
            </a:extLst>
          </p:cNvPr>
          <p:cNvSpPr>
            <a:spLocks noGrp="1"/>
          </p:cNvSpPr>
          <p:nvPr/>
        </p:nvSpPr>
        <p:spPr>
          <a:xfrm>
            <a:off x="4457700" y="2286000"/>
            <a:ext cx="952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02</a:t>
            </a:r>
          </a:p>
        </p:txBody>
      </p:sp>
      <p:sp>
        <p:nvSpPr>
          <p:cNvPr id="11" name="听众处境先行">
            <a:extLst>
              <a:ext uri="{FF2B5EF4-FFF2-40B4-BE49-F238E27FC236}">
                <a16:creationId xmlns:a16="http://schemas.microsoft.com/office/drawing/2014/main" id="{09B8FCFF-0E98-4532-A115-88162746E039}"/>
              </a:ext>
            </a:extLst>
          </p:cNvPr>
          <p:cNvSpPr>
            <a:spLocks noGrp="1"/>
          </p:cNvSpPr>
          <p:nvPr/>
        </p:nvSpPr>
        <p:spPr>
          <a:xfrm>
            <a:off x="4457700" y="2714625"/>
            <a:ext cx="32766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听众处境先行</a:t>
            </a:r>
          </a:p>
        </p:txBody>
      </p:sp>
      <p:sp>
        <p:nvSpPr>
          <p:cNvPr id="12" name="离目标只差半小时，&#10;什么会让你停下？">
            <a:extLst>
              <a:ext uri="{FF2B5EF4-FFF2-40B4-BE49-F238E27FC236}">
                <a16:creationId xmlns:a16="http://schemas.microsoft.com/office/drawing/2014/main" id="{216CF4E8-8C46-437E-BA1E-B30403F8283F}"/>
              </a:ext>
            </a:extLst>
          </p:cNvPr>
          <p:cNvSpPr>
            <a:spLocks noGrp="1"/>
          </p:cNvSpPr>
          <p:nvPr/>
        </p:nvSpPr>
        <p:spPr>
          <a:xfrm>
            <a:off x="4457700" y="3286125"/>
            <a:ext cx="3276600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250">
                <a:solidFill>
                  <a:srgbClr val="F6F3EC"/>
                </a:solidFill>
              </a:defRPr>
            </a:pPr>
            <a:r>
              <a:rPr lang="zh-CN" altLang="en-US" sz="22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离目标只差半小时，</a:t>
            </a:r>
          </a:p>
          <a:p>
            <a:pPr algn="l" eaLnBrk="1" latinLnBrk="0" hangingPunct="0">
              <a:lnSpc>
                <a:spcPct val="120000"/>
              </a:lnSpc>
              <a:buNone/>
              <a:defRPr sz="2250">
                <a:solidFill>
                  <a:srgbClr val="F6F3EC"/>
                </a:solidFill>
              </a:defRPr>
            </a:pPr>
            <a:r>
              <a:rPr lang="zh-CN" altLang="en-US" sz="22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什么会让你停下？</a:t>
            </a:r>
          </a:p>
        </p:txBody>
      </p:sp>
      <p:sp>
        <p:nvSpPr>
          <p:cNvPr id="13" name="先让大家想一想，&#10;再用经历回应这个问题。">
            <a:extLst>
              <a:ext uri="{FF2B5EF4-FFF2-40B4-BE49-F238E27FC236}">
                <a16:creationId xmlns:a16="http://schemas.microsoft.com/office/drawing/2014/main" id="{5131E2D0-225D-47D4-8C77-654AD63FF167}"/>
              </a:ext>
            </a:extLst>
          </p:cNvPr>
          <p:cNvSpPr>
            <a:spLocks noGrp="1"/>
          </p:cNvSpPr>
          <p:nvPr/>
        </p:nvSpPr>
        <p:spPr>
          <a:xfrm>
            <a:off x="4457700" y="4381500"/>
            <a:ext cx="32766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先让大家想一想，</a:t>
            </a:r>
          </a:p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再用经历回应这个问题。</a:t>
            </a:r>
          </a:p>
        </p:txBody>
      </p:sp>
      <p:sp>
        <p:nvSpPr>
          <p:cNvPr id="14" name="听众先进入一个选择。&#10;接下来，说说什么让你停下。">
            <a:extLst>
              <a:ext uri="{FF2B5EF4-FFF2-40B4-BE49-F238E27FC236}">
                <a16:creationId xmlns:a16="http://schemas.microsoft.com/office/drawing/2014/main" id="{44C67464-1006-4571-A36C-02DF2667BC9A}"/>
              </a:ext>
            </a:extLst>
          </p:cNvPr>
          <p:cNvSpPr>
            <a:spLocks noGrp="1"/>
          </p:cNvSpPr>
          <p:nvPr/>
        </p:nvSpPr>
        <p:spPr>
          <a:xfrm>
            <a:off x="4457700" y="5505450"/>
            <a:ext cx="32766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75">
                <a:solidFill>
                  <a:srgbClr val="94E7DD"/>
                </a:solidFill>
              </a:defRPr>
            </a:pPr>
            <a:r>
              <a:rPr lang="zh-CN" altLang="en-US" sz="157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听众先进入一个选择。</a:t>
            </a:r>
          </a:p>
          <a:p>
            <a:pPr algn="l" eaLnBrk="1" latinLnBrk="0" hangingPunct="0">
              <a:lnSpc>
                <a:spcPct val="120000"/>
              </a:lnSpc>
              <a:buNone/>
              <a:defRPr sz="1575">
                <a:solidFill>
                  <a:srgbClr val="94E7DD"/>
                </a:solidFill>
              </a:defRPr>
            </a:pPr>
            <a:r>
              <a:rPr lang="zh-CN" altLang="en-US" sz="157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接下来，说说什么让你停下。</a:t>
            </a:r>
          </a:p>
        </p:txBody>
      </p:sp>
      <p:sp>
        <p:nvSpPr>
          <p:cNvPr id="15" name="03">
            <a:extLst>
              <a:ext uri="{FF2B5EF4-FFF2-40B4-BE49-F238E27FC236}">
                <a16:creationId xmlns:a16="http://schemas.microsoft.com/office/drawing/2014/main" id="{392E5C62-59C3-4920-B24D-9EC581BA834A}"/>
              </a:ext>
            </a:extLst>
          </p:cNvPr>
          <p:cNvSpPr>
            <a:spLocks noGrp="1"/>
          </p:cNvSpPr>
          <p:nvPr/>
        </p:nvSpPr>
        <p:spPr>
          <a:xfrm>
            <a:off x="8229600" y="2286000"/>
            <a:ext cx="952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03</a:t>
            </a:r>
          </a:p>
        </p:txBody>
      </p:sp>
      <p:sp>
        <p:nvSpPr>
          <p:cNvPr id="16" name="故事反差先行">
            <a:extLst>
              <a:ext uri="{FF2B5EF4-FFF2-40B4-BE49-F238E27FC236}">
                <a16:creationId xmlns:a16="http://schemas.microsoft.com/office/drawing/2014/main" id="{5D28C019-0229-42D7-B296-8DEAD6192249}"/>
              </a:ext>
            </a:extLst>
          </p:cNvPr>
          <p:cNvSpPr>
            <a:spLocks noGrp="1"/>
          </p:cNvSpPr>
          <p:nvPr/>
        </p:nvSpPr>
        <p:spPr>
          <a:xfrm>
            <a:off x="8229600" y="2714625"/>
            <a:ext cx="32766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故事反差先行</a:t>
            </a:r>
          </a:p>
        </p:txBody>
      </p:sp>
      <p:sp>
        <p:nvSpPr>
          <p:cNvPr id="17" name="离山顶只剩半小时，&#10;我们却决定下山。">
            <a:extLst>
              <a:ext uri="{FF2B5EF4-FFF2-40B4-BE49-F238E27FC236}">
                <a16:creationId xmlns:a16="http://schemas.microsoft.com/office/drawing/2014/main" id="{2BF02A60-946A-43CA-80D4-764B22879A82}"/>
              </a:ext>
            </a:extLst>
          </p:cNvPr>
          <p:cNvSpPr>
            <a:spLocks noGrp="1"/>
          </p:cNvSpPr>
          <p:nvPr/>
        </p:nvSpPr>
        <p:spPr>
          <a:xfrm>
            <a:off x="8229600" y="3286125"/>
            <a:ext cx="3276600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250">
                <a:solidFill>
                  <a:srgbClr val="F6F3EC"/>
                </a:solidFill>
              </a:defRPr>
            </a:pPr>
            <a:r>
              <a:rPr lang="zh-CN" altLang="en-US" sz="22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离山顶只剩半小时，</a:t>
            </a:r>
          </a:p>
          <a:p>
            <a:pPr algn="l" eaLnBrk="1" latinLnBrk="0" hangingPunct="0">
              <a:lnSpc>
                <a:spcPct val="120000"/>
              </a:lnSpc>
              <a:buNone/>
              <a:defRPr sz="2250">
                <a:solidFill>
                  <a:srgbClr val="F6F3EC"/>
                </a:solidFill>
              </a:defRPr>
            </a:pPr>
            <a:r>
              <a:rPr lang="zh-CN" altLang="en-US" sz="22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我们却决定下山。</a:t>
            </a:r>
          </a:p>
        </p:txBody>
      </p:sp>
      <p:sp>
        <p:nvSpPr>
          <p:cNvPr id="18" name="离目标很近却返程，&#10;大家会想知道原因。">
            <a:extLst>
              <a:ext uri="{FF2B5EF4-FFF2-40B4-BE49-F238E27FC236}">
                <a16:creationId xmlns:a16="http://schemas.microsoft.com/office/drawing/2014/main" id="{A5DA7546-8E03-40C1-A858-227A9D8C8410}"/>
              </a:ext>
            </a:extLst>
          </p:cNvPr>
          <p:cNvSpPr>
            <a:spLocks noGrp="1"/>
          </p:cNvSpPr>
          <p:nvPr/>
        </p:nvSpPr>
        <p:spPr>
          <a:xfrm>
            <a:off x="8229600" y="4381500"/>
            <a:ext cx="32766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离目标很近却返程，</a:t>
            </a:r>
          </a:p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大家会想知道原因。</a:t>
            </a:r>
          </a:p>
        </p:txBody>
      </p:sp>
      <p:sp>
        <p:nvSpPr>
          <p:cNvPr id="19" name="听众先遇到一个反差。&#10;接下来，讲清返程的原因。">
            <a:extLst>
              <a:ext uri="{FF2B5EF4-FFF2-40B4-BE49-F238E27FC236}">
                <a16:creationId xmlns:a16="http://schemas.microsoft.com/office/drawing/2014/main" id="{CC21881C-9F1A-4AEB-9B0B-28614BA63400}"/>
              </a:ext>
            </a:extLst>
          </p:cNvPr>
          <p:cNvSpPr>
            <a:spLocks noGrp="1"/>
          </p:cNvSpPr>
          <p:nvPr/>
        </p:nvSpPr>
        <p:spPr>
          <a:xfrm>
            <a:off x="8229600" y="5505450"/>
            <a:ext cx="32766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75">
                <a:solidFill>
                  <a:srgbClr val="94E7DD"/>
                </a:solidFill>
              </a:defRPr>
            </a:pPr>
            <a:r>
              <a:rPr lang="zh-CN" altLang="en-US" sz="157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听众先遇到一个反差。</a:t>
            </a:r>
          </a:p>
          <a:p>
            <a:pPr algn="l" eaLnBrk="1" latinLnBrk="0" hangingPunct="0">
              <a:lnSpc>
                <a:spcPct val="120000"/>
              </a:lnSpc>
              <a:buNone/>
              <a:defRPr sz="1575">
                <a:solidFill>
                  <a:srgbClr val="94E7DD"/>
                </a:solidFill>
              </a:defRPr>
            </a:pPr>
            <a:r>
              <a:rPr lang="zh-CN" altLang="en-US" sz="157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接下来，讲清返程的原因。</a:t>
            </a:r>
          </a:p>
        </p:txBody>
      </p:sp>
      <p:cxnSp>
        <p:nvCxnSpPr>
          <p:cNvPr id="20" name="content-divider">
            <a:extLst>
              <a:ext uri="{FF2B5EF4-FFF2-40B4-BE49-F238E27FC236}">
                <a16:creationId xmlns:a16="http://schemas.microsoft.com/office/drawing/2014/main" id="{37BCF8C9-8E73-421A-B829-60A62053520B}"/>
              </a:ext>
            </a:extLst>
          </p:cNvPr>
          <p:cNvCxnSpPr/>
          <p:nvPr/>
        </p:nvCxnSpPr>
        <p:spPr>
          <a:xfrm>
            <a:off x="4133850" y="2286000"/>
            <a:ext cx="0" cy="3714750"/>
          </a:xfrm>
          <a:prstGeom prst="straightConnector1">
            <a:avLst/>
          </a:prstGeom>
          <a:ln w="9525">
            <a:solidFill>
              <a:srgbClr val="464B59"/>
            </a:solidFill>
          </a:ln>
        </p:spPr>
      </p:cxnSp>
      <p:cxnSp>
        <p:nvCxnSpPr>
          <p:cNvPr id="21" name="content-divider">
            <a:extLst>
              <a:ext uri="{FF2B5EF4-FFF2-40B4-BE49-F238E27FC236}">
                <a16:creationId xmlns:a16="http://schemas.microsoft.com/office/drawing/2014/main" id="{23D70E26-E863-41FD-9736-7B6507839D5B}"/>
              </a:ext>
            </a:extLst>
          </p:cNvPr>
          <p:cNvCxnSpPr/>
          <p:nvPr/>
        </p:nvCxnSpPr>
        <p:spPr>
          <a:xfrm>
            <a:off x="7905750" y="2286000"/>
            <a:ext cx="0" cy="3714750"/>
          </a:xfrm>
          <a:prstGeom prst="straightConnector1">
            <a:avLst/>
          </a:prstGeom>
          <a:ln w="9525">
            <a:solidFill>
              <a:srgbClr val="464B59"/>
            </a:solidFill>
          </a:ln>
        </p:spPr>
      </p:cxnSp>
      <p:sp>
        <p:nvSpPr>
          <p:cNvPr id="22" name="Impromptu Speech Speechcraft by Sin">
            <a:extLst>
              <a:ext uri="{FF2B5EF4-FFF2-40B4-BE49-F238E27FC236}">
                <a16:creationId xmlns:a16="http://schemas.microsoft.com/office/drawing/2014/main" id="{1BB7C2C2-55C2-460A-8759-827EC91BF3F4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23" name="22">
            <a:extLst>
              <a:ext uri="{FF2B5EF4-FFF2-40B4-BE49-F238E27FC236}">
                <a16:creationId xmlns:a16="http://schemas.microsoft.com/office/drawing/2014/main" id="{CAD181F0-3AF3-456C-B742-EE1D564D840B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0887017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1BF2892E-9F6C-4C98-BDEA-8160F061F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594283BB-A2D8-433B-80AE-636E908D44CF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立场先行，也能让人好奇">
            <a:extLst>
              <a:ext uri="{FF2B5EF4-FFF2-40B4-BE49-F238E27FC236}">
                <a16:creationId xmlns:a16="http://schemas.microsoft.com/office/drawing/2014/main" id="{D6C49D54-1331-4E8D-B98A-B10DC51445DE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立场先行，也能让人好奇</a:t>
            </a:r>
          </a:p>
        </p:txBody>
      </p:sp>
      <p:sp>
        <p:nvSpPr>
          <p:cNvPr id="4" name="我更看重旅程。">
            <a:extLst>
              <a:ext uri="{FF2B5EF4-FFF2-40B4-BE49-F238E27FC236}">
                <a16:creationId xmlns:a16="http://schemas.microsoft.com/office/drawing/2014/main" id="{AD61F7D2-AEA6-43B8-9E17-0AD137F0E2BB}"/>
              </a:ext>
            </a:extLst>
          </p:cNvPr>
          <p:cNvSpPr>
            <a:spLocks noGrp="1"/>
          </p:cNvSpPr>
          <p:nvPr/>
        </p:nvSpPr>
        <p:spPr>
          <a:xfrm>
            <a:off x="685800" y="2276475"/>
            <a:ext cx="10820400" cy="2038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925">
                <a:solidFill>
                  <a:srgbClr val="F6F3EC"/>
                </a:solidFill>
              </a:defRPr>
            </a:pPr>
            <a:r>
              <a:rPr lang="zh-CN" altLang="en-US" sz="29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我更看重旅程。</a:t>
            </a:r>
          </a:p>
        </p:txBody>
      </p:sp>
      <p:sp>
        <p:nvSpPr>
          <p:cNvPr id="5" name="我最有价值的一次登山，恰好没有登顶。">
            <a:extLst>
              <a:ext uri="{FF2B5EF4-FFF2-40B4-BE49-F238E27FC236}">
                <a16:creationId xmlns:a16="http://schemas.microsoft.com/office/drawing/2014/main" id="{6F70FD66-4798-4C0A-9234-770105A3E385}"/>
              </a:ext>
            </a:extLst>
          </p:cNvPr>
          <p:cNvSpPr>
            <a:spLocks noGrp="1"/>
          </p:cNvSpPr>
          <p:nvPr/>
        </p:nvSpPr>
        <p:spPr>
          <a:xfrm>
            <a:off x="685800" y="4467225"/>
            <a:ext cx="10477500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400">
                <a:solidFill>
                  <a:srgbClr val="94E7DD"/>
                </a:solidFill>
              </a:defRPr>
            </a:pPr>
            <a:r>
              <a:rPr lang="zh-CN" altLang="en-US" sz="24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我最有价值的一次登山，恰好没有登顶。</a:t>
            </a:r>
          </a:p>
        </p:txBody>
      </p:sp>
      <p:sp>
        <p:nvSpPr>
          <p:cNvPr id="6" name="接下来解释为什么，让听众明白这段经历和题目的关系。">
            <a:extLst>
              <a:ext uri="{FF2B5EF4-FFF2-40B4-BE49-F238E27FC236}">
                <a16:creationId xmlns:a16="http://schemas.microsoft.com/office/drawing/2014/main" id="{9106C942-1E3F-46E6-BA54-9EA807AC9E0B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接下来解释为什么，让听众明白这段经历和题目的关系。</a:t>
            </a:r>
          </a:p>
        </p:txBody>
      </p:sp>
      <p:sp>
        <p:nvSpPr>
          <p:cNvPr id="7" name="Impromptu Speech Speechcraft by Sin">
            <a:extLst>
              <a:ext uri="{FF2B5EF4-FFF2-40B4-BE49-F238E27FC236}">
                <a16:creationId xmlns:a16="http://schemas.microsoft.com/office/drawing/2014/main" id="{3419F1B3-875E-4AA5-8AF0-91299334FD37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8" name="23">
            <a:extLst>
              <a:ext uri="{FF2B5EF4-FFF2-40B4-BE49-F238E27FC236}">
                <a16:creationId xmlns:a16="http://schemas.microsoft.com/office/drawing/2014/main" id="{58607EF6-6549-48B8-A93C-D79AECF50C5D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020206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AA950461-0B97-4DA8-87C9-C990576A8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67CB0E1A-5FEE-436F-9158-9C60B4436316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故事怎样回答题目？">
            <a:extLst>
              <a:ext uri="{FF2B5EF4-FFF2-40B4-BE49-F238E27FC236}">
                <a16:creationId xmlns:a16="http://schemas.microsoft.com/office/drawing/2014/main" id="{66D86820-9870-483D-AA2D-DACA97034BCC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故事怎样回答题目？</a:t>
            </a:r>
          </a:p>
        </p:txBody>
      </p:sp>
      <p:sp>
        <p:nvSpPr>
          <p:cNvPr id="4" name="发生的事">
            <a:extLst>
              <a:ext uri="{FF2B5EF4-FFF2-40B4-BE49-F238E27FC236}">
                <a16:creationId xmlns:a16="http://schemas.microsoft.com/office/drawing/2014/main" id="{77BE9E02-141E-401D-8737-5B9CA692CE04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发生的事</a:t>
            </a:r>
          </a:p>
        </p:txBody>
      </p:sp>
      <p:sp>
        <p:nvSpPr>
          <p:cNvPr id="5" name="临近山顶，我们仍决定返程。">
            <a:extLst>
              <a:ext uri="{FF2B5EF4-FFF2-40B4-BE49-F238E27FC236}">
                <a16:creationId xmlns:a16="http://schemas.microsoft.com/office/drawing/2014/main" id="{126F7E9C-E5FB-480A-B282-E21A035CC410}"/>
              </a:ext>
            </a:extLst>
          </p:cNvPr>
          <p:cNvSpPr>
            <a:spLocks noGrp="1"/>
          </p:cNvSpPr>
          <p:nvPr/>
        </p:nvSpPr>
        <p:spPr>
          <a:xfrm>
            <a:off x="3333750" y="2152650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临近山顶，我们仍决定返程。</a:t>
            </a:r>
          </a:p>
        </p:txBody>
      </p:sp>
      <p:sp>
        <p:nvSpPr>
          <p:cNvPr id="6" name="学到的事">
            <a:extLst>
              <a:ext uri="{FF2B5EF4-FFF2-40B4-BE49-F238E27FC236}">
                <a16:creationId xmlns:a16="http://schemas.microsoft.com/office/drawing/2014/main" id="{9F87A5F8-7C28-4BDF-A28A-551B76A2A278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学到的事</a:t>
            </a:r>
          </a:p>
        </p:txBody>
      </p:sp>
      <p:sp>
        <p:nvSpPr>
          <p:cNvPr id="7" name="目标很近时，也要看清眼前的变化。">
            <a:extLst>
              <a:ext uri="{FF2B5EF4-FFF2-40B4-BE49-F238E27FC236}">
                <a16:creationId xmlns:a16="http://schemas.microsoft.com/office/drawing/2014/main" id="{4DB075ED-8D1F-42A2-B83A-F55977C2CC08}"/>
              </a:ext>
            </a:extLst>
          </p:cNvPr>
          <p:cNvSpPr>
            <a:spLocks noGrp="1"/>
          </p:cNvSpPr>
          <p:nvPr/>
        </p:nvSpPr>
        <p:spPr>
          <a:xfrm>
            <a:off x="3333750" y="3362325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目标很近时，也要看清眼前的变化。</a:t>
            </a:r>
          </a:p>
        </p:txBody>
      </p:sp>
      <p:sp>
        <p:nvSpPr>
          <p:cNvPr id="8" name="回到原题">
            <a:extLst>
              <a:ext uri="{FF2B5EF4-FFF2-40B4-BE49-F238E27FC236}">
                <a16:creationId xmlns:a16="http://schemas.microsoft.com/office/drawing/2014/main" id="{BD31D9CF-D068-4691-B190-F408D3BFA4C9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回到原题</a:t>
            </a:r>
          </a:p>
        </p:txBody>
      </p:sp>
      <p:sp>
        <p:nvSpPr>
          <p:cNvPr id="9" name="我重视旅程，因为走过这一程，我学会了有时需要停下。">
            <a:extLst>
              <a:ext uri="{FF2B5EF4-FFF2-40B4-BE49-F238E27FC236}">
                <a16:creationId xmlns:a16="http://schemas.microsoft.com/office/drawing/2014/main" id="{45908023-26CD-44D6-BDC8-73E4DBA33337}"/>
              </a:ext>
            </a:extLst>
          </p:cNvPr>
          <p:cNvSpPr>
            <a:spLocks noGrp="1"/>
          </p:cNvSpPr>
          <p:nvPr/>
        </p:nvSpPr>
        <p:spPr>
          <a:xfrm>
            <a:off x="3333750" y="4572000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我重视旅程，因为走过这一程，我学会了有时需要停下。</a:t>
            </a:r>
          </a:p>
        </p:txBody>
      </p:sp>
      <p:sp>
        <p:nvSpPr>
          <p:cNvPr id="10" name="返程先说明安全的重要。要回答“旅程”，还需说清过程给你带来了什么。">
            <a:extLst>
              <a:ext uri="{FF2B5EF4-FFF2-40B4-BE49-F238E27FC236}">
                <a16:creationId xmlns:a16="http://schemas.microsoft.com/office/drawing/2014/main" id="{6386C657-1A93-4548-9C27-D59E3FD40E46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返程先说明安全的重要。要回答“旅程”，还需说清过程给你带来了什么。</a:t>
            </a:r>
          </a:p>
        </p:txBody>
      </p:sp>
      <p:sp>
        <p:nvSpPr>
          <p:cNvPr id="11" name="Impromptu Speech Speechcraft by Sin">
            <a:extLst>
              <a:ext uri="{FF2B5EF4-FFF2-40B4-BE49-F238E27FC236}">
                <a16:creationId xmlns:a16="http://schemas.microsoft.com/office/drawing/2014/main" id="{CD8C9493-F00C-41BA-952C-886290B6CC45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2" name="24">
            <a:extLst>
              <a:ext uri="{FF2B5EF4-FFF2-40B4-BE49-F238E27FC236}">
                <a16:creationId xmlns:a16="http://schemas.microsoft.com/office/drawing/2014/main" id="{43F243D9-6420-4D4E-8858-889533208A36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407539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66890922-5276-4D3F-92F7-C47ACA009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AF2F4C84-1FAA-4572-ACE5-32396B58D2FB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事实、故事、扣题">
            <a:extLst>
              <a:ext uri="{FF2B5EF4-FFF2-40B4-BE49-F238E27FC236}">
                <a16:creationId xmlns:a16="http://schemas.microsoft.com/office/drawing/2014/main" id="{5DF39046-7D32-466A-B949-636CD4AD02F2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事实、故事、扣题</a:t>
            </a:r>
          </a:p>
        </p:txBody>
      </p:sp>
      <p:sp>
        <p:nvSpPr>
          <p:cNvPr id="4" name="F">
            <a:extLst>
              <a:ext uri="{FF2B5EF4-FFF2-40B4-BE49-F238E27FC236}">
                <a16:creationId xmlns:a16="http://schemas.microsoft.com/office/drawing/2014/main" id="{D64D7FFC-F67E-4B5C-859F-79CA4630FAFF}"/>
              </a:ext>
            </a:extLst>
          </p:cNvPr>
          <p:cNvSpPr>
            <a:spLocks noGrp="1"/>
          </p:cNvSpPr>
          <p:nvPr/>
        </p:nvSpPr>
        <p:spPr>
          <a:xfrm>
            <a:off x="685800" y="2333625"/>
            <a:ext cx="85725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95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4950">
                <a:solidFill>
                  <a:srgbClr val="94E7DD"/>
                </a:solidFill>
              </a:defRPr>
            </a:pPr>
            <a:r>
              <a:rPr lang="zh-CN" altLang="en-US" sz="4950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F</a:t>
            </a:r>
          </a:p>
        </p:txBody>
      </p:sp>
      <p:sp>
        <p:nvSpPr>
          <p:cNvPr id="5" name="事实">
            <a:extLst>
              <a:ext uri="{FF2B5EF4-FFF2-40B4-BE49-F238E27FC236}">
                <a16:creationId xmlns:a16="http://schemas.microsoft.com/office/drawing/2014/main" id="{D4A515AE-780F-4F85-AD8F-15C02E4DE6FE}"/>
              </a:ext>
            </a:extLst>
          </p:cNvPr>
          <p:cNvSpPr>
            <a:spLocks noGrp="1"/>
          </p:cNvSpPr>
          <p:nvPr/>
        </p:nvSpPr>
        <p:spPr>
          <a:xfrm>
            <a:off x="1685925" y="2447925"/>
            <a:ext cx="1905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75">
                <a:solidFill>
                  <a:srgbClr val="F6F3EC"/>
                </a:solidFill>
              </a:defRPr>
            </a:pPr>
            <a:r>
              <a:rPr lang="zh-CN" altLang="en-US" sz="2175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事实</a:t>
            </a:r>
          </a:p>
        </p:txBody>
      </p:sp>
      <p:sp>
        <p:nvSpPr>
          <p:cNvPr id="6" name="Fact">
            <a:extLst>
              <a:ext uri="{FF2B5EF4-FFF2-40B4-BE49-F238E27FC236}">
                <a16:creationId xmlns:a16="http://schemas.microsoft.com/office/drawing/2014/main" id="{71BB5D2A-D6AD-4171-9277-37523C506611}"/>
              </a:ext>
            </a:extLst>
          </p:cNvPr>
          <p:cNvSpPr>
            <a:spLocks noGrp="1"/>
          </p:cNvSpPr>
          <p:nvPr/>
        </p:nvSpPr>
        <p:spPr>
          <a:xfrm>
            <a:off x="1685925" y="2914650"/>
            <a:ext cx="2000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B5BAC8"/>
                </a:solidFill>
              </a:defRPr>
            </a:pPr>
            <a:r>
              <a:rPr lang="zh-CN" altLang="en-US" sz="15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Fact</a:t>
            </a:r>
          </a:p>
        </p:txBody>
      </p:sp>
      <p:sp>
        <p:nvSpPr>
          <p:cNvPr id="7" name="临近山顶，我们仍决定返程。">
            <a:extLst>
              <a:ext uri="{FF2B5EF4-FFF2-40B4-BE49-F238E27FC236}">
                <a16:creationId xmlns:a16="http://schemas.microsoft.com/office/drawing/2014/main" id="{0047E14C-0673-422B-94AF-521736CC8520}"/>
              </a:ext>
            </a:extLst>
          </p:cNvPr>
          <p:cNvSpPr>
            <a:spLocks noGrp="1"/>
          </p:cNvSpPr>
          <p:nvPr/>
        </p:nvSpPr>
        <p:spPr>
          <a:xfrm>
            <a:off x="685800" y="3676650"/>
            <a:ext cx="3276600" cy="1790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临近山顶，我们仍决定返程。</a:t>
            </a:r>
          </a:p>
        </p:txBody>
      </p:sp>
      <p:sp>
        <p:nvSpPr>
          <p:cNvPr id="8" name="A">
            <a:extLst>
              <a:ext uri="{FF2B5EF4-FFF2-40B4-BE49-F238E27FC236}">
                <a16:creationId xmlns:a16="http://schemas.microsoft.com/office/drawing/2014/main" id="{FE71B46C-176D-47F9-92DF-C5A81C394FB7}"/>
              </a:ext>
            </a:extLst>
          </p:cNvPr>
          <p:cNvSpPr>
            <a:spLocks noGrp="1"/>
          </p:cNvSpPr>
          <p:nvPr/>
        </p:nvSpPr>
        <p:spPr>
          <a:xfrm>
            <a:off x="4457700" y="2333625"/>
            <a:ext cx="85725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95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4950">
                <a:solidFill>
                  <a:srgbClr val="94E7DD"/>
                </a:solidFill>
              </a:defRPr>
            </a:pPr>
            <a:r>
              <a:rPr lang="zh-CN" altLang="en-US" sz="4950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A</a:t>
            </a:r>
          </a:p>
        </p:txBody>
      </p:sp>
      <p:sp>
        <p:nvSpPr>
          <p:cNvPr id="9" name="故事">
            <a:extLst>
              <a:ext uri="{FF2B5EF4-FFF2-40B4-BE49-F238E27FC236}">
                <a16:creationId xmlns:a16="http://schemas.microsoft.com/office/drawing/2014/main" id="{242992BC-B070-4C38-9D41-62746B11810B}"/>
              </a:ext>
            </a:extLst>
          </p:cNvPr>
          <p:cNvSpPr>
            <a:spLocks noGrp="1"/>
          </p:cNvSpPr>
          <p:nvPr/>
        </p:nvSpPr>
        <p:spPr>
          <a:xfrm>
            <a:off x="5457825" y="2447925"/>
            <a:ext cx="1905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75">
                <a:solidFill>
                  <a:srgbClr val="F6F3EC"/>
                </a:solidFill>
              </a:defRPr>
            </a:pPr>
            <a:r>
              <a:rPr lang="zh-CN" altLang="en-US" sz="2175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故事</a:t>
            </a:r>
          </a:p>
        </p:txBody>
      </p:sp>
      <p:sp>
        <p:nvSpPr>
          <p:cNvPr id="10" name="Anecdote">
            <a:extLst>
              <a:ext uri="{FF2B5EF4-FFF2-40B4-BE49-F238E27FC236}">
                <a16:creationId xmlns:a16="http://schemas.microsoft.com/office/drawing/2014/main" id="{BE5080BD-6C14-4EF2-9119-1609D3E2BC8C}"/>
              </a:ext>
            </a:extLst>
          </p:cNvPr>
          <p:cNvSpPr>
            <a:spLocks noGrp="1"/>
          </p:cNvSpPr>
          <p:nvPr/>
        </p:nvSpPr>
        <p:spPr>
          <a:xfrm>
            <a:off x="5457825" y="2914650"/>
            <a:ext cx="2000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B5BAC8"/>
                </a:solidFill>
              </a:defRPr>
            </a:pPr>
            <a:r>
              <a:rPr lang="zh-CN" altLang="en-US" sz="15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Anecdote</a:t>
            </a:r>
          </a:p>
        </p:txBody>
      </p:sp>
      <p:sp>
        <p:nvSpPr>
          <p:cNvPr id="11" name="天气变坏，队友发抖。&#10;我放下登顶的执念，&#10;和大家一起下山。">
            <a:extLst>
              <a:ext uri="{FF2B5EF4-FFF2-40B4-BE49-F238E27FC236}">
                <a16:creationId xmlns:a16="http://schemas.microsoft.com/office/drawing/2014/main" id="{51D6956E-B757-4DA6-B18A-2ED0E387BAB6}"/>
              </a:ext>
            </a:extLst>
          </p:cNvPr>
          <p:cNvSpPr>
            <a:spLocks noGrp="1"/>
          </p:cNvSpPr>
          <p:nvPr/>
        </p:nvSpPr>
        <p:spPr>
          <a:xfrm>
            <a:off x="4457700" y="3676650"/>
            <a:ext cx="3276600" cy="1790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天气变坏，队友发抖。</a:t>
            </a:r>
          </a:p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我放下登顶的执念，</a:t>
            </a:r>
          </a:p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和大家一起下山。</a:t>
            </a:r>
          </a:p>
        </p:txBody>
      </p:sp>
      <p:sp>
        <p:nvSpPr>
          <p:cNvPr id="12" name="T">
            <a:extLst>
              <a:ext uri="{FF2B5EF4-FFF2-40B4-BE49-F238E27FC236}">
                <a16:creationId xmlns:a16="http://schemas.microsoft.com/office/drawing/2014/main" id="{57F0BEC0-F386-4845-AB65-783848F53483}"/>
              </a:ext>
            </a:extLst>
          </p:cNvPr>
          <p:cNvSpPr>
            <a:spLocks noGrp="1"/>
          </p:cNvSpPr>
          <p:nvPr/>
        </p:nvSpPr>
        <p:spPr>
          <a:xfrm>
            <a:off x="8229600" y="2333625"/>
            <a:ext cx="85725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9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4950">
                <a:solidFill>
                  <a:srgbClr val="FFC296"/>
                </a:solidFill>
              </a:defRPr>
            </a:pPr>
            <a:r>
              <a:rPr lang="zh-CN" altLang="en-US" sz="4950" b="0" i="0">
                <a:solidFill>
                  <a:srgbClr val="FFC296"/>
                </a:solidFill>
                <a:latin typeface="Montserrat"/>
                <a:ea typeface="Montserrat"/>
                <a:cs typeface="Montserrat"/>
              </a:rPr>
              <a:t>T</a:t>
            </a:r>
          </a:p>
        </p:txBody>
      </p:sp>
      <p:sp>
        <p:nvSpPr>
          <p:cNvPr id="13" name="扣题">
            <a:extLst>
              <a:ext uri="{FF2B5EF4-FFF2-40B4-BE49-F238E27FC236}">
                <a16:creationId xmlns:a16="http://schemas.microsoft.com/office/drawing/2014/main" id="{A250C848-6C14-4945-BF39-353CCBD2FA6A}"/>
              </a:ext>
            </a:extLst>
          </p:cNvPr>
          <p:cNvSpPr>
            <a:spLocks noGrp="1"/>
          </p:cNvSpPr>
          <p:nvPr/>
        </p:nvSpPr>
        <p:spPr>
          <a:xfrm>
            <a:off x="9229725" y="2447925"/>
            <a:ext cx="19050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75">
                <a:solidFill>
                  <a:srgbClr val="F6F3EC"/>
                </a:solidFill>
              </a:defRPr>
            </a:pPr>
            <a:r>
              <a:rPr lang="zh-CN" altLang="en-US" sz="2175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扣题</a:t>
            </a:r>
          </a:p>
        </p:txBody>
      </p:sp>
      <p:sp>
        <p:nvSpPr>
          <p:cNvPr id="14" name="Tieback">
            <a:extLst>
              <a:ext uri="{FF2B5EF4-FFF2-40B4-BE49-F238E27FC236}">
                <a16:creationId xmlns:a16="http://schemas.microsoft.com/office/drawing/2014/main" id="{8332FFA1-93B4-41FE-AB4B-EB46FEEC345A}"/>
              </a:ext>
            </a:extLst>
          </p:cNvPr>
          <p:cNvSpPr>
            <a:spLocks noGrp="1"/>
          </p:cNvSpPr>
          <p:nvPr/>
        </p:nvSpPr>
        <p:spPr>
          <a:xfrm>
            <a:off x="9229725" y="2914650"/>
            <a:ext cx="2000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B5BAC8"/>
                </a:solidFill>
              </a:defRPr>
            </a:pPr>
            <a:r>
              <a:rPr lang="zh-CN" altLang="en-US" sz="15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Tieback</a:t>
            </a:r>
          </a:p>
        </p:txBody>
      </p:sp>
      <p:sp>
        <p:nvSpPr>
          <p:cNvPr id="15" name="这段路让我更明白：什么时候继续，什么时候停。这也是我重视旅程的原因。">
            <a:extLst>
              <a:ext uri="{FF2B5EF4-FFF2-40B4-BE49-F238E27FC236}">
                <a16:creationId xmlns:a16="http://schemas.microsoft.com/office/drawing/2014/main" id="{969F5788-C076-4638-A527-F30A9BC0FC9E}"/>
              </a:ext>
            </a:extLst>
          </p:cNvPr>
          <p:cNvSpPr>
            <a:spLocks noGrp="1"/>
          </p:cNvSpPr>
          <p:nvPr/>
        </p:nvSpPr>
        <p:spPr>
          <a:xfrm>
            <a:off x="8229600" y="3676650"/>
            <a:ext cx="3276600" cy="1790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这段路让我更明白：什么时候继续，什么时候停。这也是我重视旅程的原因。</a:t>
            </a:r>
          </a:p>
        </p:txBody>
      </p:sp>
      <p:cxnSp>
        <p:nvCxnSpPr>
          <p:cNvPr id="16" name="meaning-connection">
            <a:extLst>
              <a:ext uri="{FF2B5EF4-FFF2-40B4-BE49-F238E27FC236}">
                <a16:creationId xmlns:a16="http://schemas.microsoft.com/office/drawing/2014/main" id="{B51435A2-CC18-47E0-A261-4F1DDC655B20}"/>
              </a:ext>
            </a:extLst>
          </p:cNvPr>
          <p:cNvCxnSpPr/>
          <p:nvPr/>
        </p:nvCxnSpPr>
        <p:spPr>
          <a:xfrm>
            <a:off x="3333750" y="2714625"/>
            <a:ext cx="657225" cy="0"/>
          </a:xfrm>
          <a:prstGeom prst="straightConnector1">
            <a:avLst/>
          </a:prstGeom>
          <a:ln w="19050">
            <a:solidFill>
              <a:srgbClr val="94E7DD"/>
            </a:solidFill>
            <a:tailEnd type="arrow" w="sm" len="sm"/>
          </a:ln>
        </p:spPr>
      </p:cxnSp>
      <p:cxnSp>
        <p:nvCxnSpPr>
          <p:cNvPr id="17" name="meaning-connection">
            <a:extLst>
              <a:ext uri="{FF2B5EF4-FFF2-40B4-BE49-F238E27FC236}">
                <a16:creationId xmlns:a16="http://schemas.microsoft.com/office/drawing/2014/main" id="{A228AF5F-5C75-49EC-9A3F-AA62247D10D1}"/>
              </a:ext>
            </a:extLst>
          </p:cNvPr>
          <p:cNvCxnSpPr/>
          <p:nvPr/>
        </p:nvCxnSpPr>
        <p:spPr>
          <a:xfrm>
            <a:off x="7105650" y="2714625"/>
            <a:ext cx="657225" cy="0"/>
          </a:xfrm>
          <a:prstGeom prst="straightConnector1">
            <a:avLst/>
          </a:prstGeom>
          <a:ln w="19050">
            <a:solidFill>
              <a:srgbClr val="FFC296"/>
            </a:solidFill>
            <a:tailEnd type="arrow" w="sm" len="sm"/>
          </a:ln>
        </p:spPr>
      </p:cxnSp>
      <p:sp>
        <p:nvSpPr>
          <p:cNvPr id="18" name="[S03] 用事实、故事与扣题，讲清经历和题目的关系。虚构示范。">
            <a:extLst>
              <a:ext uri="{FF2B5EF4-FFF2-40B4-BE49-F238E27FC236}">
                <a16:creationId xmlns:a16="http://schemas.microsoft.com/office/drawing/2014/main" id="{012D6CCC-59CF-4599-931A-FF66B8A9848A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S03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用事实、故事与扣题，讲清经历和题目的关系。虚构示范。</a:t>
            </a:r>
          </a:p>
        </p:txBody>
      </p:sp>
      <p:sp>
        <p:nvSpPr>
          <p:cNvPr id="19" name="Impromptu Speech Speechcraft by Sin">
            <a:extLst>
              <a:ext uri="{FF2B5EF4-FFF2-40B4-BE49-F238E27FC236}">
                <a16:creationId xmlns:a16="http://schemas.microsoft.com/office/drawing/2014/main" id="{12A4927E-E424-4778-A6A0-23FBEBE66012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20" name="25">
            <a:extLst>
              <a:ext uri="{FF2B5EF4-FFF2-40B4-BE49-F238E27FC236}">
                <a16:creationId xmlns:a16="http://schemas.microsoft.com/office/drawing/2014/main" id="{7A02F5A7-F458-45D1-AB15-4B3E18536478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670424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4362DC3F-5886-45F5-80A8-D9F87E34D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练习">
            <a:extLst>
              <a:ext uri="{FF2B5EF4-FFF2-40B4-BE49-F238E27FC236}">
                <a16:creationId xmlns:a16="http://schemas.microsoft.com/office/drawing/2014/main" id="{0A31DEDF-1813-45E4-9876-1470D73C5536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练习</a:t>
            </a:r>
          </a:p>
        </p:txBody>
      </p:sp>
      <p:sp>
        <p:nvSpPr>
          <p:cNvPr id="3" name="扣题练习：改变主意">
            <a:extLst>
              <a:ext uri="{FF2B5EF4-FFF2-40B4-BE49-F238E27FC236}">
                <a16:creationId xmlns:a16="http://schemas.microsoft.com/office/drawing/2014/main" id="{18E0DD0A-BA5B-4C1E-BE73-5277AD5AC4AE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扣题练习：改变主意</a:t>
            </a:r>
          </a:p>
        </p:txBody>
      </p:sp>
      <p:sp>
        <p:nvSpPr>
          <p:cNvPr id="4" name="什么时候改变主意是好事？">
            <a:extLst>
              <a:ext uri="{FF2B5EF4-FFF2-40B4-BE49-F238E27FC236}">
                <a16:creationId xmlns:a16="http://schemas.microsoft.com/office/drawing/2014/main" id="{DB165F86-6120-49D5-AE33-4662287E15A5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1082040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625">
                <a:solidFill>
                  <a:srgbClr val="94E7DD"/>
                </a:solidFill>
              </a:defRPr>
            </a:pPr>
            <a:r>
              <a:rPr lang="zh-CN" altLang="en-US" sz="262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什么时候改变主意是好事？</a:t>
            </a:r>
          </a:p>
        </p:txBody>
      </p:sp>
      <p:sp>
        <p:nvSpPr>
          <p:cNvPr id="5" name="讲一个改变决定的小故事。">
            <a:extLst>
              <a:ext uri="{FF2B5EF4-FFF2-40B4-BE49-F238E27FC236}">
                <a16:creationId xmlns:a16="http://schemas.microsoft.com/office/drawing/2014/main" id="{E0C4A158-EA3C-4A2E-8A32-BF2137A78D9D}"/>
              </a:ext>
            </a:extLst>
          </p:cNvPr>
          <p:cNvSpPr>
            <a:spLocks noGrp="1"/>
          </p:cNvSpPr>
          <p:nvPr/>
        </p:nvSpPr>
        <p:spPr>
          <a:xfrm>
            <a:off x="685800" y="3095625"/>
            <a:ext cx="10820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讲一个改变决定的小故事。</a:t>
            </a:r>
          </a:p>
        </p:txBody>
      </p:sp>
      <p:sp>
        <p:nvSpPr>
          <p:cNvPr id="6" name="再说">
            <a:extLst>
              <a:ext uri="{FF2B5EF4-FFF2-40B4-BE49-F238E27FC236}">
                <a16:creationId xmlns:a16="http://schemas.microsoft.com/office/drawing/2014/main" id="{80BE4D18-6D45-4F71-9E81-43E0B3BE40D6}"/>
              </a:ext>
            </a:extLst>
          </p:cNvPr>
          <p:cNvSpPr>
            <a:spLocks noGrp="1"/>
          </p:cNvSpPr>
          <p:nvPr/>
        </p:nvSpPr>
        <p:spPr>
          <a:xfrm>
            <a:off x="685800" y="4038600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再说</a:t>
            </a:r>
          </a:p>
        </p:txBody>
      </p:sp>
      <p:sp>
        <p:nvSpPr>
          <p:cNvPr id="7" name="这次改变值得，因为____。">
            <a:extLst>
              <a:ext uri="{FF2B5EF4-FFF2-40B4-BE49-F238E27FC236}">
                <a16:creationId xmlns:a16="http://schemas.microsoft.com/office/drawing/2014/main" id="{341A83AA-A52B-4C90-A3FA-1A930F6D2EDE}"/>
              </a:ext>
            </a:extLst>
          </p:cNvPr>
          <p:cNvSpPr>
            <a:spLocks noGrp="1"/>
          </p:cNvSpPr>
          <p:nvPr/>
        </p:nvSpPr>
        <p:spPr>
          <a:xfrm>
            <a:off x="3333750" y="403860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这次改变值得，因为____。</a:t>
            </a:r>
          </a:p>
        </p:txBody>
      </p:sp>
      <p:sp>
        <p:nvSpPr>
          <p:cNvPr id="8" name="最后回答">
            <a:extLst>
              <a:ext uri="{FF2B5EF4-FFF2-40B4-BE49-F238E27FC236}">
                <a16:creationId xmlns:a16="http://schemas.microsoft.com/office/drawing/2014/main" id="{769B4768-2DDF-4F53-B6CA-372BBC14F187}"/>
              </a:ext>
            </a:extLst>
          </p:cNvPr>
          <p:cNvSpPr>
            <a:spLocks noGrp="1"/>
          </p:cNvSpPr>
          <p:nvPr/>
        </p:nvSpPr>
        <p:spPr>
          <a:xfrm>
            <a:off x="685800" y="4981575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最后回答</a:t>
            </a:r>
          </a:p>
        </p:txBody>
      </p:sp>
      <p:sp>
        <p:nvSpPr>
          <p:cNvPr id="9" name="遇到____，我会重新想一想。">
            <a:extLst>
              <a:ext uri="{FF2B5EF4-FFF2-40B4-BE49-F238E27FC236}">
                <a16:creationId xmlns:a16="http://schemas.microsoft.com/office/drawing/2014/main" id="{D492905B-BAEF-47C6-B89A-96968179ACF8}"/>
              </a:ext>
            </a:extLst>
          </p:cNvPr>
          <p:cNvSpPr>
            <a:spLocks noGrp="1"/>
          </p:cNvSpPr>
          <p:nvPr/>
        </p:nvSpPr>
        <p:spPr>
          <a:xfrm>
            <a:off x="3333750" y="4981575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遇到____，我会重新想一想。</a:t>
            </a:r>
          </a:p>
        </p:txBody>
      </p:sp>
      <p:sp>
        <p:nvSpPr>
          <p:cNvPr id="10" name="换一道题，检查同一故事是否仍然相关">
            <a:extLst>
              <a:ext uri="{FF2B5EF4-FFF2-40B4-BE49-F238E27FC236}">
                <a16:creationId xmlns:a16="http://schemas.microsoft.com/office/drawing/2014/main" id="{D582A828-06CF-4FFA-89B4-230BC912E2F7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换一道题，检查同一故事是否仍然相关</a:t>
            </a:r>
          </a:p>
        </p:txBody>
      </p:sp>
      <p:sp>
        <p:nvSpPr>
          <p:cNvPr id="11" name="Impromptu Speech Speechcraft by Sin">
            <a:extLst>
              <a:ext uri="{FF2B5EF4-FFF2-40B4-BE49-F238E27FC236}">
                <a16:creationId xmlns:a16="http://schemas.microsoft.com/office/drawing/2014/main" id="{9072541B-1B3E-4F6F-9D0D-A12828B9B08D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2" name="26">
            <a:extLst>
              <a:ext uri="{FF2B5EF4-FFF2-40B4-BE49-F238E27FC236}">
                <a16:creationId xmlns:a16="http://schemas.microsoft.com/office/drawing/2014/main" id="{83338B1E-2742-4758-A28F-566BA10B7ECB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20832599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714ECE77-B95F-4F49-94DE-7BFF96E67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D7782E9B-DAF4-4B98-A63D-A1FD676D3E93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Table Topics官方计时">
            <a:extLst>
              <a:ext uri="{FF2B5EF4-FFF2-40B4-BE49-F238E27FC236}">
                <a16:creationId xmlns:a16="http://schemas.microsoft.com/office/drawing/2014/main" id="{C7270B99-D3DC-4A8B-9CFA-AAF70EC13387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Table Topics</a:t>
            </a: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官方计时</a:t>
            </a:r>
          </a:p>
        </p:txBody>
      </p:sp>
      <p:sp>
        <p:nvSpPr>
          <p:cNvPr id="4" name="目标时长">
            <a:extLst>
              <a:ext uri="{FF2B5EF4-FFF2-40B4-BE49-F238E27FC236}">
                <a16:creationId xmlns:a16="http://schemas.microsoft.com/office/drawing/2014/main" id="{AB493AC3-1157-42E4-A2F8-F2ADAC11C94B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目标时长</a:t>
            </a:r>
          </a:p>
        </p:txBody>
      </p:sp>
      <p:sp>
        <p:nvSpPr>
          <p:cNvPr id="5" name="1—2分钟。">
            <a:extLst>
              <a:ext uri="{FF2B5EF4-FFF2-40B4-BE49-F238E27FC236}">
                <a16:creationId xmlns:a16="http://schemas.microsoft.com/office/drawing/2014/main" id="{37CFC5B8-174B-4E97-8219-E164614B6039}"/>
              </a:ext>
            </a:extLst>
          </p:cNvPr>
          <p:cNvSpPr>
            <a:spLocks noGrp="1"/>
          </p:cNvSpPr>
          <p:nvPr/>
        </p:nvSpPr>
        <p:spPr>
          <a:xfrm>
            <a:off x="3333750" y="215265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1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—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2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分钟。</a:t>
            </a:r>
          </a:p>
        </p:txBody>
      </p:sp>
      <p:sp>
        <p:nvSpPr>
          <p:cNvPr id="6" name="绿牌 1:00，黄牌 1:30，红牌 2:00。">
            <a:extLst>
              <a:ext uri="{FF2B5EF4-FFF2-40B4-BE49-F238E27FC236}">
                <a16:creationId xmlns:a16="http://schemas.microsoft.com/office/drawing/2014/main" id="{203A5DBC-85F1-4B38-9F7C-77661E7A3A91}"/>
              </a:ext>
            </a:extLst>
          </p:cNvPr>
          <p:cNvSpPr>
            <a:spLocks noGrp="1"/>
          </p:cNvSpPr>
          <p:nvPr/>
        </p:nvSpPr>
        <p:spPr>
          <a:xfrm>
            <a:off x="685800" y="3095625"/>
            <a:ext cx="10820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绿牌 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1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: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00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，黄牌 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1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: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30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，红牌 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2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: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00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。</a:t>
            </a:r>
          </a:p>
        </p:txBody>
      </p:sp>
      <p:sp>
        <p:nvSpPr>
          <p:cNvPr id="7" name="2:30">
            <a:extLst>
              <a:ext uri="{FF2B5EF4-FFF2-40B4-BE49-F238E27FC236}">
                <a16:creationId xmlns:a16="http://schemas.microsoft.com/office/drawing/2014/main" id="{87C848ED-6A59-4FB8-9737-95A7D3216A21}"/>
              </a:ext>
            </a:extLst>
          </p:cNvPr>
          <p:cNvSpPr>
            <a:spLocks noGrp="1"/>
          </p:cNvSpPr>
          <p:nvPr/>
        </p:nvSpPr>
        <p:spPr>
          <a:xfrm>
            <a:off x="685800" y="4038600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2</a:t>
            </a: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:</a:t>
            </a:r>
            <a:r>
              <a:rPr lang="zh-CN" altLang="en-US" sz="187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30</a:t>
            </a:r>
          </a:p>
        </p:txBody>
      </p:sp>
      <p:sp>
        <p:nvSpPr>
          <p:cNvPr id="8" name="已到资格边界，应当结束。">
            <a:extLst>
              <a:ext uri="{FF2B5EF4-FFF2-40B4-BE49-F238E27FC236}">
                <a16:creationId xmlns:a16="http://schemas.microsoft.com/office/drawing/2014/main" id="{F5848AE0-B466-4B39-B68B-CB723EE83ACB}"/>
              </a:ext>
            </a:extLst>
          </p:cNvPr>
          <p:cNvSpPr>
            <a:spLocks noGrp="1"/>
          </p:cNvSpPr>
          <p:nvPr/>
        </p:nvSpPr>
        <p:spPr>
          <a:xfrm>
            <a:off x="3333750" y="403860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已到资格边界，应当结束。</a:t>
            </a:r>
          </a:p>
        </p:txBody>
      </p:sp>
      <p:sp>
        <p:nvSpPr>
          <p:cNvPr id="9" name="不足1:00或超过2:30，取消比赛资格。">
            <a:extLst>
              <a:ext uri="{FF2B5EF4-FFF2-40B4-BE49-F238E27FC236}">
                <a16:creationId xmlns:a16="http://schemas.microsoft.com/office/drawing/2014/main" id="{A5F46305-CDB1-4201-9CF1-FBFD339A54EE}"/>
              </a:ext>
            </a:extLst>
          </p:cNvPr>
          <p:cNvSpPr>
            <a:spLocks noGrp="1"/>
          </p:cNvSpPr>
          <p:nvPr/>
        </p:nvSpPr>
        <p:spPr>
          <a:xfrm>
            <a:off x="685800" y="4981575"/>
            <a:ext cx="10820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不足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1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: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00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或超过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2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: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30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，取消比赛资格。</a:t>
            </a:r>
          </a:p>
        </p:txBody>
      </p:sp>
      <p:sp>
        <p:nvSpPr>
          <p:cNvPr id="10" name="[S06] TI 2026—2027规则。秒的小数部分不计，完整秒数2">
            <a:extLst>
              <a:ext uri="{FF2B5EF4-FFF2-40B4-BE49-F238E27FC236}">
                <a16:creationId xmlns:a16="http://schemas.microsoft.com/office/drawing/2014/main" id="{29113AAF-780D-4C01-A1A0-5F0CB0FFD9C5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S06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TI 2026—2027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规则。秒的小数部分不计，完整秒数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2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: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31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起超时失格。灯号动作是练习建议。</a:t>
            </a:r>
          </a:p>
        </p:txBody>
      </p:sp>
      <p:sp>
        <p:nvSpPr>
          <p:cNvPr id="11" name="Impromptu Speech Speechcraft by Sin">
            <a:extLst>
              <a:ext uri="{FF2B5EF4-FFF2-40B4-BE49-F238E27FC236}">
                <a16:creationId xmlns:a16="http://schemas.microsoft.com/office/drawing/2014/main" id="{BA0D3D38-C324-4342-8293-6A6D7E29694D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2" name="27">
            <a:extLst>
              <a:ext uri="{FF2B5EF4-FFF2-40B4-BE49-F238E27FC236}">
                <a16:creationId xmlns:a16="http://schemas.microsoft.com/office/drawing/2014/main" id="{2B728F09-47DA-4C7A-80A4-406D5EFCA1BF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5079986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ADE5F1A5-2733-49A7-ABD4-47CBE5E73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39691B39-6B0C-436F-9261-506BB315B351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看到牌子，当前要完成什么？">
            <a:extLst>
              <a:ext uri="{FF2B5EF4-FFF2-40B4-BE49-F238E27FC236}">
                <a16:creationId xmlns:a16="http://schemas.microsoft.com/office/drawing/2014/main" id="{125120CB-5FEA-4489-9DFD-00DCCBAEF728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看到牌子，当前要完成什么？</a:t>
            </a:r>
          </a:p>
        </p:txBody>
      </p:sp>
      <p:sp>
        <p:nvSpPr>
          <p:cNvPr id="4" name="1:00">
            <a:extLst>
              <a:ext uri="{FF2B5EF4-FFF2-40B4-BE49-F238E27FC236}">
                <a16:creationId xmlns:a16="http://schemas.microsoft.com/office/drawing/2014/main" id="{BF616459-C6EC-4A63-9E44-AD0659842D2B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180975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>
                <a:solidFill>
                  <a:srgbClr val="94E7B4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700">
                <a:solidFill>
                  <a:srgbClr val="94E7B4"/>
                </a:solidFill>
              </a:defRPr>
            </a:pPr>
            <a:r>
              <a:rPr lang="zh-CN" altLang="en-US" sz="2700" b="0" i="0">
                <a:solidFill>
                  <a:srgbClr val="94E7B4"/>
                </a:solidFill>
                <a:latin typeface="Montserrat"/>
                <a:ea typeface="Montserrat"/>
                <a:cs typeface="Montserrat"/>
              </a:rPr>
              <a:t>1:00</a:t>
            </a:r>
          </a:p>
        </p:txBody>
      </p:sp>
      <p:sp>
        <p:nvSpPr>
          <p:cNvPr id="5" name="核心想法或关键事件已经讲出来。">
            <a:extLst>
              <a:ext uri="{FF2B5EF4-FFF2-40B4-BE49-F238E27FC236}">
                <a16:creationId xmlns:a16="http://schemas.microsoft.com/office/drawing/2014/main" id="{CA62F8C9-66B5-41F9-992B-B73797443C0A}"/>
              </a:ext>
            </a:extLst>
          </p:cNvPr>
          <p:cNvSpPr>
            <a:spLocks noGrp="1"/>
          </p:cNvSpPr>
          <p:nvPr/>
        </p:nvSpPr>
        <p:spPr>
          <a:xfrm>
            <a:off x="3048000" y="2124075"/>
            <a:ext cx="84582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F6F3EC"/>
                </a:solidFill>
              </a:defRPr>
            </a:pP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核心想法或关键事件已经讲出来。</a:t>
            </a:r>
          </a:p>
        </p:txBody>
      </p:sp>
      <p:sp>
        <p:nvSpPr>
          <p:cNvPr id="6" name="1:30">
            <a:extLst>
              <a:ext uri="{FF2B5EF4-FFF2-40B4-BE49-F238E27FC236}">
                <a16:creationId xmlns:a16="http://schemas.microsoft.com/office/drawing/2014/main" id="{148F93AE-F3D4-4F2F-AE8A-490148156764}"/>
              </a:ext>
            </a:extLst>
          </p:cNvPr>
          <p:cNvSpPr>
            <a:spLocks noGrp="1"/>
          </p:cNvSpPr>
          <p:nvPr/>
        </p:nvSpPr>
        <p:spPr>
          <a:xfrm>
            <a:off x="685800" y="3019425"/>
            <a:ext cx="180975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>
                <a:solidFill>
                  <a:srgbClr val="F4DA87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700">
                <a:solidFill>
                  <a:srgbClr val="F4DA87"/>
                </a:solidFill>
              </a:defRPr>
            </a:pPr>
            <a:r>
              <a:rPr lang="zh-CN" altLang="en-US" sz="2700" b="0" i="0">
                <a:solidFill>
                  <a:srgbClr val="F4DA87"/>
                </a:solidFill>
                <a:latin typeface="Montserrat"/>
                <a:ea typeface="Montserrat"/>
                <a:cs typeface="Montserrat"/>
              </a:rPr>
              <a:t>1:30</a:t>
            </a:r>
          </a:p>
        </p:txBody>
      </p:sp>
      <p:sp>
        <p:nvSpPr>
          <p:cNvPr id="7" name="讲完例子，说明意义，开始回题。">
            <a:extLst>
              <a:ext uri="{FF2B5EF4-FFF2-40B4-BE49-F238E27FC236}">
                <a16:creationId xmlns:a16="http://schemas.microsoft.com/office/drawing/2014/main" id="{0B052168-C26A-4392-9BAA-9ECBE456FC15}"/>
              </a:ext>
            </a:extLst>
          </p:cNvPr>
          <p:cNvSpPr>
            <a:spLocks noGrp="1"/>
          </p:cNvSpPr>
          <p:nvPr/>
        </p:nvSpPr>
        <p:spPr>
          <a:xfrm>
            <a:off x="3048000" y="3048000"/>
            <a:ext cx="84582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F6F3EC"/>
                </a:solidFill>
              </a:defRPr>
            </a:pP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讲完例子，说明意义，开始回题。</a:t>
            </a:r>
          </a:p>
        </p:txBody>
      </p:sp>
      <p:sp>
        <p:nvSpPr>
          <p:cNvPr id="8" name="2:00">
            <a:extLst>
              <a:ext uri="{FF2B5EF4-FFF2-40B4-BE49-F238E27FC236}">
                <a16:creationId xmlns:a16="http://schemas.microsoft.com/office/drawing/2014/main" id="{89EB5331-C5F0-4A8B-8E84-BFE24D4750B9}"/>
              </a:ext>
            </a:extLst>
          </p:cNvPr>
          <p:cNvSpPr>
            <a:spLocks noGrp="1"/>
          </p:cNvSpPr>
          <p:nvPr/>
        </p:nvSpPr>
        <p:spPr>
          <a:xfrm>
            <a:off x="685800" y="3943350"/>
            <a:ext cx="180975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>
                <a:solidFill>
                  <a:srgbClr val="FF9F9F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700">
                <a:solidFill>
                  <a:srgbClr val="FF9F9F"/>
                </a:solidFill>
              </a:defRPr>
            </a:pPr>
            <a:r>
              <a:rPr lang="zh-CN" altLang="en-US" sz="2700" b="0" i="0">
                <a:solidFill>
                  <a:srgbClr val="FF9F9F"/>
                </a:solidFill>
                <a:latin typeface="Montserrat"/>
                <a:ea typeface="Montserrat"/>
                <a:cs typeface="Montserrat"/>
              </a:rPr>
              <a:t>2:00</a:t>
            </a:r>
          </a:p>
        </p:txBody>
      </p:sp>
      <p:sp>
        <p:nvSpPr>
          <p:cNvPr id="9" name="用最后一句完成回答，及时结束。">
            <a:extLst>
              <a:ext uri="{FF2B5EF4-FFF2-40B4-BE49-F238E27FC236}">
                <a16:creationId xmlns:a16="http://schemas.microsoft.com/office/drawing/2014/main" id="{888C2338-CBBD-44F6-A242-A516D4572294}"/>
              </a:ext>
            </a:extLst>
          </p:cNvPr>
          <p:cNvSpPr>
            <a:spLocks noGrp="1"/>
          </p:cNvSpPr>
          <p:nvPr/>
        </p:nvSpPr>
        <p:spPr>
          <a:xfrm>
            <a:off x="3048000" y="3971925"/>
            <a:ext cx="84582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F6F3EC"/>
                </a:solidFill>
              </a:defRPr>
            </a:pP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用最后一句完成回答，及时结束。</a:t>
            </a:r>
          </a:p>
        </p:txBody>
      </p:sp>
      <p:sp>
        <p:nvSpPr>
          <p:cNvPr id="10" name="2:30">
            <a:extLst>
              <a:ext uri="{FF2B5EF4-FFF2-40B4-BE49-F238E27FC236}">
                <a16:creationId xmlns:a16="http://schemas.microsoft.com/office/drawing/2014/main" id="{5B4AF92D-43DE-4FED-85E3-AEA50F630D7D}"/>
              </a:ext>
            </a:extLst>
          </p:cNvPr>
          <p:cNvSpPr>
            <a:spLocks noGrp="1"/>
          </p:cNvSpPr>
          <p:nvPr/>
        </p:nvSpPr>
        <p:spPr>
          <a:xfrm>
            <a:off x="685800" y="4867275"/>
            <a:ext cx="180975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700">
                <a:solidFill>
                  <a:srgbClr val="B5BAC8"/>
                </a:solidFill>
              </a:defRPr>
            </a:pPr>
            <a:r>
              <a:rPr lang="zh-CN" altLang="en-US" sz="27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2:30</a:t>
            </a:r>
          </a:p>
        </p:txBody>
      </p:sp>
      <p:sp>
        <p:nvSpPr>
          <p:cNvPr id="11" name="已到资格边界。继续超过2:30会被取消资格。">
            <a:extLst>
              <a:ext uri="{FF2B5EF4-FFF2-40B4-BE49-F238E27FC236}">
                <a16:creationId xmlns:a16="http://schemas.microsoft.com/office/drawing/2014/main" id="{34FF535D-D146-46A2-AA29-789B2B6BF57C}"/>
              </a:ext>
            </a:extLst>
          </p:cNvPr>
          <p:cNvSpPr>
            <a:spLocks noGrp="1"/>
          </p:cNvSpPr>
          <p:nvPr/>
        </p:nvSpPr>
        <p:spPr>
          <a:xfrm>
            <a:off x="3048000" y="4895850"/>
            <a:ext cx="84582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F6F3EC"/>
                </a:solidFill>
              </a:defRPr>
            </a:pP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已到资格边界。继续超过</a:t>
            </a:r>
            <a:r>
              <a:rPr lang="zh-CN" altLang="en-US" sz="2025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2</a:t>
            </a: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:</a:t>
            </a:r>
            <a:r>
              <a:rPr lang="zh-CN" altLang="en-US" sz="2025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30</a:t>
            </a:r>
            <a:r>
              <a:rPr lang="zh-CN" altLang="en-US" sz="202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会被取消资格。</a:t>
            </a:r>
          </a:p>
        </p:txBody>
      </p:sp>
      <p:sp>
        <p:nvSpPr>
          <p:cNvPr id="12" name="目标是1—2分钟。不要把额外30秒当成计划中的演讲时间。">
            <a:extLst>
              <a:ext uri="{FF2B5EF4-FFF2-40B4-BE49-F238E27FC236}">
                <a16:creationId xmlns:a16="http://schemas.microsoft.com/office/drawing/2014/main" id="{B38901EA-8869-49A1-91B9-61A3626496E5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目标是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1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—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2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分钟。不要把额外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30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秒当成计划中的演讲时间。</a:t>
            </a:r>
          </a:p>
        </p:txBody>
      </p:sp>
      <p:sp>
        <p:nvSpPr>
          <p:cNvPr id="13" name="Impromptu Speech Speechcraft by Sin">
            <a:extLst>
              <a:ext uri="{FF2B5EF4-FFF2-40B4-BE49-F238E27FC236}">
                <a16:creationId xmlns:a16="http://schemas.microsoft.com/office/drawing/2014/main" id="{97FA93DC-943F-4187-8D91-1426875675D2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4" name="28">
            <a:extLst>
              <a:ext uri="{FF2B5EF4-FFF2-40B4-BE49-F238E27FC236}">
                <a16:creationId xmlns:a16="http://schemas.microsoft.com/office/drawing/2014/main" id="{C46D062D-CA6D-4B9E-BB99-6FEE4C665EA0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6899129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CCB7F40B-A114-4F53-BB74-5B4C288AC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655898B1-6586-4352-A24E-62480057C6E6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声音与身体怎样支持理解">
            <a:extLst>
              <a:ext uri="{FF2B5EF4-FFF2-40B4-BE49-F238E27FC236}">
                <a16:creationId xmlns:a16="http://schemas.microsoft.com/office/drawing/2014/main" id="{23AA0FD2-E179-47C0-98A1-6283A3F4666A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声音与身体怎样支持理解</a:t>
            </a:r>
          </a:p>
        </p:txBody>
      </p:sp>
      <p:sp>
        <p:nvSpPr>
          <p:cNvPr id="4" name="停顿">
            <a:extLst>
              <a:ext uri="{FF2B5EF4-FFF2-40B4-BE49-F238E27FC236}">
                <a16:creationId xmlns:a16="http://schemas.microsoft.com/office/drawing/2014/main" id="{0CE402C3-AE8D-4C78-80AF-A0E8CAC5E371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停顿</a:t>
            </a:r>
          </a:p>
        </p:txBody>
      </p:sp>
      <p:sp>
        <p:nvSpPr>
          <p:cNvPr id="5" name="重要的话或转折之后，留一点时间让大家听明白。">
            <a:extLst>
              <a:ext uri="{FF2B5EF4-FFF2-40B4-BE49-F238E27FC236}">
                <a16:creationId xmlns:a16="http://schemas.microsoft.com/office/drawing/2014/main" id="{30B12EAD-CB49-4266-8318-CA9001F990A0}"/>
              </a:ext>
            </a:extLst>
          </p:cNvPr>
          <p:cNvSpPr>
            <a:spLocks noGrp="1"/>
          </p:cNvSpPr>
          <p:nvPr/>
        </p:nvSpPr>
        <p:spPr>
          <a:xfrm>
            <a:off x="3333750" y="215265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重要的话或转折之后，留一点时间让大家听明白。</a:t>
            </a:r>
          </a:p>
        </p:txBody>
      </p:sp>
      <p:sp>
        <p:nvSpPr>
          <p:cNvPr id="6" name="重音与语速">
            <a:extLst>
              <a:ext uri="{FF2B5EF4-FFF2-40B4-BE49-F238E27FC236}">
                <a16:creationId xmlns:a16="http://schemas.microsoft.com/office/drawing/2014/main" id="{6C559C8B-109E-419C-9529-AD6D4F99E28C}"/>
              </a:ext>
            </a:extLst>
          </p:cNvPr>
          <p:cNvSpPr>
            <a:spLocks noGrp="1"/>
          </p:cNvSpPr>
          <p:nvPr/>
        </p:nvSpPr>
        <p:spPr>
          <a:xfrm>
            <a:off x="685800" y="3095625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重音与语速</a:t>
            </a:r>
          </a:p>
        </p:txBody>
      </p:sp>
      <p:sp>
        <p:nvSpPr>
          <p:cNvPr id="7" name="重要的句子，可以慢一点、说清楚一点。">
            <a:extLst>
              <a:ext uri="{FF2B5EF4-FFF2-40B4-BE49-F238E27FC236}">
                <a16:creationId xmlns:a16="http://schemas.microsoft.com/office/drawing/2014/main" id="{C8BA73A9-4DA5-4A65-994A-A11B094B68F8}"/>
              </a:ext>
            </a:extLst>
          </p:cNvPr>
          <p:cNvSpPr>
            <a:spLocks noGrp="1"/>
          </p:cNvSpPr>
          <p:nvPr/>
        </p:nvSpPr>
        <p:spPr>
          <a:xfrm>
            <a:off x="3333750" y="3095625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重要的句子，可以慢一点、说清楚一点。</a:t>
            </a:r>
          </a:p>
        </p:txBody>
      </p:sp>
      <p:sp>
        <p:nvSpPr>
          <p:cNvPr id="8" name="音量">
            <a:extLst>
              <a:ext uri="{FF2B5EF4-FFF2-40B4-BE49-F238E27FC236}">
                <a16:creationId xmlns:a16="http://schemas.microsoft.com/office/drawing/2014/main" id="{0909C328-B6F7-45C7-B0E5-B2880AFEEAD2}"/>
              </a:ext>
            </a:extLst>
          </p:cNvPr>
          <p:cNvSpPr>
            <a:spLocks noGrp="1"/>
          </p:cNvSpPr>
          <p:nvPr/>
        </p:nvSpPr>
        <p:spPr>
          <a:xfrm>
            <a:off x="685800" y="4038600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音量</a:t>
            </a:r>
          </a:p>
        </p:txBody>
      </p:sp>
      <p:sp>
        <p:nvSpPr>
          <p:cNvPr id="9" name="让远处的人也能听见。">
            <a:extLst>
              <a:ext uri="{FF2B5EF4-FFF2-40B4-BE49-F238E27FC236}">
                <a16:creationId xmlns:a16="http://schemas.microsoft.com/office/drawing/2014/main" id="{4F73A0F6-29D0-4F3F-8247-B762EBD98E51}"/>
              </a:ext>
            </a:extLst>
          </p:cNvPr>
          <p:cNvSpPr>
            <a:spLocks noGrp="1"/>
          </p:cNvSpPr>
          <p:nvPr/>
        </p:nvSpPr>
        <p:spPr>
          <a:xfrm>
            <a:off x="3333750" y="403860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让远处的人也能听见。</a:t>
            </a:r>
          </a:p>
        </p:txBody>
      </p:sp>
      <p:sp>
        <p:nvSpPr>
          <p:cNvPr id="10" name="手势与眼神">
            <a:extLst>
              <a:ext uri="{FF2B5EF4-FFF2-40B4-BE49-F238E27FC236}">
                <a16:creationId xmlns:a16="http://schemas.microsoft.com/office/drawing/2014/main" id="{B16092A4-1E4A-4965-B63E-7251EF53EABF}"/>
              </a:ext>
            </a:extLst>
          </p:cNvPr>
          <p:cNvSpPr>
            <a:spLocks noGrp="1"/>
          </p:cNvSpPr>
          <p:nvPr/>
        </p:nvSpPr>
        <p:spPr>
          <a:xfrm>
            <a:off x="685800" y="4981575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手势与眼神</a:t>
            </a:r>
          </a:p>
        </p:txBody>
      </p:sp>
      <p:sp>
        <p:nvSpPr>
          <p:cNvPr id="11" name="配合正在说的话，也留意大家的反应。">
            <a:extLst>
              <a:ext uri="{FF2B5EF4-FFF2-40B4-BE49-F238E27FC236}">
                <a16:creationId xmlns:a16="http://schemas.microsoft.com/office/drawing/2014/main" id="{C54CD22A-C51E-4466-B3D4-AC585E27E9DD}"/>
              </a:ext>
            </a:extLst>
          </p:cNvPr>
          <p:cNvSpPr>
            <a:spLocks noGrp="1"/>
          </p:cNvSpPr>
          <p:nvPr/>
        </p:nvSpPr>
        <p:spPr>
          <a:xfrm>
            <a:off x="3333750" y="4981575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配合正在说的话，也留意大家的反应。</a:t>
            </a:r>
          </a:p>
        </p:txBody>
      </p:sp>
      <p:sp>
        <p:nvSpPr>
          <p:cNvPr id="12" name="[S08] 呈现建议。动作与声音要帮助听众理解。">
            <a:extLst>
              <a:ext uri="{FF2B5EF4-FFF2-40B4-BE49-F238E27FC236}">
                <a16:creationId xmlns:a16="http://schemas.microsoft.com/office/drawing/2014/main" id="{B2690570-501E-496F-9E3D-5D51BCAFF0A0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S08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呈现建议。动作与声音要帮助听众理解。</a:t>
            </a:r>
          </a:p>
        </p:txBody>
      </p:sp>
      <p:sp>
        <p:nvSpPr>
          <p:cNvPr id="13" name="Impromptu Speech Speechcraft by Sin">
            <a:extLst>
              <a:ext uri="{FF2B5EF4-FFF2-40B4-BE49-F238E27FC236}">
                <a16:creationId xmlns:a16="http://schemas.microsoft.com/office/drawing/2014/main" id="{3DB79FB2-4AAE-4F82-BF4E-E5D5FAF9B243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4" name="29">
            <a:extLst>
              <a:ext uri="{FF2B5EF4-FFF2-40B4-BE49-F238E27FC236}">
                <a16:creationId xmlns:a16="http://schemas.microsoft.com/office/drawing/2014/main" id="{BA101775-3A0F-4AE2-813A-1B0E32769CC4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237656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B0ABA1E2-89E6-41C0-918D-AAB34EC67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练习">
            <a:extLst>
              <a:ext uri="{FF2B5EF4-FFF2-40B4-BE49-F238E27FC236}">
                <a16:creationId xmlns:a16="http://schemas.microsoft.com/office/drawing/2014/main" id="{55B636A8-C517-4DCF-8FF5-FD3C7E2ACE35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练习</a:t>
            </a:r>
          </a:p>
        </p:txBody>
      </p:sp>
      <p:sp>
        <p:nvSpPr>
          <p:cNvPr id="3" name="呈现练习：只重说20秒">
            <a:extLst>
              <a:ext uri="{FF2B5EF4-FFF2-40B4-BE49-F238E27FC236}">
                <a16:creationId xmlns:a16="http://schemas.microsoft.com/office/drawing/2014/main" id="{99FBB21F-BD2C-4647-9299-C5088E8540E3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呈现练习：只重说</a:t>
            </a:r>
            <a:r>
              <a:rPr lang="zh-CN" altLang="en-US" sz="345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20</a:t>
            </a: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秒</a:t>
            </a:r>
          </a:p>
        </p:txBody>
      </p:sp>
      <p:sp>
        <p:nvSpPr>
          <p:cNvPr id="4" name="先听音频：哪一句最容易跟上？">
            <a:extLst>
              <a:ext uri="{FF2B5EF4-FFF2-40B4-BE49-F238E27FC236}">
                <a16:creationId xmlns:a16="http://schemas.microsoft.com/office/drawing/2014/main" id="{07D453A6-8A31-44A9-A56D-3C6EEE6BDF6D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108204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625">
                <a:solidFill>
                  <a:srgbClr val="94E7DD"/>
                </a:solidFill>
              </a:defRPr>
            </a:pPr>
            <a:r>
              <a:rPr lang="zh-CN" altLang="en-US" sz="262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先听音频：哪一句最容易跟上？</a:t>
            </a:r>
          </a:p>
        </p:txBody>
      </p:sp>
      <p:sp>
        <p:nvSpPr>
          <p:cNvPr id="5" name="再看画面">
            <a:extLst>
              <a:ext uri="{FF2B5EF4-FFF2-40B4-BE49-F238E27FC236}">
                <a16:creationId xmlns:a16="http://schemas.microsoft.com/office/drawing/2014/main" id="{61290861-6442-46AC-B89C-12A22DC5389D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再看画面</a:t>
            </a:r>
          </a:p>
        </p:txBody>
      </p:sp>
      <p:sp>
        <p:nvSpPr>
          <p:cNvPr id="6" name="哪个动作帮助了理解？">
            <a:extLst>
              <a:ext uri="{FF2B5EF4-FFF2-40B4-BE49-F238E27FC236}">
                <a16:creationId xmlns:a16="http://schemas.microsoft.com/office/drawing/2014/main" id="{109EAB97-6854-493F-A444-62C160579A36}"/>
              </a:ext>
            </a:extLst>
          </p:cNvPr>
          <p:cNvSpPr>
            <a:spLocks noGrp="1"/>
          </p:cNvSpPr>
          <p:nvPr/>
        </p:nvSpPr>
        <p:spPr>
          <a:xfrm>
            <a:off x="3333750" y="3362325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哪个动作帮助了理解？</a:t>
            </a:r>
          </a:p>
        </p:txBody>
      </p:sp>
      <p:sp>
        <p:nvSpPr>
          <p:cNvPr id="7" name="选择一个影响理解的地方，重说20秒。">
            <a:extLst>
              <a:ext uri="{FF2B5EF4-FFF2-40B4-BE49-F238E27FC236}">
                <a16:creationId xmlns:a16="http://schemas.microsoft.com/office/drawing/2014/main" id="{1893FD76-9BF1-449C-B4A7-7261B3035CE4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108204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选择一个影响理解的地方，重说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20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秒。</a:t>
            </a:r>
          </a:p>
        </p:txBody>
      </p:sp>
      <p:sp>
        <p:nvSpPr>
          <p:cNvPr id="8" name="重说时只改一处：试一个停顿、一次重音，或一个帮助理解的动作。">
            <a:extLst>
              <a:ext uri="{FF2B5EF4-FFF2-40B4-BE49-F238E27FC236}">
                <a16:creationId xmlns:a16="http://schemas.microsoft.com/office/drawing/2014/main" id="{1142E066-6D5B-4DEE-8E80-63BB845FFB36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重说时只改一处：试一个停顿、一次重音，或一个帮助理解的动作。</a:t>
            </a:r>
          </a:p>
        </p:txBody>
      </p:sp>
      <p:sp>
        <p:nvSpPr>
          <p:cNvPr id="9" name="Impromptu Speech Speechcraft by Sin">
            <a:extLst>
              <a:ext uri="{FF2B5EF4-FFF2-40B4-BE49-F238E27FC236}">
                <a16:creationId xmlns:a16="http://schemas.microsoft.com/office/drawing/2014/main" id="{1CEF0964-F057-440A-8969-DE3A90CF65D1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0" name="30">
            <a:extLst>
              <a:ext uri="{FF2B5EF4-FFF2-40B4-BE49-F238E27FC236}">
                <a16:creationId xmlns:a16="http://schemas.microsoft.com/office/drawing/2014/main" id="{A642BD21-B615-4E41-82EB-C9C942B2C585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4949089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50ADE183-18A3-4FE0-A560-C7F9063CF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57564F77-F780-41B7-B546-94C99A445D32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课堂之外，还可以怎样展开？">
            <a:extLst>
              <a:ext uri="{FF2B5EF4-FFF2-40B4-BE49-F238E27FC236}">
                <a16:creationId xmlns:a16="http://schemas.microsoft.com/office/drawing/2014/main" id="{13583FE2-9C61-4B0C-89F1-DB7971B8433B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课堂之外，还可以怎样展开？</a:t>
            </a:r>
          </a:p>
        </p:txBody>
      </p:sp>
      <p:sp>
        <p:nvSpPr>
          <p:cNvPr id="4" name="时间线、因果、比较，各自帮助你说明不同的事。">
            <a:extLst>
              <a:ext uri="{FF2B5EF4-FFF2-40B4-BE49-F238E27FC236}">
                <a16:creationId xmlns:a16="http://schemas.microsoft.com/office/drawing/2014/main" id="{BDDA7DF3-4BD9-4777-A573-B961605F723A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10820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250">
                <a:solidFill>
                  <a:srgbClr val="94E7DD"/>
                </a:solidFill>
              </a:defRPr>
            </a:pPr>
            <a:r>
              <a:rPr lang="zh-CN" altLang="en-US" sz="225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时间线、因果、比较，各自帮助你说明不同的事。</a:t>
            </a:r>
          </a:p>
        </p:txBody>
      </p:sp>
      <p:sp>
        <p:nvSpPr>
          <p:cNvPr id="5" name="先看哪种方法适合这个问题，再看例子和练习。">
            <a:extLst>
              <a:ext uri="{FF2B5EF4-FFF2-40B4-BE49-F238E27FC236}">
                <a16:creationId xmlns:a16="http://schemas.microsoft.com/office/drawing/2014/main" id="{E815061E-CBD9-41D8-9526-8070D066A3DD}"/>
              </a:ext>
            </a:extLst>
          </p:cNvPr>
          <p:cNvSpPr>
            <a:spLocks noGrp="1"/>
          </p:cNvSpPr>
          <p:nvPr/>
        </p:nvSpPr>
        <p:spPr>
          <a:xfrm>
            <a:off x="685800" y="3409950"/>
            <a:ext cx="10820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250">
                <a:solidFill>
                  <a:srgbClr val="F6F3EC"/>
                </a:solidFill>
              </a:defRPr>
            </a:pPr>
            <a:r>
              <a:rPr lang="zh-CN" altLang="en-US" sz="22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先看哪种方法适合这个问题，再看例子和练习。</a:t>
            </a:r>
          </a:p>
        </p:txBody>
      </p:sp>
      <p:sp>
        <p:nvSpPr>
          <p:cNvPr id="6" name="不必全部背下。先选一种，你现在就能试。">
            <a:extLst>
              <a:ext uri="{FF2B5EF4-FFF2-40B4-BE49-F238E27FC236}">
                <a16:creationId xmlns:a16="http://schemas.microsoft.com/office/drawing/2014/main" id="{709E8895-886F-4AD0-B9BA-BE46D0F7560B}"/>
              </a:ext>
            </a:extLst>
          </p:cNvPr>
          <p:cNvSpPr>
            <a:spLocks noGrp="1"/>
          </p:cNvSpPr>
          <p:nvPr/>
        </p:nvSpPr>
        <p:spPr>
          <a:xfrm>
            <a:off x="685800" y="4581525"/>
            <a:ext cx="10820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250">
                <a:solidFill>
                  <a:srgbClr val="F6F3EC"/>
                </a:solidFill>
              </a:defRPr>
            </a:pPr>
            <a:r>
              <a:rPr lang="zh-CN" altLang="en-US" sz="22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不必全部背下。先选一种，你现在就能试。</a:t>
            </a:r>
          </a:p>
        </p:txBody>
      </p:sp>
      <p:sp>
        <p:nvSpPr>
          <p:cNvPr id="7" name="Impromptu Speech Speechcraft by Sin">
            <a:extLst>
              <a:ext uri="{FF2B5EF4-FFF2-40B4-BE49-F238E27FC236}">
                <a16:creationId xmlns:a16="http://schemas.microsoft.com/office/drawing/2014/main" id="{177BB5B9-9B7E-4E07-8A0D-BD954003C6C6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8" name="31">
            <a:extLst>
              <a:ext uri="{FF2B5EF4-FFF2-40B4-BE49-F238E27FC236}">
                <a16:creationId xmlns:a16="http://schemas.microsoft.com/office/drawing/2014/main" id="{93EB70E9-1388-4315-A1FF-C6E45B7B6D08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13441490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6B16064E-BFAA-45FD-8456-4C2E7B8D1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方法、示范与练习">
            <a:extLst>
              <a:ext uri="{FF2B5EF4-FFF2-40B4-BE49-F238E27FC236}">
                <a16:creationId xmlns:a16="http://schemas.microsoft.com/office/drawing/2014/main" id="{6B9A97F7-C948-405F-B9EE-15C6A122D5A4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方法、示范与练习</a:t>
            </a:r>
          </a:p>
        </p:txBody>
      </p:sp>
      <p:sp>
        <p:nvSpPr>
          <p:cNvPr id="3" name="陈述—解释—重申">
            <a:extLst>
              <a:ext uri="{FF2B5EF4-FFF2-40B4-BE49-F238E27FC236}">
                <a16:creationId xmlns:a16="http://schemas.microsoft.com/office/drawing/2014/main" id="{88919431-B64B-49E8-9163-CE7248F25666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陈述—解释—重申</a:t>
            </a:r>
          </a:p>
        </p:txBody>
      </p:sp>
      <p:sp>
        <p:nvSpPr>
          <p:cNvPr id="4" name="想说什么　为什么这样想　最后再说清楚">
            <a:extLst>
              <a:ext uri="{FF2B5EF4-FFF2-40B4-BE49-F238E27FC236}">
                <a16:creationId xmlns:a16="http://schemas.microsoft.com/office/drawing/2014/main" id="{377DE682-2F06-40E7-8FA0-998E856D32F9}"/>
              </a:ext>
            </a:extLst>
          </p:cNvPr>
          <p:cNvSpPr>
            <a:spLocks noGrp="1"/>
          </p:cNvSpPr>
          <p:nvPr/>
        </p:nvSpPr>
        <p:spPr>
          <a:xfrm>
            <a:off x="685800" y="1876425"/>
            <a:ext cx="108204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75">
                <a:solidFill>
                  <a:srgbClr val="94E7DD"/>
                </a:solidFill>
              </a:defRPr>
            </a:pPr>
            <a:r>
              <a:rPr lang="zh-CN" altLang="en-US" sz="217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想说什么　为什么这样想　最后再说清楚</a:t>
            </a:r>
          </a:p>
        </p:txBody>
      </p:sp>
      <p:sp>
        <p:nvSpPr>
          <p:cNvPr id="5" name="适用与提醒">
            <a:extLst>
              <a:ext uri="{FF2B5EF4-FFF2-40B4-BE49-F238E27FC236}">
                <a16:creationId xmlns:a16="http://schemas.microsoft.com/office/drawing/2014/main" id="{A503BA28-CB4E-43AE-B85C-4352E48A44FF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39624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适用与提醒</a:t>
            </a:r>
          </a:p>
        </p:txBody>
      </p:sp>
      <p:sp>
        <p:nvSpPr>
          <p:cNvPr id="6" name="表达一个简单想法，或回答一个简短问题。">
            <a:extLst>
              <a:ext uri="{FF2B5EF4-FFF2-40B4-BE49-F238E27FC236}">
                <a16:creationId xmlns:a16="http://schemas.microsoft.com/office/drawing/2014/main" id="{F0FBB19B-58BA-4B05-9B95-CB5A7099FDF2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4038600" cy="962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表达一个简单想法，或回答一个简短问题。</a:t>
            </a:r>
          </a:p>
        </p:txBody>
      </p:sp>
      <p:sp>
        <p:nvSpPr>
          <p:cNvPr id="7" name="解释时给出具体理由。结尾可以补上条件，让想法更清楚。">
            <a:extLst>
              <a:ext uri="{FF2B5EF4-FFF2-40B4-BE49-F238E27FC236}">
                <a16:creationId xmlns:a16="http://schemas.microsoft.com/office/drawing/2014/main" id="{4E1F89A2-D1A0-4729-9533-2D015C674B32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403860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解释时给出具体理由。结尾可以补上条件，让想法更清楚。</a:t>
            </a:r>
          </a:p>
        </p:txBody>
      </p:sp>
      <p:sp>
        <p:nvSpPr>
          <p:cNvPr id="8" name="示范">
            <a:extLst>
              <a:ext uri="{FF2B5EF4-FFF2-40B4-BE49-F238E27FC236}">
                <a16:creationId xmlns:a16="http://schemas.microsoft.com/office/drawing/2014/main" id="{0C7B60DA-F94E-4613-8EEE-7165A22DC7B3}"/>
              </a:ext>
            </a:extLst>
          </p:cNvPr>
          <p:cNvSpPr>
            <a:spLocks noGrp="1"/>
          </p:cNvSpPr>
          <p:nvPr/>
        </p:nvSpPr>
        <p:spPr>
          <a:xfrm>
            <a:off x="5219700" y="2800350"/>
            <a:ext cx="62865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示范</a:t>
            </a:r>
          </a:p>
        </p:txBody>
      </p:sp>
      <p:sp>
        <p:nvSpPr>
          <p:cNvPr id="9" name="“规则越多越好吗？我觉得不一定。规则可以让大家少猜一些事情。但如果连小">
            <a:extLst>
              <a:ext uri="{FF2B5EF4-FFF2-40B4-BE49-F238E27FC236}">
                <a16:creationId xmlns:a16="http://schemas.microsoft.com/office/drawing/2014/main" id="{620532C2-EDB5-45D7-84D7-61EFCE1709DB}"/>
              </a:ext>
            </a:extLst>
          </p:cNvPr>
          <p:cNvSpPr>
            <a:spLocks noGrp="1"/>
          </p:cNvSpPr>
          <p:nvPr/>
        </p:nvSpPr>
        <p:spPr>
          <a:xfrm>
            <a:off x="5219700" y="3362325"/>
            <a:ext cx="62865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“规则越多越好吗？我觉得不一定。规则可以让大家少猜一些事情。但如果连小事也层层审批，大家就很难自己处理问题。所以，我希望重要的边界足够清楚，日常小事也留有空间。”</a:t>
            </a:r>
          </a:p>
        </p:txBody>
      </p:sp>
      <p:sp>
        <p:nvSpPr>
          <p:cNvPr id="10" name="练习：用45秒说说你怎么看。解释为什么，再补一句：什么情况下，你的想法">
            <a:extLst>
              <a:ext uri="{FF2B5EF4-FFF2-40B4-BE49-F238E27FC236}">
                <a16:creationId xmlns:a16="http://schemas.microsoft.com/office/drawing/2014/main" id="{BD464173-36ED-45AB-ADB2-02EB6E55D3F5}"/>
              </a:ext>
            </a:extLst>
          </p:cNvPr>
          <p:cNvSpPr>
            <a:spLocks noGrp="1"/>
          </p:cNvSpPr>
          <p:nvPr/>
        </p:nvSpPr>
        <p:spPr>
          <a:xfrm>
            <a:off x="5219700" y="5257800"/>
            <a:ext cx="62865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94E7DD"/>
                </a:solidFill>
              </a:defRPr>
            </a:pPr>
            <a:r>
              <a:rPr lang="zh-CN" altLang="en-US" sz="18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练习：用</a:t>
            </a:r>
            <a:r>
              <a:rPr lang="zh-CN" altLang="en-US" sz="1800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45</a:t>
            </a:r>
            <a:r>
              <a:rPr lang="zh-CN" altLang="en-US" sz="18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秒说说你怎么看。解释为什么，再补一句：什么情况下，你的想法会不同？</a:t>
            </a:r>
          </a:p>
        </p:txBody>
      </p:sp>
      <p:sp>
        <p:nvSpPr>
          <p:cNvPr id="11" name="[S03] State—Explain—State。以下为虚构教学示范">
            <a:extLst>
              <a:ext uri="{FF2B5EF4-FFF2-40B4-BE49-F238E27FC236}">
                <a16:creationId xmlns:a16="http://schemas.microsoft.com/office/drawing/2014/main" id="{CAE135D7-E9F1-42F1-9A66-48807573CE33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S03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State—Explain—State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。以下为虚构教学示范。</a:t>
            </a:r>
          </a:p>
        </p:txBody>
      </p:sp>
      <p:sp>
        <p:nvSpPr>
          <p:cNvPr id="12" name="Impromptu Speech Speechcraft by Sin">
            <a:extLst>
              <a:ext uri="{FF2B5EF4-FFF2-40B4-BE49-F238E27FC236}">
                <a16:creationId xmlns:a16="http://schemas.microsoft.com/office/drawing/2014/main" id="{30FB169E-B82A-4F00-86BA-C9048B62BEF8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3" name="32">
            <a:extLst>
              <a:ext uri="{FF2B5EF4-FFF2-40B4-BE49-F238E27FC236}">
                <a16:creationId xmlns:a16="http://schemas.microsoft.com/office/drawing/2014/main" id="{C99B3C45-2033-4B52-BC02-12FC6FF69E6D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4197509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0EBF2DC4-9D2F-4AEE-8FB2-160CC9E12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方法、示范与练习">
            <a:extLst>
              <a:ext uri="{FF2B5EF4-FFF2-40B4-BE49-F238E27FC236}">
                <a16:creationId xmlns:a16="http://schemas.microsoft.com/office/drawing/2014/main" id="{E8CCA2E7-F5C1-4581-B3D4-9477D260848E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方法、示范与练习</a:t>
            </a:r>
          </a:p>
        </p:txBody>
      </p:sp>
      <p:sp>
        <p:nvSpPr>
          <p:cNvPr id="3" name="过去—现在—未来">
            <a:extLst>
              <a:ext uri="{FF2B5EF4-FFF2-40B4-BE49-F238E27FC236}">
                <a16:creationId xmlns:a16="http://schemas.microsoft.com/office/drawing/2014/main" id="{8594F7D6-A3CC-432F-AFDF-CA8A4D07A0CD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过去—现在—未来</a:t>
            </a:r>
          </a:p>
        </p:txBody>
      </p:sp>
      <p:sp>
        <p:nvSpPr>
          <p:cNvPr id="4" name="以前怎样　现在有什么变化　以后想怎样">
            <a:extLst>
              <a:ext uri="{FF2B5EF4-FFF2-40B4-BE49-F238E27FC236}">
                <a16:creationId xmlns:a16="http://schemas.microsoft.com/office/drawing/2014/main" id="{5CCDFE47-2CBE-43E3-A1A2-786BF59F1C11}"/>
              </a:ext>
            </a:extLst>
          </p:cNvPr>
          <p:cNvSpPr>
            <a:spLocks noGrp="1"/>
          </p:cNvSpPr>
          <p:nvPr/>
        </p:nvSpPr>
        <p:spPr>
          <a:xfrm>
            <a:off x="685800" y="1876425"/>
            <a:ext cx="108204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75">
                <a:solidFill>
                  <a:srgbClr val="94E7DD"/>
                </a:solidFill>
              </a:defRPr>
            </a:pPr>
            <a:r>
              <a:rPr lang="zh-CN" altLang="en-US" sz="217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以前怎样　现在有什么变化　以后想怎样</a:t>
            </a:r>
          </a:p>
        </p:txBody>
      </p:sp>
      <p:sp>
        <p:nvSpPr>
          <p:cNvPr id="5" name="适用与提醒">
            <a:extLst>
              <a:ext uri="{FF2B5EF4-FFF2-40B4-BE49-F238E27FC236}">
                <a16:creationId xmlns:a16="http://schemas.microsoft.com/office/drawing/2014/main" id="{08C1766B-2D0B-457C-8642-2955FA5DD2F5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39624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适用与提醒</a:t>
            </a:r>
          </a:p>
        </p:txBody>
      </p:sp>
      <p:sp>
        <p:nvSpPr>
          <p:cNvPr id="6" name="分享成长、习惯的变化，或谈谈接下来的方向。">
            <a:extLst>
              <a:ext uri="{FF2B5EF4-FFF2-40B4-BE49-F238E27FC236}">
                <a16:creationId xmlns:a16="http://schemas.microsoft.com/office/drawing/2014/main" id="{A193EFC0-28EC-4D87-80B7-B7809C3F58EF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4038600" cy="962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分享成长、习惯的变化，或谈谈接下来的方向。</a:t>
            </a:r>
          </a:p>
        </p:txBody>
      </p:sp>
      <p:sp>
        <p:nvSpPr>
          <p:cNvPr id="7" name="讲清楚什么变了。谈未来时，说明这是你的希望或打算。">
            <a:extLst>
              <a:ext uri="{FF2B5EF4-FFF2-40B4-BE49-F238E27FC236}">
                <a16:creationId xmlns:a16="http://schemas.microsoft.com/office/drawing/2014/main" id="{EC27EC3F-1BD9-42AF-8981-454A70AA669D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403860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讲清楚什么变了。谈未来时，说明这是你的希望或打算。</a:t>
            </a:r>
          </a:p>
        </p:txBody>
      </p:sp>
      <p:sp>
        <p:nvSpPr>
          <p:cNvPr id="8" name="示范">
            <a:extLst>
              <a:ext uri="{FF2B5EF4-FFF2-40B4-BE49-F238E27FC236}">
                <a16:creationId xmlns:a16="http://schemas.microsoft.com/office/drawing/2014/main" id="{891D6C18-D362-4111-B3EE-0D818089A813}"/>
              </a:ext>
            </a:extLst>
          </p:cNvPr>
          <p:cNvSpPr>
            <a:spLocks noGrp="1"/>
          </p:cNvSpPr>
          <p:nvPr/>
        </p:nvSpPr>
        <p:spPr>
          <a:xfrm>
            <a:off x="5219700" y="2800350"/>
            <a:ext cx="62865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示范</a:t>
            </a:r>
          </a:p>
        </p:txBody>
      </p:sp>
      <p:sp>
        <p:nvSpPr>
          <p:cNvPr id="9" name="“以前读书，我很在意读了多少页。现在，我更想带着生活里的问题去读。以后">
            <a:extLst>
              <a:ext uri="{FF2B5EF4-FFF2-40B4-BE49-F238E27FC236}">
                <a16:creationId xmlns:a16="http://schemas.microsoft.com/office/drawing/2014/main" id="{A5E3A8E8-F978-4315-AF27-A4E43C9DFF69}"/>
              </a:ext>
            </a:extLst>
          </p:cNvPr>
          <p:cNvSpPr>
            <a:spLocks noGrp="1"/>
          </p:cNvSpPr>
          <p:nvPr/>
        </p:nvSpPr>
        <p:spPr>
          <a:xfrm>
            <a:off x="5219700" y="3362325"/>
            <a:ext cx="62865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“以前读书，我很在意读了多少页。现在，我更想带着生活里的问题去读。以后，我希望把读到的东西试着用起来。我越来越在意，一本书能怎样帮助我的生活。”</a:t>
            </a:r>
          </a:p>
        </p:txBody>
      </p:sp>
      <p:sp>
        <p:nvSpPr>
          <p:cNvPr id="10" name="练习：选一件正在变化的事。说说以前怎样、现在怎样、以后想怎样。">
            <a:extLst>
              <a:ext uri="{FF2B5EF4-FFF2-40B4-BE49-F238E27FC236}">
                <a16:creationId xmlns:a16="http://schemas.microsoft.com/office/drawing/2014/main" id="{EAEE1EE6-5B1D-4E6D-9792-2D2F71585E40}"/>
              </a:ext>
            </a:extLst>
          </p:cNvPr>
          <p:cNvSpPr>
            <a:spLocks noGrp="1"/>
          </p:cNvSpPr>
          <p:nvPr/>
        </p:nvSpPr>
        <p:spPr>
          <a:xfrm>
            <a:off x="5219700" y="5257800"/>
            <a:ext cx="62865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94E7DD"/>
                </a:solidFill>
              </a:defRPr>
            </a:pPr>
            <a:r>
              <a:rPr lang="zh-CN" altLang="en-US" sz="18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练习：选一件正在变化的事。说说以前怎样、现在怎样、以后想怎样。</a:t>
            </a:r>
          </a:p>
        </p:txBody>
      </p:sp>
      <p:sp>
        <p:nvSpPr>
          <p:cNvPr id="11" name="[S01][S03] 时间线。以下为虚构教学示范。">
            <a:extLst>
              <a:ext uri="{FF2B5EF4-FFF2-40B4-BE49-F238E27FC236}">
                <a16:creationId xmlns:a16="http://schemas.microsoft.com/office/drawing/2014/main" id="{6EF2F1D5-A15A-492C-9AE1-B10EED57A253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S01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S03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时间线。以下为虚构教学示范。</a:t>
            </a:r>
          </a:p>
        </p:txBody>
      </p:sp>
      <p:sp>
        <p:nvSpPr>
          <p:cNvPr id="12" name="Impromptu Speech Speechcraft by Sin">
            <a:extLst>
              <a:ext uri="{FF2B5EF4-FFF2-40B4-BE49-F238E27FC236}">
                <a16:creationId xmlns:a16="http://schemas.microsoft.com/office/drawing/2014/main" id="{42705801-99D5-40FE-92EC-A65ABBF45F79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3" name="33">
            <a:extLst>
              <a:ext uri="{FF2B5EF4-FFF2-40B4-BE49-F238E27FC236}">
                <a16:creationId xmlns:a16="http://schemas.microsoft.com/office/drawing/2014/main" id="{184FEF4C-6BC4-40D0-B1B2-3EFFED2FAB62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13759232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253CD9F3-1BFE-4FE6-8402-766F8860A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方法、示范与练习">
            <a:extLst>
              <a:ext uri="{FF2B5EF4-FFF2-40B4-BE49-F238E27FC236}">
                <a16:creationId xmlns:a16="http://schemas.microsoft.com/office/drawing/2014/main" id="{E59BCE4D-D996-447C-BCE5-0F3D8FE6C848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方法、示范与练习</a:t>
            </a:r>
          </a:p>
        </p:txBody>
      </p:sp>
      <p:sp>
        <p:nvSpPr>
          <p:cNvPr id="3" name="情况—原因—后果">
            <a:extLst>
              <a:ext uri="{FF2B5EF4-FFF2-40B4-BE49-F238E27FC236}">
                <a16:creationId xmlns:a16="http://schemas.microsoft.com/office/drawing/2014/main" id="{4290B66D-44EE-4BEB-BB1B-8E9F68DA705E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情况—原因—后果</a:t>
            </a:r>
          </a:p>
        </p:txBody>
      </p:sp>
      <p:sp>
        <p:nvSpPr>
          <p:cNvPr id="4" name="发生了什么　可能为什么　会带来什么">
            <a:extLst>
              <a:ext uri="{FF2B5EF4-FFF2-40B4-BE49-F238E27FC236}">
                <a16:creationId xmlns:a16="http://schemas.microsoft.com/office/drawing/2014/main" id="{3EC1F92E-2908-4F2B-B495-E8D522D39319}"/>
              </a:ext>
            </a:extLst>
          </p:cNvPr>
          <p:cNvSpPr>
            <a:spLocks noGrp="1"/>
          </p:cNvSpPr>
          <p:nvPr/>
        </p:nvSpPr>
        <p:spPr>
          <a:xfrm>
            <a:off x="685800" y="1876425"/>
            <a:ext cx="108204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75">
                <a:solidFill>
                  <a:srgbClr val="94E7DD"/>
                </a:solidFill>
              </a:defRPr>
            </a:pPr>
            <a:r>
              <a:rPr lang="zh-CN" altLang="en-US" sz="217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发生了什么　可能为什么　会带来什么</a:t>
            </a:r>
          </a:p>
        </p:txBody>
      </p:sp>
      <p:sp>
        <p:nvSpPr>
          <p:cNvPr id="5" name="适用与提醒">
            <a:extLst>
              <a:ext uri="{FF2B5EF4-FFF2-40B4-BE49-F238E27FC236}">
                <a16:creationId xmlns:a16="http://schemas.microsoft.com/office/drawing/2014/main" id="{F7479528-63F4-4ABA-9295-2B624C242909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39624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适用与提醒</a:t>
            </a:r>
          </a:p>
        </p:txBody>
      </p:sp>
      <p:sp>
        <p:nvSpPr>
          <p:cNvPr id="6" name="解释一件事为什么发生，或讨论可能带来的变化。">
            <a:extLst>
              <a:ext uri="{FF2B5EF4-FFF2-40B4-BE49-F238E27FC236}">
                <a16:creationId xmlns:a16="http://schemas.microsoft.com/office/drawing/2014/main" id="{82AFFE36-F58B-481D-B6FD-65AB77C70248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4038600" cy="962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解释一件事为什么发生，或讨论可能带来的变化。</a:t>
            </a:r>
          </a:p>
        </p:txBody>
      </p:sp>
      <p:sp>
        <p:nvSpPr>
          <p:cNvPr id="7" name="先后发生的事，未必有因果关系。还不确定的原因，可以说“也许”。">
            <a:extLst>
              <a:ext uri="{FF2B5EF4-FFF2-40B4-BE49-F238E27FC236}">
                <a16:creationId xmlns:a16="http://schemas.microsoft.com/office/drawing/2014/main" id="{7EDD3666-D8A4-4FF7-A66F-CAB82F08B12A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403860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先后发生的事，未必有因果关系。还不确定的原因，可以说“也许”。</a:t>
            </a:r>
          </a:p>
        </p:txBody>
      </p:sp>
      <p:sp>
        <p:nvSpPr>
          <p:cNvPr id="8" name="示范">
            <a:extLst>
              <a:ext uri="{FF2B5EF4-FFF2-40B4-BE49-F238E27FC236}">
                <a16:creationId xmlns:a16="http://schemas.microsoft.com/office/drawing/2014/main" id="{1553000F-F0B7-4DBE-B404-DA7F45BFFF6F}"/>
              </a:ext>
            </a:extLst>
          </p:cNvPr>
          <p:cNvSpPr>
            <a:spLocks noGrp="1"/>
          </p:cNvSpPr>
          <p:nvPr/>
        </p:nvSpPr>
        <p:spPr>
          <a:xfrm>
            <a:off x="5219700" y="2800350"/>
            <a:ext cx="62865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示范</a:t>
            </a:r>
          </a:p>
        </p:txBody>
      </p:sp>
      <p:sp>
        <p:nvSpPr>
          <p:cNvPr id="9" name="“最近会议总是超时。我猜，可能是我们一开始没有说清楚，今天要商量哪件事">
            <a:extLst>
              <a:ext uri="{FF2B5EF4-FFF2-40B4-BE49-F238E27FC236}">
                <a16:creationId xmlns:a16="http://schemas.microsoft.com/office/drawing/2014/main" id="{7B116CAB-82A9-434D-9BC4-DE2473C8B8AD}"/>
              </a:ext>
            </a:extLst>
          </p:cNvPr>
          <p:cNvSpPr>
            <a:spLocks noGrp="1"/>
          </p:cNvSpPr>
          <p:nvPr/>
        </p:nvSpPr>
        <p:spPr>
          <a:xfrm>
            <a:off x="5219700" y="3362325"/>
            <a:ext cx="62865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“最近会议总是超时。我猜，可能是我们一开始没有说清楚，今天要商量哪件事。聊着聊着，新话题就进来了。下次我们可以先写下今天最需要解决的问题，试试会不会好一点。”</a:t>
            </a:r>
          </a:p>
        </p:txBody>
      </p:sp>
      <p:sp>
        <p:nvSpPr>
          <p:cNvPr id="10" name="练习：说一个可能的原因。解释它怎样影响事情，也说清楚哪些地方还不确定。">
            <a:extLst>
              <a:ext uri="{FF2B5EF4-FFF2-40B4-BE49-F238E27FC236}">
                <a16:creationId xmlns:a16="http://schemas.microsoft.com/office/drawing/2014/main" id="{FDBBD831-A834-49D2-BFD7-555D7235A66F}"/>
              </a:ext>
            </a:extLst>
          </p:cNvPr>
          <p:cNvSpPr>
            <a:spLocks noGrp="1"/>
          </p:cNvSpPr>
          <p:nvPr/>
        </p:nvSpPr>
        <p:spPr>
          <a:xfrm>
            <a:off x="5219700" y="5257800"/>
            <a:ext cx="62865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94E7DD"/>
                </a:solidFill>
              </a:defRPr>
            </a:pPr>
            <a:r>
              <a:rPr lang="zh-CN" altLang="en-US" sz="18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练习：说一个可能的原因。解释它怎样影响事情，也说清楚哪些地方还不确定。</a:t>
            </a:r>
          </a:p>
        </p:txBody>
      </p:sp>
      <p:sp>
        <p:nvSpPr>
          <p:cNvPr id="11" name="[S01] 因果策略。以下为虚构教学示范。">
            <a:extLst>
              <a:ext uri="{FF2B5EF4-FFF2-40B4-BE49-F238E27FC236}">
                <a16:creationId xmlns:a16="http://schemas.microsoft.com/office/drawing/2014/main" id="{23BC14C2-D592-48ED-B37A-15EE09F22602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S01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因果策略。以下为虚构教学示范。</a:t>
            </a:r>
          </a:p>
        </p:txBody>
      </p:sp>
      <p:sp>
        <p:nvSpPr>
          <p:cNvPr id="12" name="Impromptu Speech Speechcraft by Sin">
            <a:extLst>
              <a:ext uri="{FF2B5EF4-FFF2-40B4-BE49-F238E27FC236}">
                <a16:creationId xmlns:a16="http://schemas.microsoft.com/office/drawing/2014/main" id="{E594BA92-D1AF-4C0F-AAF7-193691500001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3" name="34">
            <a:extLst>
              <a:ext uri="{FF2B5EF4-FFF2-40B4-BE49-F238E27FC236}">
                <a16:creationId xmlns:a16="http://schemas.microsoft.com/office/drawing/2014/main" id="{4730D388-2C04-465A-8469-5A3D3EBC5D28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3452118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D006B03F-F1D0-4FAD-8C66-75722CC9D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方法、示范与练习">
            <a:extLst>
              <a:ext uri="{FF2B5EF4-FFF2-40B4-BE49-F238E27FC236}">
                <a16:creationId xmlns:a16="http://schemas.microsoft.com/office/drawing/2014/main" id="{A1315EB4-7D04-4A52-BC6E-6766F76F0C3C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方法、示范与练习</a:t>
            </a:r>
          </a:p>
        </p:txBody>
      </p:sp>
      <p:sp>
        <p:nvSpPr>
          <p:cNvPr id="3" name="拆分主题">
            <a:extLst>
              <a:ext uri="{FF2B5EF4-FFF2-40B4-BE49-F238E27FC236}">
                <a16:creationId xmlns:a16="http://schemas.microsoft.com/office/drawing/2014/main" id="{A5CC37B9-B9E4-4B73-9A0F-EAE5B43A8CC4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拆分主题</a:t>
            </a:r>
          </a:p>
        </p:txBody>
      </p:sp>
      <p:sp>
        <p:nvSpPr>
          <p:cNvPr id="4" name="一个中心想法　按同一依据分开讲　最后说清关系">
            <a:extLst>
              <a:ext uri="{FF2B5EF4-FFF2-40B4-BE49-F238E27FC236}">
                <a16:creationId xmlns:a16="http://schemas.microsoft.com/office/drawing/2014/main" id="{5E7B2443-201C-4778-9F24-EE986DD395A7}"/>
              </a:ext>
            </a:extLst>
          </p:cNvPr>
          <p:cNvSpPr>
            <a:spLocks noGrp="1"/>
          </p:cNvSpPr>
          <p:nvPr/>
        </p:nvSpPr>
        <p:spPr>
          <a:xfrm>
            <a:off x="685800" y="1876425"/>
            <a:ext cx="108204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75">
                <a:solidFill>
                  <a:srgbClr val="94E7DD"/>
                </a:solidFill>
              </a:defRPr>
            </a:pPr>
            <a:r>
              <a:rPr lang="zh-CN" altLang="en-US" sz="217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一个中心想法　按同一依据分开讲　最后说清关系</a:t>
            </a:r>
          </a:p>
        </p:txBody>
      </p:sp>
      <p:sp>
        <p:nvSpPr>
          <p:cNvPr id="5" name="适用与提醒">
            <a:extLst>
              <a:ext uri="{FF2B5EF4-FFF2-40B4-BE49-F238E27FC236}">
                <a16:creationId xmlns:a16="http://schemas.microsoft.com/office/drawing/2014/main" id="{444DD805-6B72-4F95-BFDB-EAC7E80A4469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39624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适用与提醒</a:t>
            </a:r>
          </a:p>
        </p:txBody>
      </p:sp>
      <p:sp>
        <p:nvSpPr>
          <p:cNvPr id="6" name="题目很宽，或想从不同方面谈同一件事。">
            <a:extLst>
              <a:ext uri="{FF2B5EF4-FFF2-40B4-BE49-F238E27FC236}">
                <a16:creationId xmlns:a16="http://schemas.microsoft.com/office/drawing/2014/main" id="{2ADC7779-20CB-4E46-8DEE-348307D2773F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4038600" cy="962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题目很宽，或想从不同方面谈同一件事。</a:t>
            </a:r>
          </a:p>
        </p:txBody>
      </p:sp>
      <p:sp>
        <p:nvSpPr>
          <p:cNvPr id="7" name="先告诉大家你怎么分。说完每一部分，再说它们合起来说明了什么。">
            <a:extLst>
              <a:ext uri="{FF2B5EF4-FFF2-40B4-BE49-F238E27FC236}">
                <a16:creationId xmlns:a16="http://schemas.microsoft.com/office/drawing/2014/main" id="{0E997B22-4029-4688-A614-A31B662A1FAF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403860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先告诉大家你怎么分。说完每一部分，再说它们合起来说明了什么。</a:t>
            </a:r>
          </a:p>
        </p:txBody>
      </p:sp>
      <p:sp>
        <p:nvSpPr>
          <p:cNvPr id="8" name="示范">
            <a:extLst>
              <a:ext uri="{FF2B5EF4-FFF2-40B4-BE49-F238E27FC236}">
                <a16:creationId xmlns:a16="http://schemas.microsoft.com/office/drawing/2014/main" id="{AB038AA3-B885-444A-A4E3-81F9871D1DE4}"/>
              </a:ext>
            </a:extLst>
          </p:cNvPr>
          <p:cNvSpPr>
            <a:spLocks noGrp="1"/>
          </p:cNvSpPr>
          <p:nvPr/>
        </p:nvSpPr>
        <p:spPr>
          <a:xfrm>
            <a:off x="5219700" y="2800350"/>
            <a:ext cx="62865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示范</a:t>
            </a:r>
          </a:p>
        </p:txBody>
      </p:sp>
      <p:sp>
        <p:nvSpPr>
          <p:cNvPr id="9" name="“一个友好的社群，我会从两段经历来看。&#10;刚来时，新人知不知道怎样参与？">
            <a:extLst>
              <a:ext uri="{FF2B5EF4-FFF2-40B4-BE49-F238E27FC236}">
                <a16:creationId xmlns:a16="http://schemas.microsoft.com/office/drawing/2014/main" id="{BA1993BA-C357-4440-8E8E-819F49C34998}"/>
              </a:ext>
            </a:extLst>
          </p:cNvPr>
          <p:cNvSpPr>
            <a:spLocks noGrp="1"/>
          </p:cNvSpPr>
          <p:nvPr/>
        </p:nvSpPr>
        <p:spPr>
          <a:xfrm>
            <a:off x="5219700" y="3362325"/>
            <a:ext cx="62865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“一个友好的社群，我会从两段经历来看。</a:t>
            </a:r>
          </a:p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刚来时，新人知不知道怎样参与？</a:t>
            </a:r>
          </a:p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留下后，他说的话有没有人认真回应？</a:t>
            </a:r>
          </a:p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前者帮助他开始，后者让他觉得参与是有意义的。”</a:t>
            </a:r>
          </a:p>
        </p:txBody>
      </p:sp>
      <p:sp>
        <p:nvSpPr>
          <p:cNvPr id="10" name="练习：选一个拆分的依据。说清两部分分别是什么，又怎样连在一起。">
            <a:extLst>
              <a:ext uri="{FF2B5EF4-FFF2-40B4-BE49-F238E27FC236}">
                <a16:creationId xmlns:a16="http://schemas.microsoft.com/office/drawing/2014/main" id="{407845B9-3256-49D9-A32F-A349E89CA010}"/>
              </a:ext>
            </a:extLst>
          </p:cNvPr>
          <p:cNvSpPr>
            <a:spLocks noGrp="1"/>
          </p:cNvSpPr>
          <p:nvPr/>
        </p:nvSpPr>
        <p:spPr>
          <a:xfrm>
            <a:off x="5219700" y="5257800"/>
            <a:ext cx="62865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94E7DD"/>
                </a:solidFill>
              </a:defRPr>
            </a:pPr>
            <a:r>
              <a:rPr lang="zh-CN" altLang="en-US" sz="18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练习：选一个拆分的依据。说清两部分分别是什么，又怎样连在一起。</a:t>
            </a:r>
          </a:p>
        </p:txBody>
      </p:sp>
      <p:sp>
        <p:nvSpPr>
          <p:cNvPr id="11" name="[S01] Divide the topic。以下为虚构教学示范。">
            <a:extLst>
              <a:ext uri="{FF2B5EF4-FFF2-40B4-BE49-F238E27FC236}">
                <a16:creationId xmlns:a16="http://schemas.microsoft.com/office/drawing/2014/main" id="{1A679A11-ADAE-440D-AF78-520DB277FD3D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S01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Divide the topic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。以下为虚构教学示范。</a:t>
            </a:r>
          </a:p>
        </p:txBody>
      </p:sp>
      <p:sp>
        <p:nvSpPr>
          <p:cNvPr id="12" name="Impromptu Speech Speechcraft by Sin">
            <a:extLst>
              <a:ext uri="{FF2B5EF4-FFF2-40B4-BE49-F238E27FC236}">
                <a16:creationId xmlns:a16="http://schemas.microsoft.com/office/drawing/2014/main" id="{C6B25522-4522-4364-96E1-DC56BA5431B8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3" name="35">
            <a:extLst>
              <a:ext uri="{FF2B5EF4-FFF2-40B4-BE49-F238E27FC236}">
                <a16:creationId xmlns:a16="http://schemas.microsoft.com/office/drawing/2014/main" id="{F5BF0BA6-4219-440C-8F5D-CA84278444EF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5018130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702C4A56-9604-4E91-A6A5-3EB1B7698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方法、示范与练习">
            <a:extLst>
              <a:ext uri="{FF2B5EF4-FFF2-40B4-BE49-F238E27FC236}">
                <a16:creationId xmlns:a16="http://schemas.microsoft.com/office/drawing/2014/main" id="{D79E827D-0ECA-4AE5-8B1B-26A8E12334C1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方法、示范与练习</a:t>
            </a:r>
          </a:p>
        </p:txBody>
      </p:sp>
      <p:sp>
        <p:nvSpPr>
          <p:cNvPr id="3" name="正反比较">
            <a:extLst>
              <a:ext uri="{FF2B5EF4-FFF2-40B4-BE49-F238E27FC236}">
                <a16:creationId xmlns:a16="http://schemas.microsoft.com/office/drawing/2014/main" id="{FBF7100B-376A-452C-A73D-04F3001D879B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正反比较</a:t>
            </a:r>
          </a:p>
        </p:txBody>
      </p:sp>
      <p:sp>
        <p:nvSpPr>
          <p:cNvPr id="4" name="按什么比较　各自的好处与代价　你会怎么选">
            <a:extLst>
              <a:ext uri="{FF2B5EF4-FFF2-40B4-BE49-F238E27FC236}">
                <a16:creationId xmlns:a16="http://schemas.microsoft.com/office/drawing/2014/main" id="{1C61EC6D-0029-41B2-8CFE-02CB9224333D}"/>
              </a:ext>
            </a:extLst>
          </p:cNvPr>
          <p:cNvSpPr>
            <a:spLocks noGrp="1"/>
          </p:cNvSpPr>
          <p:nvPr/>
        </p:nvSpPr>
        <p:spPr>
          <a:xfrm>
            <a:off x="685800" y="1876425"/>
            <a:ext cx="108204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75">
                <a:solidFill>
                  <a:srgbClr val="94E7DD"/>
                </a:solidFill>
              </a:defRPr>
            </a:pPr>
            <a:r>
              <a:rPr lang="zh-CN" altLang="en-US" sz="217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按什么比较　各自的好处与代价　你会怎么选</a:t>
            </a:r>
          </a:p>
        </p:txBody>
      </p:sp>
      <p:sp>
        <p:nvSpPr>
          <p:cNvPr id="5" name="适用与提醒">
            <a:extLst>
              <a:ext uri="{FF2B5EF4-FFF2-40B4-BE49-F238E27FC236}">
                <a16:creationId xmlns:a16="http://schemas.microsoft.com/office/drawing/2014/main" id="{00F7B712-3218-43DA-A2BA-905337AA6717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39624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适用与提醒</a:t>
            </a:r>
          </a:p>
        </p:txBody>
      </p:sp>
      <p:sp>
        <p:nvSpPr>
          <p:cNvPr id="6" name="比较A与B、讨论利弊，或说说是否赞同。">
            <a:extLst>
              <a:ext uri="{FF2B5EF4-FFF2-40B4-BE49-F238E27FC236}">
                <a16:creationId xmlns:a16="http://schemas.microsoft.com/office/drawing/2014/main" id="{59A8E3A8-A20F-4019-A696-79BF8707A551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4038600" cy="962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比较</a:t>
            </a:r>
            <a:r>
              <a:rPr lang="zh-CN" altLang="en-US" sz="195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A</a:t>
            </a: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与</a:t>
            </a:r>
            <a:r>
              <a:rPr lang="zh-CN" altLang="en-US" sz="195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B</a:t>
            </a: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、讨论利弊，或说说是否赞同。</a:t>
            </a:r>
          </a:p>
        </p:txBody>
      </p:sp>
      <p:sp>
        <p:nvSpPr>
          <p:cNvPr id="7" name="公平地说出两边的长处与限制。&#10;最后说明你怎么选，或还需要知道什么。">
            <a:extLst>
              <a:ext uri="{FF2B5EF4-FFF2-40B4-BE49-F238E27FC236}">
                <a16:creationId xmlns:a16="http://schemas.microsoft.com/office/drawing/2014/main" id="{2859CB55-93B3-4E4F-9B46-4C5CA345C7CC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403860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公平地说出两边的长处与限制。</a:t>
            </a:r>
          </a:p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最后说明你怎么选，或还需要知道什么。</a:t>
            </a:r>
          </a:p>
        </p:txBody>
      </p:sp>
      <p:sp>
        <p:nvSpPr>
          <p:cNvPr id="8" name="示范">
            <a:extLst>
              <a:ext uri="{FF2B5EF4-FFF2-40B4-BE49-F238E27FC236}">
                <a16:creationId xmlns:a16="http://schemas.microsoft.com/office/drawing/2014/main" id="{B609866E-AAD9-4665-B36A-E4FB942F2BCF}"/>
              </a:ext>
            </a:extLst>
          </p:cNvPr>
          <p:cNvSpPr>
            <a:spLocks noGrp="1"/>
          </p:cNvSpPr>
          <p:nvPr/>
        </p:nvSpPr>
        <p:spPr>
          <a:xfrm>
            <a:off x="5219700" y="2800350"/>
            <a:ext cx="62865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示范</a:t>
            </a:r>
          </a:p>
        </p:txBody>
      </p:sp>
      <p:sp>
        <p:nvSpPr>
          <p:cNvPr id="9" name="“计划和应变，哪个更重要？我会看情况有没有变化。条件稳定时，有计划就能">
            <a:extLst>
              <a:ext uri="{FF2B5EF4-FFF2-40B4-BE49-F238E27FC236}">
                <a16:creationId xmlns:a16="http://schemas.microsoft.com/office/drawing/2014/main" id="{C99C580E-FC53-4CF5-A6C8-D872A4F41C0A}"/>
              </a:ext>
            </a:extLst>
          </p:cNvPr>
          <p:cNvSpPr>
            <a:spLocks noGrp="1"/>
          </p:cNvSpPr>
          <p:nvPr/>
        </p:nvSpPr>
        <p:spPr>
          <a:xfrm>
            <a:off x="5219700" y="3362325"/>
            <a:ext cx="62865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“计划和应变，哪个更重要？我会看情况有没有变化。条件稳定时，有计划就能少纠结一些小事。重要条件变了，我也愿意调整。所以我会先做计划，再留意什么时候需要换一种做法。”</a:t>
            </a:r>
          </a:p>
        </p:txBody>
      </p:sp>
      <p:sp>
        <p:nvSpPr>
          <p:cNvPr id="10" name="练习：用同一个标准比较两边。最后说说你会怎么选，或什么情况会让你改变想">
            <a:extLst>
              <a:ext uri="{FF2B5EF4-FFF2-40B4-BE49-F238E27FC236}">
                <a16:creationId xmlns:a16="http://schemas.microsoft.com/office/drawing/2014/main" id="{F8039F45-8164-4DE3-A536-DD9875E44D5C}"/>
              </a:ext>
            </a:extLst>
          </p:cNvPr>
          <p:cNvSpPr>
            <a:spLocks noGrp="1"/>
          </p:cNvSpPr>
          <p:nvPr/>
        </p:nvSpPr>
        <p:spPr>
          <a:xfrm>
            <a:off x="5219700" y="5257800"/>
            <a:ext cx="62865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94E7DD"/>
                </a:solidFill>
              </a:defRPr>
            </a:pPr>
            <a:r>
              <a:rPr lang="zh-CN" altLang="en-US" sz="18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练习：用同一个标准比较两边。最后说说你会怎么选，或什么情况会让你改变想法。</a:t>
            </a:r>
          </a:p>
        </p:txBody>
      </p:sp>
      <p:sp>
        <p:nvSpPr>
          <p:cNvPr id="11" name="[S03] For and Against。以下为虚构教学示范。">
            <a:extLst>
              <a:ext uri="{FF2B5EF4-FFF2-40B4-BE49-F238E27FC236}">
                <a16:creationId xmlns:a16="http://schemas.microsoft.com/office/drawing/2014/main" id="{BD3CE872-4ECD-4868-8BF9-0BC907BC2E7B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S03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For and Against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。以下为虚构教学示范。</a:t>
            </a:r>
          </a:p>
        </p:txBody>
      </p:sp>
      <p:sp>
        <p:nvSpPr>
          <p:cNvPr id="12" name="Impromptu Speech Speechcraft by Sin">
            <a:extLst>
              <a:ext uri="{FF2B5EF4-FFF2-40B4-BE49-F238E27FC236}">
                <a16:creationId xmlns:a16="http://schemas.microsoft.com/office/drawing/2014/main" id="{EF35B736-3BF1-45B9-ADB5-9FED88C6AC3A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3" name="36">
            <a:extLst>
              <a:ext uri="{FF2B5EF4-FFF2-40B4-BE49-F238E27FC236}">
                <a16:creationId xmlns:a16="http://schemas.microsoft.com/office/drawing/2014/main" id="{AD4D228E-C25E-4806-B371-45EB7DA91DC9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14986678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4BB1D1D1-D3AC-48FD-A62C-A9B8EF819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方法、示范与练习">
            <a:extLst>
              <a:ext uri="{FF2B5EF4-FFF2-40B4-BE49-F238E27FC236}">
                <a16:creationId xmlns:a16="http://schemas.microsoft.com/office/drawing/2014/main" id="{C46404A4-A3B6-4ACC-9DEF-4AEA810B692F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方法、示范与练习</a:t>
            </a:r>
          </a:p>
        </p:txBody>
      </p:sp>
      <p:sp>
        <p:nvSpPr>
          <p:cNvPr id="3" name="情况—故事—扣题">
            <a:extLst>
              <a:ext uri="{FF2B5EF4-FFF2-40B4-BE49-F238E27FC236}">
                <a16:creationId xmlns:a16="http://schemas.microsoft.com/office/drawing/2014/main" id="{775A50B7-7878-4042-A4DF-65C1AF51A116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情况—故事—扣题</a:t>
            </a:r>
          </a:p>
        </p:txBody>
      </p:sp>
      <p:sp>
        <p:nvSpPr>
          <p:cNvPr id="4" name="事实：相关事件　故事：变化经过　扣题：与问题的关系">
            <a:extLst>
              <a:ext uri="{FF2B5EF4-FFF2-40B4-BE49-F238E27FC236}">
                <a16:creationId xmlns:a16="http://schemas.microsoft.com/office/drawing/2014/main" id="{664F8A0C-F8B6-4B43-8B61-8272DB8D3E07}"/>
              </a:ext>
            </a:extLst>
          </p:cNvPr>
          <p:cNvSpPr>
            <a:spLocks noGrp="1"/>
          </p:cNvSpPr>
          <p:nvPr/>
        </p:nvSpPr>
        <p:spPr>
          <a:xfrm>
            <a:off x="685800" y="1876425"/>
            <a:ext cx="108204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75">
                <a:solidFill>
                  <a:srgbClr val="94E7DD"/>
                </a:solidFill>
              </a:defRPr>
            </a:pPr>
            <a:r>
              <a:rPr lang="zh-CN" altLang="en-US" sz="217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事实：相关事件　故事：变化经过　扣题：与问题的关系</a:t>
            </a:r>
          </a:p>
        </p:txBody>
      </p:sp>
      <p:sp>
        <p:nvSpPr>
          <p:cNvPr id="5" name="适用与提醒">
            <a:extLst>
              <a:ext uri="{FF2B5EF4-FFF2-40B4-BE49-F238E27FC236}">
                <a16:creationId xmlns:a16="http://schemas.microsoft.com/office/drawing/2014/main" id="{5A5AEE59-715F-4F20-ACD8-BDB633B28EA7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39624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适用与提醒</a:t>
            </a:r>
          </a:p>
        </p:txBody>
      </p:sp>
      <p:sp>
        <p:nvSpPr>
          <p:cNvPr id="6" name="想用一段经历回答问题时。">
            <a:extLst>
              <a:ext uri="{FF2B5EF4-FFF2-40B4-BE49-F238E27FC236}">
                <a16:creationId xmlns:a16="http://schemas.microsoft.com/office/drawing/2014/main" id="{E11CE273-B54B-4BDD-A7FD-F61532DD0906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4038600" cy="962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想用一段经历回答问题时。</a:t>
            </a:r>
          </a:p>
        </p:txBody>
      </p:sp>
      <p:sp>
        <p:nvSpPr>
          <p:cNvPr id="7" name="只讲故事还不够，最后要让大家听懂它与题目的关系。">
            <a:extLst>
              <a:ext uri="{FF2B5EF4-FFF2-40B4-BE49-F238E27FC236}">
                <a16:creationId xmlns:a16="http://schemas.microsoft.com/office/drawing/2014/main" id="{66860824-1E5F-4130-9EAD-B0810FA7FCB8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403860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只讲故事还不够，最后要让大家听懂它与题目的关系。</a:t>
            </a:r>
          </a:p>
        </p:txBody>
      </p:sp>
      <p:sp>
        <p:nvSpPr>
          <p:cNvPr id="8" name="示范">
            <a:extLst>
              <a:ext uri="{FF2B5EF4-FFF2-40B4-BE49-F238E27FC236}">
                <a16:creationId xmlns:a16="http://schemas.microsoft.com/office/drawing/2014/main" id="{E83B9662-DC5E-43EC-905C-E4309EB088BF}"/>
              </a:ext>
            </a:extLst>
          </p:cNvPr>
          <p:cNvSpPr>
            <a:spLocks noGrp="1"/>
          </p:cNvSpPr>
          <p:nvPr/>
        </p:nvSpPr>
        <p:spPr>
          <a:xfrm>
            <a:off x="5219700" y="2800350"/>
            <a:ext cx="62865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示范</a:t>
            </a:r>
          </a:p>
        </p:txBody>
      </p:sp>
      <p:sp>
        <p:nvSpPr>
          <p:cNvPr id="9" name="“临近山顶，我们仍决定下山。天气恶化，队友开始发抖，我放下登顶的执念。">
            <a:extLst>
              <a:ext uri="{FF2B5EF4-FFF2-40B4-BE49-F238E27FC236}">
                <a16:creationId xmlns:a16="http://schemas.microsoft.com/office/drawing/2014/main" id="{62D9AEAA-FD31-46B0-8C82-C6D8AD2BEBCE}"/>
              </a:ext>
            </a:extLst>
          </p:cNvPr>
          <p:cNvSpPr>
            <a:spLocks noGrp="1"/>
          </p:cNvSpPr>
          <p:nvPr/>
        </p:nvSpPr>
        <p:spPr>
          <a:xfrm>
            <a:off x="5219700" y="3362325"/>
            <a:ext cx="62865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“临近山顶，我们仍决定下山。天气恶化，队友开始发抖，我放下登顶的执念。那次旅程让我更明白，有时停下来才能照顾同行的人。这是我重视旅程的原因。”</a:t>
            </a:r>
          </a:p>
        </p:txBody>
      </p:sp>
      <p:sp>
        <p:nvSpPr>
          <p:cNvPr id="10" name="练习：讲一段经历，再补一句它怎样回答题目。请同伴用自己的话说一遍。">
            <a:extLst>
              <a:ext uri="{FF2B5EF4-FFF2-40B4-BE49-F238E27FC236}">
                <a16:creationId xmlns:a16="http://schemas.microsoft.com/office/drawing/2014/main" id="{3AE3C7D2-5DC5-4001-9450-FE8477106137}"/>
              </a:ext>
            </a:extLst>
          </p:cNvPr>
          <p:cNvSpPr>
            <a:spLocks noGrp="1"/>
          </p:cNvSpPr>
          <p:nvPr/>
        </p:nvSpPr>
        <p:spPr>
          <a:xfrm>
            <a:off x="5219700" y="5257800"/>
            <a:ext cx="62865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94E7DD"/>
                </a:solidFill>
              </a:defRPr>
            </a:pPr>
            <a:r>
              <a:rPr lang="zh-CN" altLang="en-US" sz="18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练习：讲一段经历，再补一句它怎样回答题目。请同伴用自己的话说一遍。</a:t>
            </a:r>
          </a:p>
        </p:txBody>
      </p:sp>
      <p:sp>
        <p:nvSpPr>
          <p:cNvPr id="11" name="[S03] 原表 FACT 仅解释 Fact/Anecdote/Tie">
            <a:extLst>
              <a:ext uri="{FF2B5EF4-FFF2-40B4-BE49-F238E27FC236}">
                <a16:creationId xmlns:a16="http://schemas.microsoft.com/office/drawing/2014/main" id="{49E8253C-B56F-4AC8-9126-1402ADA4930E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S03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原表 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FACT 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仅解释 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Fact/Anecdote/Tieback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，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C 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未解释。示范为虚构。</a:t>
            </a:r>
          </a:p>
        </p:txBody>
      </p:sp>
      <p:sp>
        <p:nvSpPr>
          <p:cNvPr id="12" name="Impromptu Speech Speechcraft by Sin">
            <a:extLst>
              <a:ext uri="{FF2B5EF4-FFF2-40B4-BE49-F238E27FC236}">
                <a16:creationId xmlns:a16="http://schemas.microsoft.com/office/drawing/2014/main" id="{5FD192C3-D22A-45B6-901C-3B3A6F208AD1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3" name="37">
            <a:extLst>
              <a:ext uri="{FF2B5EF4-FFF2-40B4-BE49-F238E27FC236}">
                <a16:creationId xmlns:a16="http://schemas.microsoft.com/office/drawing/2014/main" id="{C286A070-7647-4568-A4A4-821DE0AE6161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21204136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0EC21189-BC03-47A4-9228-DBC8423B3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方法、示范与练习">
            <a:extLst>
              <a:ext uri="{FF2B5EF4-FFF2-40B4-BE49-F238E27FC236}">
                <a16:creationId xmlns:a16="http://schemas.microsoft.com/office/drawing/2014/main" id="{3B63619F-B666-4FCC-8420-4C1BE5902092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方法、示范与练习</a:t>
            </a:r>
          </a:p>
        </p:txBody>
      </p:sp>
      <p:sp>
        <p:nvSpPr>
          <p:cNvPr id="3" name="What—So what—Now what">
            <a:extLst>
              <a:ext uri="{FF2B5EF4-FFF2-40B4-BE49-F238E27FC236}">
                <a16:creationId xmlns:a16="http://schemas.microsoft.com/office/drawing/2014/main" id="{325D1951-E20B-47C4-9BE4-0EBF71EE3786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What—So what—Now what</a:t>
            </a:r>
          </a:p>
        </p:txBody>
      </p:sp>
      <p:sp>
        <p:nvSpPr>
          <p:cNvPr id="4" name="发生了什么　这意味着什么　接下来想怎样">
            <a:extLst>
              <a:ext uri="{FF2B5EF4-FFF2-40B4-BE49-F238E27FC236}">
                <a16:creationId xmlns:a16="http://schemas.microsoft.com/office/drawing/2014/main" id="{4305803B-7D2C-4B20-9ED2-C0FDB2A0D133}"/>
              </a:ext>
            </a:extLst>
          </p:cNvPr>
          <p:cNvSpPr>
            <a:spLocks noGrp="1"/>
          </p:cNvSpPr>
          <p:nvPr/>
        </p:nvSpPr>
        <p:spPr>
          <a:xfrm>
            <a:off x="685800" y="1876425"/>
            <a:ext cx="108204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75">
                <a:solidFill>
                  <a:srgbClr val="94E7DD"/>
                </a:solidFill>
              </a:defRPr>
            </a:pPr>
            <a:r>
              <a:rPr lang="zh-CN" altLang="en-US" sz="217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发生了什么　这意味着什么　接下来想怎样</a:t>
            </a:r>
          </a:p>
        </p:txBody>
      </p:sp>
      <p:sp>
        <p:nvSpPr>
          <p:cNvPr id="5" name="适用与提醒">
            <a:extLst>
              <a:ext uri="{FF2B5EF4-FFF2-40B4-BE49-F238E27FC236}">
                <a16:creationId xmlns:a16="http://schemas.microsoft.com/office/drawing/2014/main" id="{07EB90BD-A811-41EA-82B3-F23478C94843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39624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适用与提醒</a:t>
            </a:r>
          </a:p>
        </p:txBody>
      </p:sp>
      <p:sp>
        <p:nvSpPr>
          <p:cNvPr id="6" name="分享观察、回应反馈，或谈谈一段经历给你的启发。">
            <a:extLst>
              <a:ext uri="{FF2B5EF4-FFF2-40B4-BE49-F238E27FC236}">
                <a16:creationId xmlns:a16="http://schemas.microsoft.com/office/drawing/2014/main" id="{8B4F4150-E387-45D2-8AB5-59E6BAE86147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4038600" cy="962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分享观察、回应反馈，或谈谈一段经历给你的启发。</a:t>
            </a:r>
          </a:p>
        </p:txBody>
      </p:sp>
      <p:sp>
        <p:nvSpPr>
          <p:cNvPr id="7" name="用具体的话解释意义。如果还不知道下一步，也可以邀请大家一起想。">
            <a:extLst>
              <a:ext uri="{FF2B5EF4-FFF2-40B4-BE49-F238E27FC236}">
                <a16:creationId xmlns:a16="http://schemas.microsoft.com/office/drawing/2014/main" id="{3BB0A98D-0B33-40E8-A01E-8100D7979346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403860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用具体的话解释意义。如果还不知道下一步，也可以邀请大家一起想。</a:t>
            </a:r>
          </a:p>
        </p:txBody>
      </p:sp>
      <p:sp>
        <p:nvSpPr>
          <p:cNvPr id="8" name="示范">
            <a:extLst>
              <a:ext uri="{FF2B5EF4-FFF2-40B4-BE49-F238E27FC236}">
                <a16:creationId xmlns:a16="http://schemas.microsoft.com/office/drawing/2014/main" id="{F8D05CB0-568F-4E14-8A9A-EAD9BDFEA63A}"/>
              </a:ext>
            </a:extLst>
          </p:cNvPr>
          <p:cNvSpPr>
            <a:spLocks noGrp="1"/>
          </p:cNvSpPr>
          <p:nvPr/>
        </p:nvSpPr>
        <p:spPr>
          <a:xfrm>
            <a:off x="5219700" y="2800350"/>
            <a:ext cx="62865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示范</a:t>
            </a:r>
          </a:p>
        </p:txBody>
      </p:sp>
      <p:sp>
        <p:nvSpPr>
          <p:cNvPr id="9" name="“同伴记住了故事，却说不出我想说什么。&#10;我才发现，故事和想法之间还缺一">
            <a:extLst>
              <a:ext uri="{FF2B5EF4-FFF2-40B4-BE49-F238E27FC236}">
                <a16:creationId xmlns:a16="http://schemas.microsoft.com/office/drawing/2014/main" id="{66F8EA4B-CFD5-4DCE-8DD6-1A672B4C56D7}"/>
              </a:ext>
            </a:extLst>
          </p:cNvPr>
          <p:cNvSpPr>
            <a:spLocks noGrp="1"/>
          </p:cNvSpPr>
          <p:nvPr/>
        </p:nvSpPr>
        <p:spPr>
          <a:xfrm>
            <a:off x="5219700" y="3362325"/>
            <a:ext cx="62865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“同伴记住了故事，却说不出我想说什么。</a:t>
            </a:r>
          </a:p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我才发现，故事和想法之间还缺一句解释。</a:t>
            </a:r>
          </a:p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下一次，我会在故事讲完后说清它和题目的关系，再听听同伴怎样理解。”</a:t>
            </a:r>
          </a:p>
        </p:txBody>
      </p:sp>
      <p:sp>
        <p:nvSpPr>
          <p:cNvPr id="10" name="练习：你最近从一次反馈里学到了什么？说清发生了什么、为什么重要、下一次">
            <a:extLst>
              <a:ext uri="{FF2B5EF4-FFF2-40B4-BE49-F238E27FC236}">
                <a16:creationId xmlns:a16="http://schemas.microsoft.com/office/drawing/2014/main" id="{358D3F87-D6B5-4C00-8B3F-88478FDD31A7}"/>
              </a:ext>
            </a:extLst>
          </p:cNvPr>
          <p:cNvSpPr>
            <a:spLocks noGrp="1"/>
          </p:cNvSpPr>
          <p:nvPr/>
        </p:nvSpPr>
        <p:spPr>
          <a:xfrm>
            <a:off x="5219700" y="5257800"/>
            <a:ext cx="62865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94E7DD"/>
                </a:solidFill>
              </a:defRPr>
            </a:pPr>
            <a:r>
              <a:rPr lang="zh-CN" altLang="en-US" sz="18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练习：你最近从一次反馈里学到了什么？说清发生了什么、为什么重要、下一次想怎样做。</a:t>
            </a:r>
          </a:p>
        </p:txBody>
      </p:sp>
      <p:sp>
        <p:nvSpPr>
          <p:cNvPr id="11" name="[S04][S07] 作者建议。以下为虚构教学示范。">
            <a:extLst>
              <a:ext uri="{FF2B5EF4-FFF2-40B4-BE49-F238E27FC236}">
                <a16:creationId xmlns:a16="http://schemas.microsoft.com/office/drawing/2014/main" id="{9B6723A5-D8C4-4F0E-80E9-CCB71618A0C3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S04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S07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作者建议。以下为虚构教学示范。</a:t>
            </a:r>
          </a:p>
        </p:txBody>
      </p:sp>
      <p:sp>
        <p:nvSpPr>
          <p:cNvPr id="12" name="Impromptu Speech Speechcraft by Sin">
            <a:extLst>
              <a:ext uri="{FF2B5EF4-FFF2-40B4-BE49-F238E27FC236}">
                <a16:creationId xmlns:a16="http://schemas.microsoft.com/office/drawing/2014/main" id="{4947D230-44AA-4AA1-A2EF-4FDB2E25F31F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3" name="38">
            <a:extLst>
              <a:ext uri="{FF2B5EF4-FFF2-40B4-BE49-F238E27FC236}">
                <a16:creationId xmlns:a16="http://schemas.microsoft.com/office/drawing/2014/main" id="{E69665E2-2DD5-4CDA-B2D9-28F16B7B1DBE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4761455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8511D905-6EB1-4C5E-B653-750D68CC3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方法、示范与练习">
            <a:extLst>
              <a:ext uri="{FF2B5EF4-FFF2-40B4-BE49-F238E27FC236}">
                <a16:creationId xmlns:a16="http://schemas.microsoft.com/office/drawing/2014/main" id="{866B9685-57E4-4E03-A33B-14624037976F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方法、示范与练习</a:t>
            </a:r>
          </a:p>
        </p:txBody>
      </p:sp>
      <p:sp>
        <p:nvSpPr>
          <p:cNvPr id="3" name="问题—解决—收益">
            <a:extLst>
              <a:ext uri="{FF2B5EF4-FFF2-40B4-BE49-F238E27FC236}">
                <a16:creationId xmlns:a16="http://schemas.microsoft.com/office/drawing/2014/main" id="{4C86F844-1881-40A2-BBA6-3C7D2D9E7CA6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问题—解决—收益</a:t>
            </a:r>
          </a:p>
        </p:txBody>
      </p:sp>
      <p:sp>
        <p:nvSpPr>
          <p:cNvPr id="4" name="哪里遇到困难　可以怎样试　可能带来什么帮助">
            <a:extLst>
              <a:ext uri="{FF2B5EF4-FFF2-40B4-BE49-F238E27FC236}">
                <a16:creationId xmlns:a16="http://schemas.microsoft.com/office/drawing/2014/main" id="{54EB3ECA-ACB5-47E2-86BB-C9DCB7408D1D}"/>
              </a:ext>
            </a:extLst>
          </p:cNvPr>
          <p:cNvSpPr>
            <a:spLocks noGrp="1"/>
          </p:cNvSpPr>
          <p:nvPr/>
        </p:nvSpPr>
        <p:spPr>
          <a:xfrm>
            <a:off x="685800" y="1876425"/>
            <a:ext cx="108204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75">
                <a:solidFill>
                  <a:srgbClr val="94E7DD"/>
                </a:solidFill>
              </a:defRPr>
            </a:pPr>
            <a:r>
              <a:rPr lang="zh-CN" altLang="en-US" sz="217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哪里遇到困难　可以怎样试　可能带来什么帮助</a:t>
            </a:r>
          </a:p>
        </p:txBody>
      </p:sp>
      <p:sp>
        <p:nvSpPr>
          <p:cNvPr id="5" name="适用与提醒">
            <a:extLst>
              <a:ext uri="{FF2B5EF4-FFF2-40B4-BE49-F238E27FC236}">
                <a16:creationId xmlns:a16="http://schemas.microsoft.com/office/drawing/2014/main" id="{C6E3686A-80C0-4279-B923-BE45FABDF10A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39624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适用与提醒</a:t>
            </a:r>
          </a:p>
        </p:txBody>
      </p:sp>
      <p:sp>
        <p:nvSpPr>
          <p:cNvPr id="6" name="提出一个建议，或解释你想怎样改善一件事。">
            <a:extLst>
              <a:ext uri="{FF2B5EF4-FFF2-40B4-BE49-F238E27FC236}">
                <a16:creationId xmlns:a16="http://schemas.microsoft.com/office/drawing/2014/main" id="{69CEC22B-B459-41EC-998C-FC972B3DE22B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4038600" cy="962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提出一个建议，或解释你想怎样改善一件事。</a:t>
            </a:r>
          </a:p>
        </p:txBody>
      </p:sp>
      <p:sp>
        <p:nvSpPr>
          <p:cNvPr id="7" name="先听清楚对方遇到了什么。还没有试过的效果，用“可能”“希望”来说。">
            <a:extLst>
              <a:ext uri="{FF2B5EF4-FFF2-40B4-BE49-F238E27FC236}">
                <a16:creationId xmlns:a16="http://schemas.microsoft.com/office/drawing/2014/main" id="{B95E2ACE-B4A7-4B92-951B-FDDD707073B8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403860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先听清楚对方遇到了什么。还没有试过的效果，用“可能”“希望”来说。</a:t>
            </a:r>
          </a:p>
        </p:txBody>
      </p:sp>
      <p:sp>
        <p:nvSpPr>
          <p:cNvPr id="8" name="示范">
            <a:extLst>
              <a:ext uri="{FF2B5EF4-FFF2-40B4-BE49-F238E27FC236}">
                <a16:creationId xmlns:a16="http://schemas.microsoft.com/office/drawing/2014/main" id="{DF6AAC69-AF64-44CD-BD80-CF3875F1C874}"/>
              </a:ext>
            </a:extLst>
          </p:cNvPr>
          <p:cNvSpPr>
            <a:spLocks noGrp="1"/>
          </p:cNvSpPr>
          <p:nvPr/>
        </p:nvSpPr>
        <p:spPr>
          <a:xfrm>
            <a:off x="5219700" y="2800350"/>
            <a:ext cx="62865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示范</a:t>
            </a:r>
          </a:p>
        </p:txBody>
      </p:sp>
      <p:sp>
        <p:nvSpPr>
          <p:cNvPr id="9" name="“一位新人看着很大的题库，不知道从哪里开始。我们可以先给他几道日常经历">
            <a:extLst>
              <a:ext uri="{FF2B5EF4-FFF2-40B4-BE49-F238E27FC236}">
                <a16:creationId xmlns:a16="http://schemas.microsoft.com/office/drawing/2014/main" id="{2D2675D5-8320-4ABE-AC2C-EC7CBC0E9C00}"/>
              </a:ext>
            </a:extLst>
          </p:cNvPr>
          <p:cNvSpPr>
            <a:spLocks noGrp="1"/>
          </p:cNvSpPr>
          <p:nvPr/>
        </p:nvSpPr>
        <p:spPr>
          <a:xfrm>
            <a:off x="5219700" y="3362325"/>
            <a:ext cx="62865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“一位新人看着很大的题库，不知道从哪里开始。我们可以先给他几道日常经历题，让他试着说</a:t>
            </a:r>
            <a:r>
              <a:rPr lang="zh-CN" altLang="en-US" sz="195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30</a:t>
            </a: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秒。我希望这样能让第一次开口容易一点。再听听他的感受，看看要不要调整。”</a:t>
            </a:r>
          </a:p>
        </p:txBody>
      </p:sp>
      <p:sp>
        <p:nvSpPr>
          <p:cNvPr id="10" name="练习：说清遇到的困难，提出一种做法，再解释它可能帮助谁、帮助什么。">
            <a:extLst>
              <a:ext uri="{FF2B5EF4-FFF2-40B4-BE49-F238E27FC236}">
                <a16:creationId xmlns:a16="http://schemas.microsoft.com/office/drawing/2014/main" id="{8E10AA33-E38B-4D15-8807-F90FF57F78AF}"/>
              </a:ext>
            </a:extLst>
          </p:cNvPr>
          <p:cNvSpPr>
            <a:spLocks noGrp="1"/>
          </p:cNvSpPr>
          <p:nvPr/>
        </p:nvSpPr>
        <p:spPr>
          <a:xfrm>
            <a:off x="5219700" y="5257800"/>
            <a:ext cx="62865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94E7DD"/>
                </a:solidFill>
              </a:defRPr>
            </a:pPr>
            <a:r>
              <a:rPr lang="zh-CN" altLang="en-US" sz="18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练习：说清遇到的困难，提出一种做法，再解释它可能帮助谁、帮助什么。</a:t>
            </a:r>
          </a:p>
        </p:txBody>
      </p:sp>
      <p:sp>
        <p:nvSpPr>
          <p:cNvPr id="11" name="[S07] Stanford外部补充。以下为虚构教学示范。">
            <a:extLst>
              <a:ext uri="{FF2B5EF4-FFF2-40B4-BE49-F238E27FC236}">
                <a16:creationId xmlns:a16="http://schemas.microsoft.com/office/drawing/2014/main" id="{AEDC61A3-CCFE-4E72-9403-76F01AE6B1FE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S07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Stanford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外部补充。以下为虚构教学示范。</a:t>
            </a:r>
          </a:p>
        </p:txBody>
      </p:sp>
      <p:sp>
        <p:nvSpPr>
          <p:cNvPr id="12" name="Impromptu Speech Speechcraft by Sin">
            <a:extLst>
              <a:ext uri="{FF2B5EF4-FFF2-40B4-BE49-F238E27FC236}">
                <a16:creationId xmlns:a16="http://schemas.microsoft.com/office/drawing/2014/main" id="{C59279EF-B04D-40B7-80AC-DE18D816D3F9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3" name="39">
            <a:extLst>
              <a:ext uri="{FF2B5EF4-FFF2-40B4-BE49-F238E27FC236}">
                <a16:creationId xmlns:a16="http://schemas.microsoft.com/office/drawing/2014/main" id="{7C69ACC9-C0D5-4890-B731-03BFB55A5B23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7190869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E7CA6331-CC3D-469B-AC3E-643B2A629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方法、示范与练习">
            <a:extLst>
              <a:ext uri="{FF2B5EF4-FFF2-40B4-BE49-F238E27FC236}">
                <a16:creationId xmlns:a16="http://schemas.microsoft.com/office/drawing/2014/main" id="{EB22369F-6963-4E17-81E6-D23EBCFCA228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方法、示范与练习</a:t>
            </a:r>
          </a:p>
        </p:txBody>
      </p:sp>
      <p:sp>
        <p:nvSpPr>
          <p:cNvPr id="3" name="三点式">
            <a:extLst>
              <a:ext uri="{FF2B5EF4-FFF2-40B4-BE49-F238E27FC236}">
                <a16:creationId xmlns:a16="http://schemas.microsoft.com/office/drawing/2014/main" id="{B3DADEBF-E5D9-4A25-878B-8E42AB6E9313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三点式</a:t>
            </a:r>
          </a:p>
        </p:txBody>
      </p:sp>
      <p:sp>
        <p:nvSpPr>
          <p:cNvPr id="4" name="一个想法　三个不同的理由或方面　最后回题">
            <a:extLst>
              <a:ext uri="{FF2B5EF4-FFF2-40B4-BE49-F238E27FC236}">
                <a16:creationId xmlns:a16="http://schemas.microsoft.com/office/drawing/2014/main" id="{F6ADC0E9-8326-40E1-A7DD-BD56BC2CA032}"/>
              </a:ext>
            </a:extLst>
          </p:cNvPr>
          <p:cNvSpPr>
            <a:spLocks noGrp="1"/>
          </p:cNvSpPr>
          <p:nvPr/>
        </p:nvSpPr>
        <p:spPr>
          <a:xfrm>
            <a:off x="685800" y="1876425"/>
            <a:ext cx="108204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75">
                <a:solidFill>
                  <a:srgbClr val="94E7DD"/>
                </a:solidFill>
              </a:defRPr>
            </a:pPr>
            <a:r>
              <a:rPr lang="zh-CN" altLang="en-US" sz="217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一个想法　三个不同的理由或方面　最后回题</a:t>
            </a:r>
          </a:p>
        </p:txBody>
      </p:sp>
      <p:sp>
        <p:nvSpPr>
          <p:cNvPr id="5" name="适用与提醒">
            <a:extLst>
              <a:ext uri="{FF2B5EF4-FFF2-40B4-BE49-F238E27FC236}">
                <a16:creationId xmlns:a16="http://schemas.microsoft.com/office/drawing/2014/main" id="{8D61D298-2481-4DF1-8F25-BE20FC4C0EBE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39624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适用与提醒</a:t>
            </a:r>
          </a:p>
        </p:txBody>
      </p:sp>
      <p:sp>
        <p:nvSpPr>
          <p:cNvPr id="6" name="你确实有三个相关、简短，而且不同的内容。">
            <a:extLst>
              <a:ext uri="{FF2B5EF4-FFF2-40B4-BE49-F238E27FC236}">
                <a16:creationId xmlns:a16="http://schemas.microsoft.com/office/drawing/2014/main" id="{80B940AC-4430-4F20-B3DB-573783332941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4038600" cy="962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你确实有三个相关、简短，而且不同的内容。</a:t>
            </a:r>
          </a:p>
        </p:txBody>
      </p:sp>
      <p:sp>
        <p:nvSpPr>
          <p:cNvPr id="7" name="不用为了凑三点重复内容。有两点，就把两点说清楚。">
            <a:extLst>
              <a:ext uri="{FF2B5EF4-FFF2-40B4-BE49-F238E27FC236}">
                <a16:creationId xmlns:a16="http://schemas.microsoft.com/office/drawing/2014/main" id="{A966433B-50FA-4299-AFCD-5A6ADB170E7D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403860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不用为了凑三点重复内容。有两点，就把两点说清楚。</a:t>
            </a:r>
          </a:p>
        </p:txBody>
      </p:sp>
      <p:sp>
        <p:nvSpPr>
          <p:cNvPr id="8" name="示范">
            <a:extLst>
              <a:ext uri="{FF2B5EF4-FFF2-40B4-BE49-F238E27FC236}">
                <a16:creationId xmlns:a16="http://schemas.microsoft.com/office/drawing/2014/main" id="{6B6F5137-BDE0-47E8-8698-99321FC6FD92}"/>
              </a:ext>
            </a:extLst>
          </p:cNvPr>
          <p:cNvSpPr>
            <a:spLocks noGrp="1"/>
          </p:cNvSpPr>
          <p:nvPr/>
        </p:nvSpPr>
        <p:spPr>
          <a:xfrm>
            <a:off x="5219700" y="2800350"/>
            <a:ext cx="62865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示范</a:t>
            </a:r>
          </a:p>
        </p:txBody>
      </p:sp>
      <p:sp>
        <p:nvSpPr>
          <p:cNvPr id="9" name="“我选学习工具，会看三件事。第一次是不是容易开始？做过之后，能不能知道">
            <a:extLst>
              <a:ext uri="{FF2B5EF4-FFF2-40B4-BE49-F238E27FC236}">
                <a16:creationId xmlns:a16="http://schemas.microsoft.com/office/drawing/2014/main" id="{4F79CF63-DA60-401F-9818-1E8D7ED0F3DD}"/>
              </a:ext>
            </a:extLst>
          </p:cNvPr>
          <p:cNvSpPr>
            <a:spLocks noGrp="1"/>
          </p:cNvSpPr>
          <p:nvPr/>
        </p:nvSpPr>
        <p:spPr>
          <a:xfrm>
            <a:off x="5219700" y="3362325"/>
            <a:ext cx="62865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“我选学习工具，会看三件事。第一次是不是容易开始？做过之后，能不能知道哪里需要调整？改过以后，能不能再试一次？我会先用一用，再看看它适不适合我。”</a:t>
            </a:r>
          </a:p>
        </p:txBody>
      </p:sp>
      <p:sp>
        <p:nvSpPr>
          <p:cNvPr id="10" name="练习：看看三点有没有重复。如果只有两点，也可以把两点讲完整。">
            <a:extLst>
              <a:ext uri="{FF2B5EF4-FFF2-40B4-BE49-F238E27FC236}">
                <a16:creationId xmlns:a16="http://schemas.microsoft.com/office/drawing/2014/main" id="{F6AD2FE3-39D8-4C81-8F1C-B6303376B0B1}"/>
              </a:ext>
            </a:extLst>
          </p:cNvPr>
          <p:cNvSpPr>
            <a:spLocks noGrp="1"/>
          </p:cNvSpPr>
          <p:nvPr/>
        </p:nvSpPr>
        <p:spPr>
          <a:xfrm>
            <a:off x="5219700" y="5257800"/>
            <a:ext cx="62865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94E7DD"/>
                </a:solidFill>
              </a:defRPr>
            </a:pPr>
            <a:r>
              <a:rPr lang="zh-CN" altLang="en-US" sz="18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练习：看看三点有没有重复。如果只有两点，也可以把两点讲完整。</a:t>
            </a:r>
          </a:p>
        </p:txBody>
      </p:sp>
      <p:sp>
        <p:nvSpPr>
          <p:cNvPr id="11" name="[S02] 分块工具。以下为虚构教学示范。">
            <a:extLst>
              <a:ext uri="{FF2B5EF4-FFF2-40B4-BE49-F238E27FC236}">
                <a16:creationId xmlns:a16="http://schemas.microsoft.com/office/drawing/2014/main" id="{AC5BA878-5EA7-492E-8CC6-6F1A760C491E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S02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分块工具。以下为虚构教学示范。</a:t>
            </a:r>
          </a:p>
        </p:txBody>
      </p:sp>
      <p:sp>
        <p:nvSpPr>
          <p:cNvPr id="12" name="Impromptu Speech Speechcraft by Sin">
            <a:extLst>
              <a:ext uri="{FF2B5EF4-FFF2-40B4-BE49-F238E27FC236}">
                <a16:creationId xmlns:a16="http://schemas.microsoft.com/office/drawing/2014/main" id="{0D9B696E-DF87-4990-9640-35264092AA9E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3" name="40">
            <a:extLst>
              <a:ext uri="{FF2B5EF4-FFF2-40B4-BE49-F238E27FC236}">
                <a16:creationId xmlns:a16="http://schemas.microsoft.com/office/drawing/2014/main" id="{7421AEA0-A606-4AAB-8973-DD198A1700FF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3222640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F38F44AF-FE33-476D-9E21-2C445D044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方法、示范与练习">
            <a:extLst>
              <a:ext uri="{FF2B5EF4-FFF2-40B4-BE49-F238E27FC236}">
                <a16:creationId xmlns:a16="http://schemas.microsoft.com/office/drawing/2014/main" id="{6A1FE960-49AD-4F50-A907-8E551D175A0D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方法、示范与练习</a:t>
            </a:r>
          </a:p>
        </p:txBody>
      </p:sp>
      <p:sp>
        <p:nvSpPr>
          <p:cNvPr id="3" name="5W1H取材">
            <a:extLst>
              <a:ext uri="{FF2B5EF4-FFF2-40B4-BE49-F238E27FC236}">
                <a16:creationId xmlns:a16="http://schemas.microsoft.com/office/drawing/2014/main" id="{13F1836E-5580-4031-A888-380F2B6DB6E6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5W1H</a:t>
            </a: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取材</a:t>
            </a:r>
          </a:p>
        </p:txBody>
      </p:sp>
      <p:sp>
        <p:nvSpPr>
          <p:cNvPr id="4" name="谁　什么事　何时　何地　为什么　怎么做">
            <a:extLst>
              <a:ext uri="{FF2B5EF4-FFF2-40B4-BE49-F238E27FC236}">
                <a16:creationId xmlns:a16="http://schemas.microsoft.com/office/drawing/2014/main" id="{32640AFB-2951-4F7C-9A13-649DD354BD17}"/>
              </a:ext>
            </a:extLst>
          </p:cNvPr>
          <p:cNvSpPr>
            <a:spLocks noGrp="1"/>
          </p:cNvSpPr>
          <p:nvPr/>
        </p:nvSpPr>
        <p:spPr>
          <a:xfrm>
            <a:off x="685800" y="1876425"/>
            <a:ext cx="108204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75">
                <a:solidFill>
                  <a:srgbClr val="94E7DD"/>
                </a:solidFill>
              </a:defRPr>
            </a:pPr>
            <a:r>
              <a:rPr lang="zh-CN" altLang="en-US" sz="217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谁　什么事　何时　何地　为什么　怎么做</a:t>
            </a:r>
          </a:p>
        </p:txBody>
      </p:sp>
      <p:sp>
        <p:nvSpPr>
          <p:cNvPr id="5" name="适用与提醒">
            <a:extLst>
              <a:ext uri="{FF2B5EF4-FFF2-40B4-BE49-F238E27FC236}">
                <a16:creationId xmlns:a16="http://schemas.microsoft.com/office/drawing/2014/main" id="{3C9B3AB2-4DB6-42AE-A08D-D0825210A8E6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39624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适用与提醒</a:t>
            </a:r>
          </a:p>
        </p:txBody>
      </p:sp>
      <p:sp>
        <p:nvSpPr>
          <p:cNvPr id="6" name="帮助回忆人物、场景和事情经过，再挑出与题目相关的部分。">
            <a:extLst>
              <a:ext uri="{FF2B5EF4-FFF2-40B4-BE49-F238E27FC236}">
                <a16:creationId xmlns:a16="http://schemas.microsoft.com/office/drawing/2014/main" id="{A22237A2-92AC-4701-A5E6-77E8DC64C6CD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4038600" cy="962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帮助回忆人物、场景和事情经过，再挑出与题目相关的部分。</a:t>
            </a:r>
          </a:p>
        </p:txBody>
      </p:sp>
      <p:sp>
        <p:nvSpPr>
          <p:cNvPr id="7" name="不用六问全部讲。选出听众理解这件事最需要知道的信息。">
            <a:extLst>
              <a:ext uri="{FF2B5EF4-FFF2-40B4-BE49-F238E27FC236}">
                <a16:creationId xmlns:a16="http://schemas.microsoft.com/office/drawing/2014/main" id="{74854EB5-9A11-4958-8DEA-02AF97476A4A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403860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B5BAC8"/>
                </a:solidFill>
              </a:defRPr>
            </a:pPr>
            <a:r>
              <a:rPr lang="zh-CN" altLang="en-US" sz="180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不用六问全部讲。选出听众理解这件事最需要知道的信息。</a:t>
            </a:r>
          </a:p>
        </p:txBody>
      </p:sp>
      <p:sp>
        <p:nvSpPr>
          <p:cNvPr id="8" name="示范">
            <a:extLst>
              <a:ext uri="{FF2B5EF4-FFF2-40B4-BE49-F238E27FC236}">
                <a16:creationId xmlns:a16="http://schemas.microsoft.com/office/drawing/2014/main" id="{371BE2B1-08C6-4847-957D-1DE5298D1A7A}"/>
              </a:ext>
            </a:extLst>
          </p:cNvPr>
          <p:cNvSpPr>
            <a:spLocks noGrp="1"/>
          </p:cNvSpPr>
          <p:nvPr/>
        </p:nvSpPr>
        <p:spPr>
          <a:xfrm>
            <a:off x="5219700" y="2800350"/>
            <a:ext cx="62865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示范</a:t>
            </a:r>
          </a:p>
        </p:txBody>
      </p:sp>
      <p:sp>
        <p:nvSpPr>
          <p:cNvPr id="9" name="第一次主持活动：发生了什么？为什么紧张？后来怎么处理？&#10;这些问题帮助我">
            <a:extLst>
              <a:ext uri="{FF2B5EF4-FFF2-40B4-BE49-F238E27FC236}">
                <a16:creationId xmlns:a16="http://schemas.microsoft.com/office/drawing/2014/main" id="{5BFD02A8-1427-4025-BB4A-AF04916C5EC2}"/>
              </a:ext>
            </a:extLst>
          </p:cNvPr>
          <p:cNvSpPr>
            <a:spLocks noGrp="1"/>
          </p:cNvSpPr>
          <p:nvPr/>
        </p:nvSpPr>
        <p:spPr>
          <a:xfrm>
            <a:off x="5219700" y="3362325"/>
            <a:ext cx="62865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第一次主持活动：发生了什么？为什么紧张？后来怎么处理？</a:t>
            </a:r>
          </a:p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这些问题帮助我找出故事的变化。准确日期如果不影响理解，可以略过。</a:t>
            </a:r>
          </a:p>
          <a:p>
            <a:pPr algn="l" eaLnBrk="1" latinLnBrk="0" hangingPunct="0">
              <a:lnSpc>
                <a:spcPct val="120000"/>
              </a:lnSpc>
              <a:buNone/>
              <a:defRPr sz="1950">
                <a:solidFill>
                  <a:srgbClr val="F6F3EC"/>
                </a:solidFill>
              </a:defRPr>
            </a:pPr>
            <a:r>
              <a:rPr lang="zh-CN" altLang="en-US" sz="19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选好材料，再把这一段经历讲清楚。</a:t>
            </a:r>
          </a:p>
        </p:txBody>
      </p:sp>
      <p:sp>
        <p:nvSpPr>
          <p:cNvPr id="10" name="练习：写下六个问题。圈出最重要的两三个，再用故事的方法说一次。">
            <a:extLst>
              <a:ext uri="{FF2B5EF4-FFF2-40B4-BE49-F238E27FC236}">
                <a16:creationId xmlns:a16="http://schemas.microsoft.com/office/drawing/2014/main" id="{28933A6F-B458-4011-947F-C93555362016}"/>
              </a:ext>
            </a:extLst>
          </p:cNvPr>
          <p:cNvSpPr>
            <a:spLocks noGrp="1"/>
          </p:cNvSpPr>
          <p:nvPr/>
        </p:nvSpPr>
        <p:spPr>
          <a:xfrm>
            <a:off x="5219700" y="5257800"/>
            <a:ext cx="62865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94E7DD"/>
                </a:solidFill>
              </a:defRPr>
            </a:pPr>
            <a:r>
              <a:rPr lang="zh-CN" altLang="en-US" sz="18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练习：写下六个问题。圈出最重要的两三个，再用故事的方法说一次。</a:t>
            </a:r>
          </a:p>
        </p:txBody>
      </p:sp>
      <p:sp>
        <p:nvSpPr>
          <p:cNvPr id="11" name="[S02] 取材工具（非必需六段正文）。以下为虚构教学示范。">
            <a:extLst>
              <a:ext uri="{FF2B5EF4-FFF2-40B4-BE49-F238E27FC236}">
                <a16:creationId xmlns:a16="http://schemas.microsoft.com/office/drawing/2014/main" id="{2C1F0956-0C2D-4A74-B0FC-3226B2D53A50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S02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取材工具（非必需六段正文）。以下为虚构教学示范。</a:t>
            </a:r>
          </a:p>
        </p:txBody>
      </p:sp>
      <p:sp>
        <p:nvSpPr>
          <p:cNvPr id="12" name="Impromptu Speech Speechcraft by Sin">
            <a:extLst>
              <a:ext uri="{FF2B5EF4-FFF2-40B4-BE49-F238E27FC236}">
                <a16:creationId xmlns:a16="http://schemas.microsoft.com/office/drawing/2014/main" id="{03B423F4-EA10-4332-AFB2-E4CC5684C8F6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3" name="41">
            <a:extLst>
              <a:ext uri="{FF2B5EF4-FFF2-40B4-BE49-F238E27FC236}">
                <a16:creationId xmlns:a16="http://schemas.microsoft.com/office/drawing/2014/main" id="{4C251F36-047A-4AB8-A430-7B0A89E62559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8689883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09BF4F78-C4CA-45AA-931F-667C5EACE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7EBCF7CB-5BAD-43D4-83A0-EEC263D9CAB3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真实俱乐部题目：What if…">
            <a:extLst>
              <a:ext uri="{FF2B5EF4-FFF2-40B4-BE49-F238E27FC236}">
                <a16:creationId xmlns:a16="http://schemas.microsoft.com/office/drawing/2014/main" id="{DB1FCC5B-A06D-4C3D-9978-4459B339318D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真实俱乐部题目：</a:t>
            </a:r>
            <a:r>
              <a:rPr lang="zh-CN" altLang="en-US" sz="345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What if</a:t>
            </a: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…</a:t>
            </a:r>
          </a:p>
        </p:txBody>
      </p:sp>
      <p:sp>
        <p:nvSpPr>
          <p:cNvPr id="4" name="香港Toastmasters Club，2023年9月18日。">
            <a:extLst>
              <a:ext uri="{FF2B5EF4-FFF2-40B4-BE49-F238E27FC236}">
                <a16:creationId xmlns:a16="http://schemas.microsoft.com/office/drawing/2014/main" id="{2E3E1751-7CFC-4E51-95D3-662139EF840B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108204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香港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Toastmasters Club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，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2023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年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9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月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18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日。</a:t>
            </a:r>
          </a:p>
        </p:txBody>
      </p:sp>
      <p:sp>
        <p:nvSpPr>
          <p:cNvPr id="5" name="共同题目">
            <a:extLst>
              <a:ext uri="{FF2B5EF4-FFF2-40B4-BE49-F238E27FC236}">
                <a16:creationId xmlns:a16="http://schemas.microsoft.com/office/drawing/2014/main" id="{CE306282-3DF7-4A24-B082-0CDB4CC77E36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共同题目</a:t>
            </a:r>
          </a:p>
        </p:txBody>
      </p:sp>
      <p:sp>
        <p:nvSpPr>
          <p:cNvPr id="6" name="“What if….”">
            <a:extLst>
              <a:ext uri="{FF2B5EF4-FFF2-40B4-BE49-F238E27FC236}">
                <a16:creationId xmlns:a16="http://schemas.microsoft.com/office/drawing/2014/main" id="{851BBEF8-FB9F-40B1-8B5D-D2E70A940B26}"/>
              </a:ext>
            </a:extLst>
          </p:cNvPr>
          <p:cNvSpPr>
            <a:spLocks noGrp="1"/>
          </p:cNvSpPr>
          <p:nvPr/>
        </p:nvSpPr>
        <p:spPr>
          <a:xfrm>
            <a:off x="3333750" y="3362325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“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What if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….”</a:t>
            </a:r>
          </a:p>
        </p:txBody>
      </p:sp>
      <p:sp>
        <p:nvSpPr>
          <p:cNvPr id="7" name="先为宽题确定一个假设，再展开后果、选择或意义。">
            <a:extLst>
              <a:ext uri="{FF2B5EF4-FFF2-40B4-BE49-F238E27FC236}">
                <a16:creationId xmlns:a16="http://schemas.microsoft.com/office/drawing/2014/main" id="{A2772D82-479D-4BB3-8CA2-C66B664AF4DA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108204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先为宽题确定一个假设，再展开后果、选择或意义。</a:t>
            </a:r>
          </a:p>
        </p:txBody>
      </p:sp>
      <p:sp>
        <p:nvSpPr>
          <p:cNvPr id="8" name="[S11] 俱乐部赛报摘要。以下内容为概述。">
            <a:extLst>
              <a:ext uri="{FF2B5EF4-FFF2-40B4-BE49-F238E27FC236}">
                <a16:creationId xmlns:a16="http://schemas.microsoft.com/office/drawing/2014/main" id="{63AFC5CD-D154-4B2C-BF06-CB12A78910BB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S11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俱乐部赛报摘要。以下内容为概述。</a:t>
            </a:r>
          </a:p>
        </p:txBody>
      </p:sp>
      <p:sp>
        <p:nvSpPr>
          <p:cNvPr id="9" name="Impromptu Speech Speechcraft by Sin">
            <a:extLst>
              <a:ext uri="{FF2B5EF4-FFF2-40B4-BE49-F238E27FC236}">
                <a16:creationId xmlns:a16="http://schemas.microsoft.com/office/drawing/2014/main" id="{5405DBBE-9930-418B-8713-D1C6B17716B3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0" name="42">
            <a:extLst>
              <a:ext uri="{FF2B5EF4-FFF2-40B4-BE49-F238E27FC236}">
                <a16:creationId xmlns:a16="http://schemas.microsoft.com/office/drawing/2014/main" id="{682E4366-FD45-4028-B810-18D907731BE8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12515544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800BB2E6-457A-4138-8E88-47761F9A2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20CA93E7-A9E5-4AD2-834E-07F2200B0D11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同一题目，不同讨论范围">
            <a:extLst>
              <a:ext uri="{FF2B5EF4-FFF2-40B4-BE49-F238E27FC236}">
                <a16:creationId xmlns:a16="http://schemas.microsoft.com/office/drawing/2014/main" id="{1D9CCC58-B29B-41AD-8C35-632F25F4FB41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同一题目，不同讨论范围</a:t>
            </a:r>
          </a:p>
        </p:txBody>
      </p:sp>
      <p:sp>
        <p:nvSpPr>
          <p:cNvPr id="4" name="Charlotte Leung">
            <a:extLst>
              <a:ext uri="{FF2B5EF4-FFF2-40B4-BE49-F238E27FC236}">
                <a16:creationId xmlns:a16="http://schemas.microsoft.com/office/drawing/2014/main" id="{9E1632CC-FD1C-449D-B9E8-65587F196FBD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Charlotte Leung</a:t>
            </a:r>
          </a:p>
        </p:txBody>
      </p:sp>
      <p:sp>
        <p:nvSpPr>
          <p:cNvPr id="5" name="报复与宽恕的选择。赛报以食物中毒后沟通的经历概述第一名回答。">
            <a:extLst>
              <a:ext uri="{FF2B5EF4-FFF2-40B4-BE49-F238E27FC236}">
                <a16:creationId xmlns:a16="http://schemas.microsoft.com/office/drawing/2014/main" id="{C8D2267E-4530-4F0B-9CAC-74011245198E}"/>
              </a:ext>
            </a:extLst>
          </p:cNvPr>
          <p:cNvSpPr>
            <a:spLocks noGrp="1"/>
          </p:cNvSpPr>
          <p:nvPr/>
        </p:nvSpPr>
        <p:spPr>
          <a:xfrm>
            <a:off x="3333750" y="2152650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报复与宽恕的选择。赛报以食物中毒后沟通的经历概述第一名回答。</a:t>
            </a:r>
          </a:p>
        </p:txBody>
      </p:sp>
      <p:sp>
        <p:nvSpPr>
          <p:cNvPr id="6" name="Jewel Ho">
            <a:extLst>
              <a:ext uri="{FF2B5EF4-FFF2-40B4-BE49-F238E27FC236}">
                <a16:creationId xmlns:a16="http://schemas.microsoft.com/office/drawing/2014/main" id="{CB095543-6708-45AB-9D28-F38ECE5F4C3F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Jewel Ho</a:t>
            </a:r>
          </a:p>
        </p:txBody>
      </p:sp>
      <p:sp>
        <p:nvSpPr>
          <p:cNvPr id="7" name="晚出生一分钟，成为较小的双胞胎。讨论家庭责任与期待。">
            <a:extLst>
              <a:ext uri="{FF2B5EF4-FFF2-40B4-BE49-F238E27FC236}">
                <a16:creationId xmlns:a16="http://schemas.microsoft.com/office/drawing/2014/main" id="{6ED9F1AE-A7A5-4594-96BE-12A5E8194086}"/>
              </a:ext>
            </a:extLst>
          </p:cNvPr>
          <p:cNvSpPr>
            <a:spLocks noGrp="1"/>
          </p:cNvSpPr>
          <p:nvPr/>
        </p:nvSpPr>
        <p:spPr>
          <a:xfrm>
            <a:off x="3333750" y="3362325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晚出生一分钟，成为较小的双胞胎。讨论家庭责任与期待。</a:t>
            </a:r>
          </a:p>
        </p:txBody>
      </p:sp>
      <p:sp>
        <p:nvSpPr>
          <p:cNvPr id="8" name="Edwin Lui">
            <a:extLst>
              <a:ext uri="{FF2B5EF4-FFF2-40B4-BE49-F238E27FC236}">
                <a16:creationId xmlns:a16="http://schemas.microsoft.com/office/drawing/2014/main" id="{7B451D65-4783-4EF9-8236-9D655275C3A1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Edwin Lui</a:t>
            </a:r>
          </a:p>
        </p:txBody>
      </p:sp>
      <p:sp>
        <p:nvSpPr>
          <p:cNvPr id="9" name="34年前没有与妻子结婚。讨论婚姻记忆与人生承诺。">
            <a:extLst>
              <a:ext uri="{FF2B5EF4-FFF2-40B4-BE49-F238E27FC236}">
                <a16:creationId xmlns:a16="http://schemas.microsoft.com/office/drawing/2014/main" id="{2762AB16-1ED9-4360-83B7-A2778A7141A7}"/>
              </a:ext>
            </a:extLst>
          </p:cNvPr>
          <p:cNvSpPr>
            <a:spLocks noGrp="1"/>
          </p:cNvSpPr>
          <p:nvPr/>
        </p:nvSpPr>
        <p:spPr>
          <a:xfrm>
            <a:off x="3333750" y="4572000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34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年前没有与妻子结婚。讨论婚姻记忆与人生承诺。</a:t>
            </a:r>
          </a:p>
        </p:txBody>
      </p:sp>
      <p:sp>
        <p:nvSpPr>
          <p:cNvPr id="10" name="[S11] 无裁判分项或完整录像，不能据此认定某技巧导致获胜">
            <a:extLst>
              <a:ext uri="{FF2B5EF4-FFF2-40B4-BE49-F238E27FC236}">
                <a16:creationId xmlns:a16="http://schemas.microsoft.com/office/drawing/2014/main" id="{9CA17134-15E6-42E1-859E-CC730A4A0BA4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S11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无裁判分项或完整录像，不能据此认定某技巧导致获胜</a:t>
            </a:r>
          </a:p>
        </p:txBody>
      </p:sp>
      <p:sp>
        <p:nvSpPr>
          <p:cNvPr id="11" name="Impromptu Speech Speechcraft by Sin">
            <a:extLst>
              <a:ext uri="{FF2B5EF4-FFF2-40B4-BE49-F238E27FC236}">
                <a16:creationId xmlns:a16="http://schemas.microsoft.com/office/drawing/2014/main" id="{7708583E-B27B-4D5C-817F-4395E1E0F256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2" name="43">
            <a:extLst>
              <a:ext uri="{FF2B5EF4-FFF2-40B4-BE49-F238E27FC236}">
                <a16:creationId xmlns:a16="http://schemas.microsoft.com/office/drawing/2014/main" id="{B43EEB72-F121-4AAF-A8CD-FB701F737AFF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14991749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E553AD22-B199-4841-9BA7-A131631C6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19EDC157-3070-437E-AA6C-7E364D32D582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七次练习的共同循环">
            <a:extLst>
              <a:ext uri="{FF2B5EF4-FFF2-40B4-BE49-F238E27FC236}">
                <a16:creationId xmlns:a16="http://schemas.microsoft.com/office/drawing/2014/main" id="{455E86F8-1CDD-484E-AB28-2D85E843CAE1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七次练习的共同循环</a:t>
            </a:r>
          </a:p>
        </p:txBody>
      </p:sp>
      <p:sp>
        <p:nvSpPr>
          <p:cNvPr id="4" name="抽题，先说一次。">
            <a:extLst>
              <a:ext uri="{FF2B5EF4-FFF2-40B4-BE49-F238E27FC236}">
                <a16:creationId xmlns:a16="http://schemas.microsoft.com/office/drawing/2014/main" id="{9AACE947-5121-4BB2-86BF-06945FBD8748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10820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抽题，先说一次。</a:t>
            </a:r>
          </a:p>
        </p:txBody>
      </p:sp>
      <p:sp>
        <p:nvSpPr>
          <p:cNvPr id="5" name="回听，或请一位听众反馈。">
            <a:extLst>
              <a:ext uri="{FF2B5EF4-FFF2-40B4-BE49-F238E27FC236}">
                <a16:creationId xmlns:a16="http://schemas.microsoft.com/office/drawing/2014/main" id="{EFD60427-52A4-4E38-B441-298E005D7D58}"/>
              </a:ext>
            </a:extLst>
          </p:cNvPr>
          <p:cNvSpPr>
            <a:spLocks noGrp="1"/>
          </p:cNvSpPr>
          <p:nvPr/>
        </p:nvSpPr>
        <p:spPr>
          <a:xfrm>
            <a:off x="685800" y="3095625"/>
            <a:ext cx="10820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回听，或请一位听众反馈。</a:t>
            </a:r>
          </a:p>
        </p:txBody>
      </p:sp>
      <p:sp>
        <p:nvSpPr>
          <p:cNvPr id="6" name="只改一个影响理解的地方。">
            <a:extLst>
              <a:ext uri="{FF2B5EF4-FFF2-40B4-BE49-F238E27FC236}">
                <a16:creationId xmlns:a16="http://schemas.microsoft.com/office/drawing/2014/main" id="{6BF96CB7-6FC3-4D0E-96C3-36C891031E46}"/>
              </a:ext>
            </a:extLst>
          </p:cNvPr>
          <p:cNvSpPr>
            <a:spLocks noGrp="1"/>
          </p:cNvSpPr>
          <p:nvPr/>
        </p:nvSpPr>
        <p:spPr>
          <a:xfrm>
            <a:off x="685800" y="4038600"/>
            <a:ext cx="10820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只改一个影响理解的地方。</a:t>
            </a:r>
          </a:p>
        </p:txBody>
      </p:sp>
      <p:sp>
        <p:nvSpPr>
          <p:cNvPr id="7" name="同题再说一次，接着换题试试。">
            <a:extLst>
              <a:ext uri="{FF2B5EF4-FFF2-40B4-BE49-F238E27FC236}">
                <a16:creationId xmlns:a16="http://schemas.microsoft.com/office/drawing/2014/main" id="{5B36DD9C-6485-41CF-A766-0006EA844CD1}"/>
              </a:ext>
            </a:extLst>
          </p:cNvPr>
          <p:cNvSpPr>
            <a:spLocks noGrp="1"/>
          </p:cNvSpPr>
          <p:nvPr/>
        </p:nvSpPr>
        <p:spPr>
          <a:xfrm>
            <a:off x="685800" y="4981575"/>
            <a:ext cx="10820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同题再说一次，接着换题试试。</a:t>
            </a:r>
          </a:p>
        </p:txBody>
      </p:sp>
      <p:sp>
        <p:nvSpPr>
          <p:cNvPr id="8" name="每次约5—10分钟。可以按自己的节奏练习。">
            <a:extLst>
              <a:ext uri="{FF2B5EF4-FFF2-40B4-BE49-F238E27FC236}">
                <a16:creationId xmlns:a16="http://schemas.microsoft.com/office/drawing/2014/main" id="{404FE5E0-070E-4785-A3A9-A43A5C3DEE49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每次约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5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—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10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分钟。可以按自己的节奏练习。</a:t>
            </a:r>
          </a:p>
        </p:txBody>
      </p:sp>
      <p:sp>
        <p:nvSpPr>
          <p:cNvPr id="9" name="Impromptu Speech Speechcraft by Sin">
            <a:extLst>
              <a:ext uri="{FF2B5EF4-FFF2-40B4-BE49-F238E27FC236}">
                <a16:creationId xmlns:a16="http://schemas.microsoft.com/office/drawing/2014/main" id="{693B0C01-4731-463C-A2DC-42DF7304C78B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0" name="44">
            <a:extLst>
              <a:ext uri="{FF2B5EF4-FFF2-40B4-BE49-F238E27FC236}">
                <a16:creationId xmlns:a16="http://schemas.microsoft.com/office/drawing/2014/main" id="{8A0C7EF1-D615-43D0-8AF5-EEE54E9727E9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10180524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8A61524C-CAC7-4F63-9176-C33D6F724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E6EC85E8-281C-4282-B4DD-D545845C002A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前四次：完成、支持、扣题、开头">
            <a:extLst>
              <a:ext uri="{FF2B5EF4-FFF2-40B4-BE49-F238E27FC236}">
                <a16:creationId xmlns:a16="http://schemas.microsoft.com/office/drawing/2014/main" id="{4546FA87-24EF-4D52-BDF0-87E6FA7F4B05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前四次：完成、支持、扣题、开头</a:t>
            </a:r>
          </a:p>
        </p:txBody>
      </p:sp>
      <p:sp>
        <p:nvSpPr>
          <p:cNvPr id="4" name="第1次 完成">
            <a:extLst>
              <a:ext uri="{FF2B5EF4-FFF2-40B4-BE49-F238E27FC236}">
                <a16:creationId xmlns:a16="http://schemas.microsoft.com/office/drawing/2014/main" id="{5CFE0821-0632-42F6-B191-E8E882A1C20C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第</a:t>
            </a:r>
            <a:r>
              <a:rPr lang="zh-CN" altLang="en-US" sz="187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1</a:t>
            </a: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次 完成</a:t>
            </a:r>
          </a:p>
        </p:txBody>
      </p:sp>
      <p:sp>
        <p:nvSpPr>
          <p:cNvPr id="5" name="用30—60秒说一个想法，解释为什么，最后回到题目。">
            <a:extLst>
              <a:ext uri="{FF2B5EF4-FFF2-40B4-BE49-F238E27FC236}">
                <a16:creationId xmlns:a16="http://schemas.microsoft.com/office/drawing/2014/main" id="{1C945EE8-BF18-4330-AED1-6CAA2923B5CE}"/>
              </a:ext>
            </a:extLst>
          </p:cNvPr>
          <p:cNvSpPr>
            <a:spLocks noGrp="1"/>
          </p:cNvSpPr>
          <p:nvPr/>
        </p:nvSpPr>
        <p:spPr>
          <a:xfrm>
            <a:off x="3333750" y="215265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用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30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—</a:t>
            </a:r>
            <a:r>
              <a:rPr lang="zh-CN" altLang="en-US" sz="21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60</a:t>
            </a: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秒说一个想法，解释为什么，最后回到题目。</a:t>
            </a:r>
          </a:p>
        </p:txBody>
      </p:sp>
      <p:sp>
        <p:nvSpPr>
          <p:cNvPr id="6" name="第2次 支持">
            <a:extLst>
              <a:ext uri="{FF2B5EF4-FFF2-40B4-BE49-F238E27FC236}">
                <a16:creationId xmlns:a16="http://schemas.microsoft.com/office/drawing/2014/main" id="{C4C72A11-1EF8-4D33-95D6-E4D037740363}"/>
              </a:ext>
            </a:extLst>
          </p:cNvPr>
          <p:cNvSpPr>
            <a:spLocks noGrp="1"/>
          </p:cNvSpPr>
          <p:nvPr/>
        </p:nvSpPr>
        <p:spPr>
          <a:xfrm>
            <a:off x="685800" y="3095625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第</a:t>
            </a:r>
            <a:r>
              <a:rPr lang="zh-CN" altLang="en-US" sz="187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2</a:t>
            </a: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次 支持</a:t>
            </a:r>
          </a:p>
        </p:txBody>
      </p:sp>
      <p:sp>
        <p:nvSpPr>
          <p:cNvPr id="7" name="请同伴说说，例子让他理解了什么。">
            <a:extLst>
              <a:ext uri="{FF2B5EF4-FFF2-40B4-BE49-F238E27FC236}">
                <a16:creationId xmlns:a16="http://schemas.microsoft.com/office/drawing/2014/main" id="{B3A0FDA3-2A5E-44A7-9D1B-EF5785C14F40}"/>
              </a:ext>
            </a:extLst>
          </p:cNvPr>
          <p:cNvSpPr>
            <a:spLocks noGrp="1"/>
          </p:cNvSpPr>
          <p:nvPr/>
        </p:nvSpPr>
        <p:spPr>
          <a:xfrm>
            <a:off x="3333750" y="3095625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请同伴说说，例子让他理解了什么。</a:t>
            </a:r>
          </a:p>
        </p:txBody>
      </p:sp>
      <p:sp>
        <p:nvSpPr>
          <p:cNvPr id="8" name="第3次 扣题">
            <a:extLst>
              <a:ext uri="{FF2B5EF4-FFF2-40B4-BE49-F238E27FC236}">
                <a16:creationId xmlns:a16="http://schemas.microsoft.com/office/drawing/2014/main" id="{787C5E7C-01F7-4677-818E-5EC54A99F436}"/>
              </a:ext>
            </a:extLst>
          </p:cNvPr>
          <p:cNvSpPr>
            <a:spLocks noGrp="1"/>
          </p:cNvSpPr>
          <p:nvPr/>
        </p:nvSpPr>
        <p:spPr>
          <a:xfrm>
            <a:off x="685800" y="4038600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第</a:t>
            </a:r>
            <a:r>
              <a:rPr lang="zh-CN" altLang="en-US" sz="187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3</a:t>
            </a: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次 扣题</a:t>
            </a:r>
          </a:p>
        </p:txBody>
      </p:sp>
      <p:sp>
        <p:nvSpPr>
          <p:cNvPr id="9" name="请同伴复述，故事怎样回答了问题。">
            <a:extLst>
              <a:ext uri="{FF2B5EF4-FFF2-40B4-BE49-F238E27FC236}">
                <a16:creationId xmlns:a16="http://schemas.microsoft.com/office/drawing/2014/main" id="{DCE9B645-DEDF-40BB-985E-438F271A2350}"/>
              </a:ext>
            </a:extLst>
          </p:cNvPr>
          <p:cNvSpPr>
            <a:spLocks noGrp="1"/>
          </p:cNvSpPr>
          <p:nvPr/>
        </p:nvSpPr>
        <p:spPr>
          <a:xfrm>
            <a:off x="3333750" y="403860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请同伴复述，故事怎样回答了问题。</a:t>
            </a:r>
          </a:p>
        </p:txBody>
      </p:sp>
      <p:sp>
        <p:nvSpPr>
          <p:cNvPr id="10" name="第4次 开头">
            <a:extLst>
              <a:ext uri="{FF2B5EF4-FFF2-40B4-BE49-F238E27FC236}">
                <a16:creationId xmlns:a16="http://schemas.microsoft.com/office/drawing/2014/main" id="{695909E2-AF01-45A4-8664-2501A65C5F46}"/>
              </a:ext>
            </a:extLst>
          </p:cNvPr>
          <p:cNvSpPr>
            <a:spLocks noGrp="1"/>
          </p:cNvSpPr>
          <p:nvPr/>
        </p:nvSpPr>
        <p:spPr>
          <a:xfrm>
            <a:off x="685800" y="4981575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第</a:t>
            </a:r>
            <a:r>
              <a:rPr lang="zh-CN" altLang="en-US" sz="187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4</a:t>
            </a: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次 开头</a:t>
            </a:r>
          </a:p>
        </p:txBody>
      </p:sp>
      <p:sp>
        <p:nvSpPr>
          <p:cNvPr id="11" name="同一个素材试两种开头，听听哪一句更吸引同伴。">
            <a:extLst>
              <a:ext uri="{FF2B5EF4-FFF2-40B4-BE49-F238E27FC236}">
                <a16:creationId xmlns:a16="http://schemas.microsoft.com/office/drawing/2014/main" id="{5784E88B-D400-40E3-AE1A-980673AC0EA6}"/>
              </a:ext>
            </a:extLst>
          </p:cNvPr>
          <p:cNvSpPr>
            <a:spLocks noGrp="1"/>
          </p:cNvSpPr>
          <p:nvPr/>
        </p:nvSpPr>
        <p:spPr>
          <a:xfrm>
            <a:off x="3333750" y="4981575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同一个素材试两种开头，听听哪一句更吸引同伴。</a:t>
            </a:r>
          </a:p>
        </p:txBody>
      </p:sp>
      <p:sp>
        <p:nvSpPr>
          <p:cNvPr id="12" name="Impromptu Speech Speechcraft by Sin">
            <a:extLst>
              <a:ext uri="{FF2B5EF4-FFF2-40B4-BE49-F238E27FC236}">
                <a16:creationId xmlns:a16="http://schemas.microsoft.com/office/drawing/2014/main" id="{3BC3286F-50A0-4FC9-851D-F9CDC3487B44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3" name="45">
            <a:extLst>
              <a:ext uri="{FF2B5EF4-FFF2-40B4-BE49-F238E27FC236}">
                <a16:creationId xmlns:a16="http://schemas.microsoft.com/office/drawing/2014/main" id="{9E9F07EE-66B5-4D17-81B0-615462531581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15786699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68E841A7-5EF2-4E5E-B1E5-37DDBAA47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FF5B71D2-EABE-40B7-91E6-2AA2BE22ED98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后三次：拓展、收束、迁移">
            <a:extLst>
              <a:ext uri="{FF2B5EF4-FFF2-40B4-BE49-F238E27FC236}">
                <a16:creationId xmlns:a16="http://schemas.microsoft.com/office/drawing/2014/main" id="{6AB5165C-D7BF-47E6-86D2-6A4B2242B280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后三次：拓展、收束、迁移</a:t>
            </a:r>
          </a:p>
        </p:txBody>
      </p:sp>
      <p:sp>
        <p:nvSpPr>
          <p:cNvPr id="4" name="第5次 拓展">
            <a:extLst>
              <a:ext uri="{FF2B5EF4-FFF2-40B4-BE49-F238E27FC236}">
                <a16:creationId xmlns:a16="http://schemas.microsoft.com/office/drawing/2014/main" id="{70E36866-8AEF-4234-9965-F14519B16622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第</a:t>
            </a:r>
            <a:r>
              <a:rPr lang="zh-CN" altLang="en-US" sz="187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5</a:t>
            </a: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次 拓展</a:t>
            </a:r>
          </a:p>
        </p:txBody>
      </p:sp>
      <p:sp>
        <p:nvSpPr>
          <p:cNvPr id="5" name="试一种时间线、因果或比较的方法。">
            <a:extLst>
              <a:ext uri="{FF2B5EF4-FFF2-40B4-BE49-F238E27FC236}">
                <a16:creationId xmlns:a16="http://schemas.microsoft.com/office/drawing/2014/main" id="{1810C35B-12C2-4A3F-8FC4-223B50ABF03C}"/>
              </a:ext>
            </a:extLst>
          </p:cNvPr>
          <p:cNvSpPr>
            <a:spLocks noGrp="1"/>
          </p:cNvSpPr>
          <p:nvPr/>
        </p:nvSpPr>
        <p:spPr>
          <a:xfrm>
            <a:off x="3333750" y="2152650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试一种时间线、因果或比较的方法。</a:t>
            </a:r>
          </a:p>
        </p:txBody>
      </p:sp>
      <p:sp>
        <p:nvSpPr>
          <p:cNvPr id="6" name="第6次 收束">
            <a:extLst>
              <a:ext uri="{FF2B5EF4-FFF2-40B4-BE49-F238E27FC236}">
                <a16:creationId xmlns:a16="http://schemas.microsoft.com/office/drawing/2014/main" id="{48D25BA9-29C5-4C8B-8D7A-0AF11994A310}"/>
              </a:ext>
            </a:extLst>
          </p:cNvPr>
          <p:cNvSpPr>
            <a:spLocks noGrp="1"/>
          </p:cNvSpPr>
          <p:nvPr/>
        </p:nvSpPr>
        <p:spPr>
          <a:xfrm>
            <a:off x="685800" y="3362325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第</a:t>
            </a:r>
            <a:r>
              <a:rPr lang="zh-CN" altLang="en-US" sz="187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6</a:t>
            </a: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次 收束</a:t>
            </a:r>
          </a:p>
        </p:txBody>
      </p:sp>
      <p:sp>
        <p:nvSpPr>
          <p:cNvPr id="7" name="看看黄牌后，是否又讲了另一件事。">
            <a:extLst>
              <a:ext uri="{FF2B5EF4-FFF2-40B4-BE49-F238E27FC236}">
                <a16:creationId xmlns:a16="http://schemas.microsoft.com/office/drawing/2014/main" id="{D94E27FC-798F-406E-A19E-E4868472019C}"/>
              </a:ext>
            </a:extLst>
          </p:cNvPr>
          <p:cNvSpPr>
            <a:spLocks noGrp="1"/>
          </p:cNvSpPr>
          <p:nvPr/>
        </p:nvSpPr>
        <p:spPr>
          <a:xfrm>
            <a:off x="3333750" y="3362325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看看黄牌后，是否又讲了另一件事。</a:t>
            </a:r>
          </a:p>
        </p:txBody>
      </p:sp>
      <p:sp>
        <p:nvSpPr>
          <p:cNvPr id="8" name="第7次 迁移">
            <a:extLst>
              <a:ext uri="{FF2B5EF4-FFF2-40B4-BE49-F238E27FC236}">
                <a16:creationId xmlns:a16="http://schemas.microsoft.com/office/drawing/2014/main" id="{CED7118E-7B5E-4896-BF63-4A152016DC7F}"/>
              </a:ext>
            </a:extLst>
          </p:cNvPr>
          <p:cNvSpPr>
            <a:spLocks noGrp="1"/>
          </p:cNvSpPr>
          <p:nvPr/>
        </p:nvSpPr>
        <p:spPr>
          <a:xfrm>
            <a:off x="685800" y="4572000"/>
            <a:ext cx="242887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第</a:t>
            </a:r>
            <a:r>
              <a:rPr lang="zh-CN" altLang="en-US" sz="187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7</a:t>
            </a: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次 迁移</a:t>
            </a:r>
          </a:p>
        </p:txBody>
      </p:sp>
      <p:sp>
        <p:nvSpPr>
          <p:cNvPr id="9" name="换一道新题，再试一次日常交流。">
            <a:extLst>
              <a:ext uri="{FF2B5EF4-FFF2-40B4-BE49-F238E27FC236}">
                <a16:creationId xmlns:a16="http://schemas.microsoft.com/office/drawing/2014/main" id="{7414596A-317A-46DE-8279-8C36997E4139}"/>
              </a:ext>
            </a:extLst>
          </p:cNvPr>
          <p:cNvSpPr>
            <a:spLocks noGrp="1"/>
          </p:cNvSpPr>
          <p:nvPr/>
        </p:nvSpPr>
        <p:spPr>
          <a:xfrm>
            <a:off x="3333750" y="4572000"/>
            <a:ext cx="81724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换一道新题，再试一次日常交流。</a:t>
            </a:r>
          </a:p>
        </p:txBody>
      </p:sp>
      <p:sp>
        <p:nvSpPr>
          <p:cNvPr id="10" name="除了听懂，还可以问对方：这段话让你多想到了什么？">
            <a:extLst>
              <a:ext uri="{FF2B5EF4-FFF2-40B4-BE49-F238E27FC236}">
                <a16:creationId xmlns:a16="http://schemas.microsoft.com/office/drawing/2014/main" id="{412176C3-B2A8-4159-B7BE-28BFB31AF75E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除了听懂，还可以问对方：这段话让你多想到了什么？</a:t>
            </a:r>
          </a:p>
        </p:txBody>
      </p:sp>
      <p:sp>
        <p:nvSpPr>
          <p:cNvPr id="11" name="Impromptu Speech Speechcraft by Sin">
            <a:extLst>
              <a:ext uri="{FF2B5EF4-FFF2-40B4-BE49-F238E27FC236}">
                <a16:creationId xmlns:a16="http://schemas.microsoft.com/office/drawing/2014/main" id="{405EA20C-BC89-4E76-98E0-388FCABACDEE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2" name="46">
            <a:extLst>
              <a:ext uri="{FF2B5EF4-FFF2-40B4-BE49-F238E27FC236}">
                <a16:creationId xmlns:a16="http://schemas.microsoft.com/office/drawing/2014/main" id="{2CD338B0-682A-47ED-8E3E-87D31236480F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3191712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DBBBDC77-87B5-49A6-93DC-85FDE48F6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04A0B03D-7C80-4F9C-822C-C274A5F9BE29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先听同伴怎样理解">
            <a:extLst>
              <a:ext uri="{FF2B5EF4-FFF2-40B4-BE49-F238E27FC236}">
                <a16:creationId xmlns:a16="http://schemas.microsoft.com/office/drawing/2014/main" id="{12058EFD-8FED-48BC-AE38-210B67ABCA8E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先听同伴怎样理解</a:t>
            </a:r>
          </a:p>
        </p:txBody>
      </p:sp>
      <p:sp>
        <p:nvSpPr>
          <p:cNvPr id="4" name="你听到我想说什么？">
            <a:extLst>
              <a:ext uri="{FF2B5EF4-FFF2-40B4-BE49-F238E27FC236}">
                <a16:creationId xmlns:a16="http://schemas.microsoft.com/office/drawing/2014/main" id="{3B419D97-8C63-4E1D-A692-0244712FAEF7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1082040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250">
                <a:solidFill>
                  <a:srgbClr val="F6F3EC"/>
                </a:solidFill>
              </a:defRPr>
            </a:pPr>
            <a:r>
              <a:rPr lang="zh-CN" altLang="en-US" sz="22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你听到我想说什么？</a:t>
            </a:r>
          </a:p>
        </p:txBody>
      </p:sp>
      <p:sp>
        <p:nvSpPr>
          <p:cNvPr id="5" name="哪一句让你想继续听，或让你想到自己的经历？">
            <a:extLst>
              <a:ext uri="{FF2B5EF4-FFF2-40B4-BE49-F238E27FC236}">
                <a16:creationId xmlns:a16="http://schemas.microsoft.com/office/drawing/2014/main" id="{DB2D7D07-8643-4C91-8B0A-927835DB587D}"/>
              </a:ext>
            </a:extLst>
          </p:cNvPr>
          <p:cNvSpPr>
            <a:spLocks noGrp="1"/>
          </p:cNvSpPr>
          <p:nvPr/>
        </p:nvSpPr>
        <p:spPr>
          <a:xfrm>
            <a:off x="685800" y="3381375"/>
            <a:ext cx="1082040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250">
                <a:solidFill>
                  <a:srgbClr val="F6F3EC"/>
                </a:solidFill>
              </a:defRPr>
            </a:pPr>
            <a:r>
              <a:rPr lang="zh-CN" altLang="en-US" sz="22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哪一句让你想继续听，或让你想到自己的经历？</a:t>
            </a:r>
          </a:p>
        </p:txBody>
      </p:sp>
      <p:sp>
        <p:nvSpPr>
          <p:cNvPr id="6" name="听完后，你多看见了什么，愿意想一想或试一试什么？">
            <a:extLst>
              <a:ext uri="{FF2B5EF4-FFF2-40B4-BE49-F238E27FC236}">
                <a16:creationId xmlns:a16="http://schemas.microsoft.com/office/drawing/2014/main" id="{E1E61291-10E0-4A83-9979-58B648277E4D}"/>
              </a:ext>
            </a:extLst>
          </p:cNvPr>
          <p:cNvSpPr>
            <a:spLocks noGrp="1"/>
          </p:cNvSpPr>
          <p:nvPr/>
        </p:nvSpPr>
        <p:spPr>
          <a:xfrm>
            <a:off x="685800" y="4524375"/>
            <a:ext cx="1082040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250">
                <a:solidFill>
                  <a:srgbClr val="F6F3EC"/>
                </a:solidFill>
              </a:defRPr>
            </a:pPr>
            <a:r>
              <a:rPr lang="zh-CN" altLang="en-US" sz="22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听完后，你多看见了什么，愿意想一想或试一试什么？</a:t>
            </a:r>
          </a:p>
        </p:txBody>
      </p:sp>
      <p:sp>
        <p:nvSpPr>
          <p:cNvPr id="7" name="可以有不同的意见。认真听到这个差异，也是一次有价值的交流。">
            <a:extLst>
              <a:ext uri="{FF2B5EF4-FFF2-40B4-BE49-F238E27FC236}">
                <a16:creationId xmlns:a16="http://schemas.microsoft.com/office/drawing/2014/main" id="{C9AE8427-DD4E-43B7-BE11-6D146960AD06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可以有不同的意见。认真听到这个差异，也是一次有价值的交流。</a:t>
            </a:r>
          </a:p>
        </p:txBody>
      </p:sp>
      <p:sp>
        <p:nvSpPr>
          <p:cNvPr id="8" name="Impromptu Speech Speechcraft by Sin">
            <a:extLst>
              <a:ext uri="{FF2B5EF4-FFF2-40B4-BE49-F238E27FC236}">
                <a16:creationId xmlns:a16="http://schemas.microsoft.com/office/drawing/2014/main" id="{E1BACC88-5E64-42AC-A65D-20D76758E8D5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9" name="47">
            <a:extLst>
              <a:ext uri="{FF2B5EF4-FFF2-40B4-BE49-F238E27FC236}">
                <a16:creationId xmlns:a16="http://schemas.microsoft.com/office/drawing/2014/main" id="{D46D3DF2-4E0E-4A29-A6C0-1D31CE5C84CB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1250203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768F0C99-F287-48F3-A67B-6BC5D7C0D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139B5589-CE8D-4D5B-926D-108C8984B817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一条保留，一条改变">
            <a:extLst>
              <a:ext uri="{FF2B5EF4-FFF2-40B4-BE49-F238E27FC236}">
                <a16:creationId xmlns:a16="http://schemas.microsoft.com/office/drawing/2014/main" id="{4BE02542-CDD3-4141-8A41-A91E8D755942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一条保留，一条改变</a:t>
            </a:r>
          </a:p>
        </p:txBody>
      </p:sp>
      <p:sp>
        <p:nvSpPr>
          <p:cNvPr id="4" name="保留">
            <a:extLst>
              <a:ext uri="{FF2B5EF4-FFF2-40B4-BE49-F238E27FC236}">
                <a16:creationId xmlns:a16="http://schemas.microsoft.com/office/drawing/2014/main" id="{97E0372A-CD62-4DB5-82F3-7CAA25A3900C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保留</a:t>
            </a:r>
          </a:p>
        </p:txBody>
      </p:sp>
      <p:sp>
        <p:nvSpPr>
          <p:cNvPr id="5" name="说一处帮助你听懂、想到或感受到的地方。">
            <a:extLst>
              <a:ext uri="{FF2B5EF4-FFF2-40B4-BE49-F238E27FC236}">
                <a16:creationId xmlns:a16="http://schemas.microsoft.com/office/drawing/2014/main" id="{19123C73-BD35-4A9C-AB29-6C5F425D41ED}"/>
              </a:ext>
            </a:extLst>
          </p:cNvPr>
          <p:cNvSpPr>
            <a:spLocks noGrp="1"/>
          </p:cNvSpPr>
          <p:nvPr/>
        </p:nvSpPr>
        <p:spPr>
          <a:xfrm>
            <a:off x="3333750" y="215265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说一处帮助你听懂、想到或感受到的地方。</a:t>
            </a:r>
          </a:p>
        </p:txBody>
      </p:sp>
      <p:sp>
        <p:nvSpPr>
          <p:cNvPr id="6" name="调整">
            <a:extLst>
              <a:ext uri="{FF2B5EF4-FFF2-40B4-BE49-F238E27FC236}">
                <a16:creationId xmlns:a16="http://schemas.microsoft.com/office/drawing/2014/main" id="{4B9AF42E-B57B-487B-BD44-6B57AE6D2519}"/>
              </a:ext>
            </a:extLst>
          </p:cNvPr>
          <p:cNvSpPr>
            <a:spLocks noGrp="1"/>
          </p:cNvSpPr>
          <p:nvPr/>
        </p:nvSpPr>
        <p:spPr>
          <a:xfrm>
            <a:off x="685800" y="3095625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调整</a:t>
            </a:r>
          </a:p>
        </p:txBody>
      </p:sp>
      <p:sp>
        <p:nvSpPr>
          <p:cNvPr id="7" name="下一轮，先改一件最需要说清的事。">
            <a:extLst>
              <a:ext uri="{FF2B5EF4-FFF2-40B4-BE49-F238E27FC236}">
                <a16:creationId xmlns:a16="http://schemas.microsoft.com/office/drawing/2014/main" id="{C327AC53-9F44-493F-BD53-1308F96211B4}"/>
              </a:ext>
            </a:extLst>
          </p:cNvPr>
          <p:cNvSpPr>
            <a:spLocks noGrp="1"/>
          </p:cNvSpPr>
          <p:nvPr/>
        </p:nvSpPr>
        <p:spPr>
          <a:xfrm>
            <a:off x="3333750" y="3095625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下一轮，先改一件最需要说清的事。</a:t>
            </a:r>
          </a:p>
        </p:txBody>
      </p:sp>
      <p:sp>
        <p:nvSpPr>
          <p:cNvPr id="8" name="记录">
            <a:extLst>
              <a:ext uri="{FF2B5EF4-FFF2-40B4-BE49-F238E27FC236}">
                <a16:creationId xmlns:a16="http://schemas.microsoft.com/office/drawing/2014/main" id="{F3671DC6-E3F1-4B09-B698-450C065B7BCE}"/>
              </a:ext>
            </a:extLst>
          </p:cNvPr>
          <p:cNvSpPr>
            <a:spLocks noGrp="1"/>
          </p:cNvSpPr>
          <p:nvPr/>
        </p:nvSpPr>
        <p:spPr>
          <a:xfrm>
            <a:off x="685800" y="4038600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记录</a:t>
            </a:r>
          </a:p>
        </p:txBody>
      </p:sp>
      <p:sp>
        <p:nvSpPr>
          <p:cNvPr id="9" name="题号、用了什么方法、说了多久、同伴怎样理解。">
            <a:extLst>
              <a:ext uri="{FF2B5EF4-FFF2-40B4-BE49-F238E27FC236}">
                <a16:creationId xmlns:a16="http://schemas.microsoft.com/office/drawing/2014/main" id="{F451735A-DCFA-4E73-A974-1FEB9FCD9454}"/>
              </a:ext>
            </a:extLst>
          </p:cNvPr>
          <p:cNvSpPr>
            <a:spLocks noGrp="1"/>
          </p:cNvSpPr>
          <p:nvPr/>
        </p:nvSpPr>
        <p:spPr>
          <a:xfrm>
            <a:off x="3333750" y="4038600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题号、用了什么方法、说了多久、同伴怎样理解。</a:t>
            </a:r>
          </a:p>
        </p:txBody>
      </p:sp>
      <p:sp>
        <p:nvSpPr>
          <p:cNvPr id="10" name="分享">
            <a:extLst>
              <a:ext uri="{FF2B5EF4-FFF2-40B4-BE49-F238E27FC236}">
                <a16:creationId xmlns:a16="http://schemas.microsoft.com/office/drawing/2014/main" id="{98DDD80F-9CD4-4E89-8D77-D7C5B5884435}"/>
              </a:ext>
            </a:extLst>
          </p:cNvPr>
          <p:cNvSpPr>
            <a:spLocks noGrp="1"/>
          </p:cNvSpPr>
          <p:nvPr/>
        </p:nvSpPr>
        <p:spPr>
          <a:xfrm>
            <a:off x="685800" y="4981575"/>
            <a:ext cx="242887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94E7DD"/>
                </a:solidFill>
              </a:defRPr>
            </a:pPr>
            <a:r>
              <a:rPr lang="zh-CN" altLang="en-US" sz="1875" b="1" i="0">
                <a:solidFill>
                  <a:srgbClr val="94E7DD"/>
                </a:solidFill>
                <a:latin typeface="Source Han Serif CN"/>
                <a:ea typeface="Source Han Serif CN"/>
                <a:cs typeface="Source Han Serif CN"/>
              </a:rPr>
              <a:t>分享</a:t>
            </a:r>
          </a:p>
        </p:txBody>
      </p:sp>
      <p:sp>
        <p:nvSpPr>
          <p:cNvPr id="11" name="只讲自己愿意分享、能够负责的经历。">
            <a:extLst>
              <a:ext uri="{FF2B5EF4-FFF2-40B4-BE49-F238E27FC236}">
                <a16:creationId xmlns:a16="http://schemas.microsoft.com/office/drawing/2014/main" id="{8A1A70ED-4D31-4E52-A1E4-A8E102B48A15}"/>
              </a:ext>
            </a:extLst>
          </p:cNvPr>
          <p:cNvSpPr>
            <a:spLocks noGrp="1"/>
          </p:cNvSpPr>
          <p:nvPr/>
        </p:nvSpPr>
        <p:spPr>
          <a:xfrm>
            <a:off x="3333750" y="4981575"/>
            <a:ext cx="81724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100">
                <a:solidFill>
                  <a:srgbClr val="F6F3EC"/>
                </a:solidFill>
              </a:defRPr>
            </a:pPr>
            <a:r>
              <a:rPr lang="zh-CN" altLang="en-US" sz="21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只讲自己愿意分享、能够负责的经历。</a:t>
            </a:r>
          </a:p>
        </p:txBody>
      </p:sp>
      <p:sp>
        <p:nvSpPr>
          <p:cNvPr id="12" name="一次练习可以从“听懂了”开始，再逐步练习怎样帮助他人。">
            <a:extLst>
              <a:ext uri="{FF2B5EF4-FFF2-40B4-BE49-F238E27FC236}">
                <a16:creationId xmlns:a16="http://schemas.microsoft.com/office/drawing/2014/main" id="{251A398B-5966-472D-8ED8-A05F2673ABC5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一次练习可以从“听懂了”开始，再逐步练习怎样帮助他人。</a:t>
            </a:r>
          </a:p>
        </p:txBody>
      </p:sp>
      <p:sp>
        <p:nvSpPr>
          <p:cNvPr id="13" name="Impromptu Speech Speechcraft by Sin">
            <a:extLst>
              <a:ext uri="{FF2B5EF4-FFF2-40B4-BE49-F238E27FC236}">
                <a16:creationId xmlns:a16="http://schemas.microsoft.com/office/drawing/2014/main" id="{9D9B5A3D-6435-4E2B-B2A2-4AC649EBE3A0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4" name="48">
            <a:extLst>
              <a:ext uri="{FF2B5EF4-FFF2-40B4-BE49-F238E27FC236}">
                <a16:creationId xmlns:a16="http://schemas.microsoft.com/office/drawing/2014/main" id="{55D4D160-0381-4366-8ECD-731E44350C9B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6995759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30972BDC-0E7D-4CD5-A9EC-3B7121AA8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92CA8152-3CF2-4DCC-BAE4-839E30E3587D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一次表达，给对方带来了什么？">
            <a:extLst>
              <a:ext uri="{FF2B5EF4-FFF2-40B4-BE49-F238E27FC236}">
                <a16:creationId xmlns:a16="http://schemas.microsoft.com/office/drawing/2014/main" id="{F9BFB7E1-E402-46B8-B126-9B1D531995EE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一次表达，给对方带来了什么？</a:t>
            </a:r>
          </a:p>
        </p:txBody>
      </p:sp>
      <p:sp>
        <p:nvSpPr>
          <p:cNvPr id="4" name="我想分享的想法是">
            <a:extLst>
              <a:ext uri="{FF2B5EF4-FFF2-40B4-BE49-F238E27FC236}">
                <a16:creationId xmlns:a16="http://schemas.microsoft.com/office/drawing/2014/main" id="{3673454A-F676-4B4D-9D58-439AC610FE9E}"/>
              </a:ext>
            </a:extLst>
          </p:cNvPr>
          <p:cNvSpPr>
            <a:spLocks noGrp="1"/>
          </p:cNvSpPr>
          <p:nvPr/>
        </p:nvSpPr>
        <p:spPr>
          <a:xfrm>
            <a:off x="685800" y="2257425"/>
            <a:ext cx="10477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B5BAC8"/>
                </a:solidFill>
              </a:defRPr>
            </a:pPr>
            <a:r>
              <a:rPr lang="zh-CN" altLang="en-US" sz="202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我想分享的想法是</a:t>
            </a:r>
          </a:p>
        </p:txBody>
      </p:sp>
      <p:cxnSp>
        <p:nvCxnSpPr>
          <p:cNvPr id="5" name="content-divider">
            <a:extLst>
              <a:ext uri="{FF2B5EF4-FFF2-40B4-BE49-F238E27FC236}">
                <a16:creationId xmlns:a16="http://schemas.microsoft.com/office/drawing/2014/main" id="{D55F24A2-EF06-4A05-B085-4686647FE6DF}"/>
              </a:ext>
            </a:extLst>
          </p:cNvPr>
          <p:cNvCxnSpPr/>
          <p:nvPr/>
        </p:nvCxnSpPr>
        <p:spPr>
          <a:xfrm>
            <a:off x="685800" y="3019425"/>
            <a:ext cx="10477500" cy="0"/>
          </a:xfrm>
          <a:prstGeom prst="straightConnector1">
            <a:avLst/>
          </a:prstGeom>
          <a:ln w="9525">
            <a:solidFill>
              <a:srgbClr val="464B59"/>
            </a:solidFill>
          </a:ln>
        </p:spPr>
      </p:cxnSp>
      <p:sp>
        <p:nvSpPr>
          <p:cNvPr id="6" name="同伴听完，多想到的是">
            <a:extLst>
              <a:ext uri="{FF2B5EF4-FFF2-40B4-BE49-F238E27FC236}">
                <a16:creationId xmlns:a16="http://schemas.microsoft.com/office/drawing/2014/main" id="{6AD66D47-C9E1-4183-BF2D-7AC284DD7134}"/>
              </a:ext>
            </a:extLst>
          </p:cNvPr>
          <p:cNvSpPr>
            <a:spLocks noGrp="1"/>
          </p:cNvSpPr>
          <p:nvPr/>
        </p:nvSpPr>
        <p:spPr>
          <a:xfrm>
            <a:off x="685800" y="3419475"/>
            <a:ext cx="10477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B5BAC8"/>
                </a:solidFill>
              </a:defRPr>
            </a:pPr>
            <a:r>
              <a:rPr lang="zh-CN" altLang="en-US" sz="202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同伴听完，多想到的是</a:t>
            </a:r>
          </a:p>
        </p:txBody>
      </p:sp>
      <p:cxnSp>
        <p:nvCxnSpPr>
          <p:cNvPr id="7" name="content-divider">
            <a:extLst>
              <a:ext uri="{FF2B5EF4-FFF2-40B4-BE49-F238E27FC236}">
                <a16:creationId xmlns:a16="http://schemas.microsoft.com/office/drawing/2014/main" id="{B2E13746-0A88-4E4F-9F8E-A92D6B56144E}"/>
              </a:ext>
            </a:extLst>
          </p:cNvPr>
          <p:cNvCxnSpPr/>
          <p:nvPr/>
        </p:nvCxnSpPr>
        <p:spPr>
          <a:xfrm>
            <a:off x="685800" y="4181475"/>
            <a:ext cx="10477500" cy="0"/>
          </a:xfrm>
          <a:prstGeom prst="straightConnector1">
            <a:avLst/>
          </a:prstGeom>
          <a:ln w="9525">
            <a:solidFill>
              <a:srgbClr val="464B59"/>
            </a:solidFill>
          </a:ln>
        </p:spPr>
      </p:cxnSp>
      <p:sp>
        <p:nvSpPr>
          <p:cNvPr id="8" name="下一次，我想先试试">
            <a:extLst>
              <a:ext uri="{FF2B5EF4-FFF2-40B4-BE49-F238E27FC236}">
                <a16:creationId xmlns:a16="http://schemas.microsoft.com/office/drawing/2014/main" id="{5F5B1B01-38A0-4192-BBFF-C84E06AF3930}"/>
              </a:ext>
            </a:extLst>
          </p:cNvPr>
          <p:cNvSpPr>
            <a:spLocks noGrp="1"/>
          </p:cNvSpPr>
          <p:nvPr/>
        </p:nvSpPr>
        <p:spPr>
          <a:xfrm>
            <a:off x="685800" y="4581525"/>
            <a:ext cx="10477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B5BAC8"/>
                </a:solidFill>
              </a:defRPr>
            </a:pPr>
            <a:r>
              <a:rPr lang="zh-CN" altLang="en-US" sz="202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下一次，我想先试试</a:t>
            </a:r>
          </a:p>
        </p:txBody>
      </p:sp>
      <p:cxnSp>
        <p:nvCxnSpPr>
          <p:cNvPr id="9" name="content-divider">
            <a:extLst>
              <a:ext uri="{FF2B5EF4-FFF2-40B4-BE49-F238E27FC236}">
                <a16:creationId xmlns:a16="http://schemas.microsoft.com/office/drawing/2014/main" id="{431B91CD-215D-48A8-BF3C-73AA27D3D25E}"/>
              </a:ext>
            </a:extLst>
          </p:cNvPr>
          <p:cNvCxnSpPr/>
          <p:nvPr/>
        </p:nvCxnSpPr>
        <p:spPr>
          <a:xfrm>
            <a:off x="685800" y="5343525"/>
            <a:ext cx="10477500" cy="0"/>
          </a:xfrm>
          <a:prstGeom prst="straightConnector1">
            <a:avLst/>
          </a:prstGeom>
          <a:ln w="9525">
            <a:solidFill>
              <a:srgbClr val="464B59"/>
            </a:solidFill>
          </a:ln>
        </p:spPr>
      </p:cxnSp>
      <p:sp>
        <p:nvSpPr>
          <p:cNvPr id="10" name="记下一处具体回应。影响力会在持续交流和行动中慢慢形成。">
            <a:extLst>
              <a:ext uri="{FF2B5EF4-FFF2-40B4-BE49-F238E27FC236}">
                <a16:creationId xmlns:a16="http://schemas.microsoft.com/office/drawing/2014/main" id="{FAA7BA24-EC5F-4F74-AB5E-6F189CC86A59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记下一处具体回应。影响力会在持续交流和行动中慢慢形成。</a:t>
            </a:r>
          </a:p>
        </p:txBody>
      </p:sp>
      <p:sp>
        <p:nvSpPr>
          <p:cNvPr id="11" name="Impromptu Speech Speechcraft by Sin">
            <a:extLst>
              <a:ext uri="{FF2B5EF4-FFF2-40B4-BE49-F238E27FC236}">
                <a16:creationId xmlns:a16="http://schemas.microsoft.com/office/drawing/2014/main" id="{8DF54171-ACB2-49AF-90FE-4E9432C7D9E7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2" name="49">
            <a:extLst>
              <a:ext uri="{FF2B5EF4-FFF2-40B4-BE49-F238E27FC236}">
                <a16:creationId xmlns:a16="http://schemas.microsoft.com/office/drawing/2014/main" id="{8FEACA61-9486-4254-8E16-76FB7ACAF565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16741705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16862602-F78B-4699-B8B0-0269A5982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Bibliography">
            <a:extLst>
              <a:ext uri="{FF2B5EF4-FFF2-40B4-BE49-F238E27FC236}">
                <a16:creationId xmlns:a16="http://schemas.microsoft.com/office/drawing/2014/main" id="{F84209BF-0AAD-4498-A1C4-27F64DFC5874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Montserrat"/>
                <a:ea typeface="Montserrat"/>
                <a:cs typeface="Montserrat"/>
              </a:rPr>
              <a:t>Bibliography</a:t>
            </a:r>
          </a:p>
        </p:txBody>
      </p:sp>
      <p:sp>
        <p:nvSpPr>
          <p:cNvPr id="3" name="参考书目 1">
            <a:extLst>
              <a:ext uri="{FF2B5EF4-FFF2-40B4-BE49-F238E27FC236}">
                <a16:creationId xmlns:a16="http://schemas.microsoft.com/office/drawing/2014/main" id="{FC543AB9-131A-4F47-BCE5-769CE8956CF7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参考书目 </a:t>
            </a:r>
            <a:r>
              <a:rPr lang="zh-CN" altLang="en-US" sz="345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1</a:t>
            </a:r>
          </a:p>
        </p:txBody>
      </p:sp>
      <p:sp>
        <p:nvSpPr>
          <p:cNvPr id="4" name="[S01] TI · Impromptu Speaking · Ite">
            <a:extLst>
              <a:ext uri="{FF2B5EF4-FFF2-40B4-BE49-F238E27FC236}">
                <a16:creationId xmlns:a16="http://schemas.microsoft.com/office/drawing/2014/main" id="{A8307C1F-35CA-49FC-AEC2-F000833F41C0}"/>
              </a:ext>
            </a:extLst>
          </p:cNvPr>
          <p:cNvSpPr>
            <a:spLocks noGrp="1"/>
          </p:cNvSpPr>
          <p:nvPr/>
        </p:nvSpPr>
        <p:spPr>
          <a:xfrm>
            <a:off x="685800" y="1924050"/>
            <a:ext cx="108204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F6F3EC"/>
                </a:solidFill>
              </a:defRPr>
            </a:pP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4"/>
              </a:rPr>
              <a:t>[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4"/>
              </a:rPr>
              <a:t>S01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4"/>
              </a:rPr>
              <a:t>]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4"/>
              </a:rPr>
              <a:t>TI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4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4"/>
              </a:rPr>
              <a:t>Impromptu Speaking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4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4"/>
              </a:rPr>
              <a:t>Item 273A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4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4"/>
              </a:rPr>
              <a:t>Rev.11/2025</a:t>
            </a:r>
          </a:p>
        </p:txBody>
      </p:sp>
      <p:sp>
        <p:nvSpPr>
          <p:cNvPr id="5" name="[S02] Christopher Cox · 10 Tips for">
            <a:extLst>
              <a:ext uri="{FF2B5EF4-FFF2-40B4-BE49-F238E27FC236}">
                <a16:creationId xmlns:a16="http://schemas.microsoft.com/office/drawing/2014/main" id="{E165CFA8-AB75-4EAD-9465-F52D88AE9448}"/>
              </a:ext>
            </a:extLst>
          </p:cNvPr>
          <p:cNvSpPr>
            <a:spLocks noGrp="1"/>
          </p:cNvSpPr>
          <p:nvPr/>
        </p:nvSpPr>
        <p:spPr>
          <a:xfrm>
            <a:off x="685800" y="2409825"/>
            <a:ext cx="108204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F6F3EC"/>
                </a:solidFill>
              </a:defRPr>
            </a:pP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5"/>
              </a:rPr>
              <a:t>[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5"/>
              </a:rPr>
              <a:t>S02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5"/>
              </a:rPr>
              <a:t>]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5"/>
              </a:rPr>
              <a:t>Christopher Cox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5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5"/>
              </a:rPr>
              <a:t>10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5"/>
              </a:rPr>
              <a:t>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5"/>
              </a:rPr>
              <a:t>Tips for Terrific Table Topics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5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5"/>
              </a:rPr>
              <a:t>2017</a:t>
            </a:r>
          </a:p>
        </p:txBody>
      </p:sp>
      <p:sp>
        <p:nvSpPr>
          <p:cNvPr id="6" name="[S03] Peggy Beach · Spontaneous Spe">
            <a:extLst>
              <a:ext uri="{FF2B5EF4-FFF2-40B4-BE49-F238E27FC236}">
                <a16:creationId xmlns:a16="http://schemas.microsoft.com/office/drawing/2014/main" id="{3925CDE0-A8DF-421D-A13C-C70455F3A13D}"/>
              </a:ext>
            </a:extLst>
          </p:cNvPr>
          <p:cNvSpPr>
            <a:spLocks noGrp="1"/>
          </p:cNvSpPr>
          <p:nvPr/>
        </p:nvSpPr>
        <p:spPr>
          <a:xfrm>
            <a:off x="685800" y="2895600"/>
            <a:ext cx="108204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F6F3EC"/>
                </a:solidFill>
              </a:defRPr>
            </a:pP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6"/>
              </a:rPr>
              <a:t>[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6"/>
              </a:rPr>
              <a:t>S03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6"/>
              </a:rPr>
              <a:t>]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6"/>
              </a:rPr>
              <a:t>Peggy Beach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6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6"/>
              </a:rPr>
              <a:t>Spontaneous Speaking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6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6"/>
              </a:rPr>
              <a:t>2020</a:t>
            </a:r>
          </a:p>
        </p:txBody>
      </p:sp>
      <p:sp>
        <p:nvSpPr>
          <p:cNvPr id="7" name="[S04] Matt Abrahams · Improve Your ">
            <a:extLst>
              <a:ext uri="{FF2B5EF4-FFF2-40B4-BE49-F238E27FC236}">
                <a16:creationId xmlns:a16="http://schemas.microsoft.com/office/drawing/2014/main" id="{82018C14-DCBD-4870-BEFA-1BF6D9175A79}"/>
              </a:ext>
            </a:extLst>
          </p:cNvPr>
          <p:cNvSpPr>
            <a:spLocks noGrp="1"/>
          </p:cNvSpPr>
          <p:nvPr/>
        </p:nvSpPr>
        <p:spPr>
          <a:xfrm>
            <a:off x="685800" y="3381375"/>
            <a:ext cx="108204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F6F3EC"/>
                </a:solidFill>
              </a:defRPr>
            </a:pP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7"/>
              </a:rPr>
              <a:t>[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7"/>
              </a:rPr>
              <a:t>S04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7"/>
              </a:rPr>
              <a:t>]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7"/>
              </a:rPr>
              <a:t>Matt Abrahams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7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7"/>
              </a:rPr>
              <a:t>Improve Your Impromptu Speaking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7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7"/>
              </a:rPr>
              <a:t>2023</a:t>
            </a:r>
          </a:p>
        </p:txBody>
      </p:sp>
      <p:sp>
        <p:nvSpPr>
          <p:cNvPr id="8" name="[S05] TI · Table Topics Contest Jud">
            <a:extLst>
              <a:ext uri="{FF2B5EF4-FFF2-40B4-BE49-F238E27FC236}">
                <a16:creationId xmlns:a16="http://schemas.microsoft.com/office/drawing/2014/main" id="{851C3A11-F054-417C-BE29-00679E28E98A}"/>
              </a:ext>
            </a:extLst>
          </p:cNvPr>
          <p:cNvSpPr>
            <a:spLocks noGrp="1"/>
          </p:cNvSpPr>
          <p:nvPr/>
        </p:nvSpPr>
        <p:spPr>
          <a:xfrm>
            <a:off x="685800" y="3867150"/>
            <a:ext cx="108204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F6F3EC"/>
                </a:solidFill>
              </a:defRPr>
            </a:pP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8"/>
              </a:rPr>
              <a:t>[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8"/>
              </a:rPr>
              <a:t>S05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8"/>
              </a:rPr>
              <a:t>]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8"/>
              </a:rPr>
              <a:t>TI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8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8"/>
              </a:rPr>
              <a:t>Table Topics Contest Judge’s Guide and Ballot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8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8"/>
              </a:rPr>
              <a:t>Item1180</a:t>
            </a:r>
          </a:p>
        </p:txBody>
      </p:sp>
      <p:sp>
        <p:nvSpPr>
          <p:cNvPr id="9" name="[S06] TI · Speech Contest Rulebook ">
            <a:extLst>
              <a:ext uri="{FF2B5EF4-FFF2-40B4-BE49-F238E27FC236}">
                <a16:creationId xmlns:a16="http://schemas.microsoft.com/office/drawing/2014/main" id="{0B4BD3B7-A14E-453C-9880-D7E25D9103FB}"/>
              </a:ext>
            </a:extLst>
          </p:cNvPr>
          <p:cNvSpPr>
            <a:spLocks noGrp="1"/>
          </p:cNvSpPr>
          <p:nvPr/>
        </p:nvSpPr>
        <p:spPr>
          <a:xfrm>
            <a:off x="685800" y="4352925"/>
            <a:ext cx="108204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F6F3EC"/>
                </a:solidFill>
              </a:defRPr>
            </a:pP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9"/>
              </a:rPr>
              <a:t>[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9"/>
              </a:rPr>
              <a:t>S06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9"/>
              </a:rPr>
              <a:t>]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9"/>
              </a:rPr>
              <a:t>TI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9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9"/>
              </a:rPr>
              <a:t>Speech Contest Rulebook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9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9"/>
              </a:rPr>
              <a:t>2026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9"/>
              </a:rPr>
              <a:t>–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9"/>
              </a:rPr>
              <a:t>2027</a:t>
            </a:r>
          </a:p>
        </p:txBody>
      </p:sp>
      <p:sp>
        <p:nvSpPr>
          <p:cNvPr id="10" name="[S07] Matt Abrahams · Be Better at ">
            <a:extLst>
              <a:ext uri="{FF2B5EF4-FFF2-40B4-BE49-F238E27FC236}">
                <a16:creationId xmlns:a16="http://schemas.microsoft.com/office/drawing/2014/main" id="{1FE92AF5-F859-4E97-B641-8722D7416C36}"/>
              </a:ext>
            </a:extLst>
          </p:cNvPr>
          <p:cNvSpPr>
            <a:spLocks noGrp="1"/>
          </p:cNvSpPr>
          <p:nvPr/>
        </p:nvSpPr>
        <p:spPr>
          <a:xfrm>
            <a:off x="685800" y="4838700"/>
            <a:ext cx="108204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F6F3EC"/>
                </a:solidFill>
              </a:defRPr>
            </a:pP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10"/>
              </a:rPr>
              <a:t>[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10"/>
              </a:rPr>
              <a:t>S07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10"/>
              </a:rPr>
              <a:t>]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10"/>
              </a:rPr>
              <a:t>Matt Abrahams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10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10"/>
              </a:rPr>
              <a:t>Be Better at Spontaneous Speaking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10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10"/>
              </a:rPr>
              <a:t>Stanford GSB</a:t>
            </a:r>
          </a:p>
        </p:txBody>
      </p:sp>
      <p:sp>
        <p:nvSpPr>
          <p:cNvPr id="11" name="点击条目查看原文。正文沿用来源编号。中文引语为编译或译意。">
            <a:extLst>
              <a:ext uri="{FF2B5EF4-FFF2-40B4-BE49-F238E27FC236}">
                <a16:creationId xmlns:a16="http://schemas.microsoft.com/office/drawing/2014/main" id="{935EBBBF-9922-4B57-80AE-5B64889EB90D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点击条目查看原文。正文沿用来源编号。中文引语为编译或译意。</a:t>
            </a:r>
          </a:p>
        </p:txBody>
      </p:sp>
      <p:sp>
        <p:nvSpPr>
          <p:cNvPr id="12" name="Impromptu Speech Speechcraft by Sin">
            <a:extLst>
              <a:ext uri="{FF2B5EF4-FFF2-40B4-BE49-F238E27FC236}">
                <a16:creationId xmlns:a16="http://schemas.microsoft.com/office/drawing/2014/main" id="{00281F54-E771-478E-9C60-4C00AB79B064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3" name="50">
            <a:extLst>
              <a:ext uri="{FF2B5EF4-FFF2-40B4-BE49-F238E27FC236}">
                <a16:creationId xmlns:a16="http://schemas.microsoft.com/office/drawing/2014/main" id="{20E8BAB9-35F3-43B2-90DB-C95AFF1A4299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7711845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1A45B36F-B46F-4FA3-9F16-4302450FB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Bibliography">
            <a:extLst>
              <a:ext uri="{FF2B5EF4-FFF2-40B4-BE49-F238E27FC236}">
                <a16:creationId xmlns:a16="http://schemas.microsoft.com/office/drawing/2014/main" id="{853D5B9D-DAC0-4664-8E6F-9CDC0A64F977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Montserrat"/>
                <a:ea typeface="Montserrat"/>
                <a:cs typeface="Montserrat"/>
              </a:rPr>
              <a:t>Bibliography</a:t>
            </a:r>
          </a:p>
        </p:txBody>
      </p:sp>
      <p:sp>
        <p:nvSpPr>
          <p:cNvPr id="3" name="参考书目 2">
            <a:extLst>
              <a:ext uri="{FF2B5EF4-FFF2-40B4-BE49-F238E27FC236}">
                <a16:creationId xmlns:a16="http://schemas.microsoft.com/office/drawing/2014/main" id="{D43B51CA-FB92-4722-840E-442F67097552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参考书目 </a:t>
            </a:r>
            <a:r>
              <a:rPr lang="zh-CN" altLang="en-US" sz="345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2</a:t>
            </a:r>
          </a:p>
        </p:txBody>
      </p:sp>
      <p:sp>
        <p:nvSpPr>
          <p:cNvPr id="4" name="[S08] Elizabeth Danziger · Learn to">
            <a:extLst>
              <a:ext uri="{FF2B5EF4-FFF2-40B4-BE49-F238E27FC236}">
                <a16:creationId xmlns:a16="http://schemas.microsoft.com/office/drawing/2014/main" id="{EB21A236-62E0-4D75-B847-185BA79B3019}"/>
              </a:ext>
            </a:extLst>
          </p:cNvPr>
          <p:cNvSpPr>
            <a:spLocks noGrp="1"/>
          </p:cNvSpPr>
          <p:nvPr/>
        </p:nvSpPr>
        <p:spPr>
          <a:xfrm>
            <a:off x="685800" y="1924050"/>
            <a:ext cx="108204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F6F3EC"/>
                </a:solidFill>
              </a:defRPr>
            </a:pP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4"/>
              </a:rPr>
              <a:t>[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4"/>
              </a:rPr>
              <a:t>S08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4"/>
              </a:rPr>
              <a:t>]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4"/>
              </a:rPr>
              <a:t>Elizabeth Danziger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4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4"/>
              </a:rPr>
              <a:t>Learn to Master Your Moves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4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4"/>
              </a:rPr>
              <a:t>2024</a:t>
            </a:r>
          </a:p>
        </p:txBody>
      </p:sp>
      <p:sp>
        <p:nvSpPr>
          <p:cNvPr id="5" name="[S09] Anne Barab · 5 Great Ways to ">
            <a:extLst>
              <a:ext uri="{FF2B5EF4-FFF2-40B4-BE49-F238E27FC236}">
                <a16:creationId xmlns:a16="http://schemas.microsoft.com/office/drawing/2014/main" id="{9CD9FE43-47E9-4AB2-83B5-F7B93A19D4BC}"/>
              </a:ext>
            </a:extLst>
          </p:cNvPr>
          <p:cNvSpPr>
            <a:spLocks noGrp="1"/>
          </p:cNvSpPr>
          <p:nvPr/>
        </p:nvSpPr>
        <p:spPr>
          <a:xfrm>
            <a:off x="685800" y="2409825"/>
            <a:ext cx="108204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F6F3EC"/>
                </a:solidFill>
              </a:defRPr>
            </a:pP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5"/>
              </a:rPr>
              <a:t>[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5"/>
              </a:rPr>
              <a:t>S09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5"/>
              </a:rPr>
              <a:t>]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5"/>
              </a:rPr>
              <a:t>Anne Barab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5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5"/>
              </a:rPr>
              <a:t>5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5"/>
              </a:rPr>
              <a:t>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5"/>
              </a:rPr>
              <a:t>Great Ways to Begin a Speech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5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5"/>
              </a:rPr>
              <a:t>2017</a:t>
            </a:r>
          </a:p>
        </p:txBody>
      </p:sp>
      <p:sp>
        <p:nvSpPr>
          <p:cNvPr id="6" name="[S10] Lisa B. Marshall · 1 Million ">
            <a:extLst>
              <a:ext uri="{FF2B5EF4-FFF2-40B4-BE49-F238E27FC236}">
                <a16:creationId xmlns:a16="http://schemas.microsoft.com/office/drawing/2014/main" id="{901C4CF4-9101-4696-916A-9EE6136ECDFD}"/>
              </a:ext>
            </a:extLst>
          </p:cNvPr>
          <p:cNvSpPr>
            <a:spLocks noGrp="1"/>
          </p:cNvSpPr>
          <p:nvPr/>
        </p:nvSpPr>
        <p:spPr>
          <a:xfrm>
            <a:off x="685800" y="2895600"/>
            <a:ext cx="108204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F6F3EC"/>
                </a:solidFill>
              </a:defRPr>
            </a:pP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6"/>
              </a:rPr>
              <a:t>[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6"/>
              </a:rPr>
              <a:t>S10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6"/>
              </a:rPr>
              <a:t>]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6"/>
              </a:rPr>
              <a:t>Lisa B. Marshall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6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6"/>
              </a:rPr>
              <a:t>1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6"/>
              </a:rPr>
              <a:t>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6"/>
              </a:rPr>
              <a:t>Million People Will Read This Article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6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6"/>
              </a:rPr>
              <a:t>2019</a:t>
            </a:r>
          </a:p>
        </p:txBody>
      </p:sp>
      <p:sp>
        <p:nvSpPr>
          <p:cNvPr id="7" name="[S11] Hong Kong Toastmasters Club ·">
            <a:extLst>
              <a:ext uri="{FF2B5EF4-FFF2-40B4-BE49-F238E27FC236}">
                <a16:creationId xmlns:a16="http://schemas.microsoft.com/office/drawing/2014/main" id="{2FBB6066-5776-409B-AEFB-8CE18D7CB153}"/>
              </a:ext>
            </a:extLst>
          </p:cNvPr>
          <p:cNvSpPr>
            <a:spLocks noGrp="1"/>
          </p:cNvSpPr>
          <p:nvPr/>
        </p:nvSpPr>
        <p:spPr>
          <a:xfrm>
            <a:off x="685800" y="3381375"/>
            <a:ext cx="108204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F6F3EC"/>
                </a:solidFill>
              </a:defRPr>
            </a:pP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7"/>
              </a:rPr>
              <a:t>[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7"/>
              </a:rPr>
              <a:t>S11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7"/>
              </a:rPr>
              <a:t>]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7"/>
              </a:rPr>
              <a:t>Hong Kong Toastmasters Club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7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7"/>
              </a:rPr>
              <a:t>Table Topics Contests 2023</a:t>
            </a:r>
          </a:p>
        </p:txBody>
      </p:sp>
      <p:sp>
        <p:nvSpPr>
          <p:cNvPr id="8" name="[S13] Alpha Toastmasters Club · 202">
            <a:extLst>
              <a:ext uri="{FF2B5EF4-FFF2-40B4-BE49-F238E27FC236}">
                <a16:creationId xmlns:a16="http://schemas.microsoft.com/office/drawing/2014/main" id="{38EFD078-8203-4C70-9535-FF57F04B5ADE}"/>
              </a:ext>
            </a:extLst>
          </p:cNvPr>
          <p:cNvSpPr>
            <a:spLocks noGrp="1"/>
          </p:cNvSpPr>
          <p:nvPr/>
        </p:nvSpPr>
        <p:spPr>
          <a:xfrm>
            <a:off x="685800" y="3867150"/>
            <a:ext cx="108204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F6F3EC"/>
                </a:solidFill>
              </a:defRPr>
            </a:pP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8"/>
              </a:rPr>
              <a:t>[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8"/>
              </a:rPr>
              <a:t>S13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8"/>
              </a:rPr>
              <a:t>]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8"/>
              </a:rPr>
              <a:t>Alpha Toastmasters Club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8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8"/>
              </a:rPr>
              <a:t>2024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8"/>
              </a:rPr>
              <a:t>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8"/>
              </a:rPr>
              <a:t>Table Topics Contest</a:t>
            </a:r>
          </a:p>
        </p:txBody>
      </p:sp>
      <p:sp>
        <p:nvSpPr>
          <p:cNvPr id="9" name="[S14] Judith Humphrey · Impromptu: ">
            <a:extLst>
              <a:ext uri="{FF2B5EF4-FFF2-40B4-BE49-F238E27FC236}">
                <a16:creationId xmlns:a16="http://schemas.microsoft.com/office/drawing/2014/main" id="{936C1CAA-0006-44C2-A589-84FEFF8D8C92}"/>
              </a:ext>
            </a:extLst>
          </p:cNvPr>
          <p:cNvSpPr>
            <a:spLocks noGrp="1"/>
          </p:cNvSpPr>
          <p:nvPr/>
        </p:nvSpPr>
        <p:spPr>
          <a:xfrm>
            <a:off x="685800" y="4352925"/>
            <a:ext cx="108204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F6F3EC"/>
                </a:solidFill>
              </a:defRPr>
            </a:pP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9"/>
              </a:rPr>
              <a:t>[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9"/>
              </a:rPr>
              <a:t>S14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9"/>
              </a:rPr>
              <a:t>]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9"/>
              </a:rPr>
              <a:t>Judith Humphrey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9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9"/>
              </a:rPr>
              <a:t>Impromptu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9"/>
              </a:rPr>
              <a:t>: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9"/>
              </a:rPr>
              <a:t>Leading in the Moment </a:t>
            </a: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9"/>
              </a:rPr>
              <a:t>· </a:t>
            </a:r>
            <a:r>
              <a:rPr lang="zh-CN" altLang="en-US" sz="150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9"/>
              </a:rPr>
              <a:t>2017</a:t>
            </a:r>
          </a:p>
        </p:txBody>
      </p:sp>
      <p:sp>
        <p:nvSpPr>
          <p:cNvPr id="10" name="“Leadership does not reside in a ti">
            <a:extLst>
              <a:ext uri="{FF2B5EF4-FFF2-40B4-BE49-F238E27FC236}">
                <a16:creationId xmlns:a16="http://schemas.microsoft.com/office/drawing/2014/main" id="{00C9A69C-CDD9-48CB-A650-7E40821B046B}"/>
              </a:ext>
            </a:extLst>
          </p:cNvPr>
          <p:cNvSpPr>
            <a:spLocks noGrp="1"/>
          </p:cNvSpPr>
          <p:nvPr/>
        </p:nvSpPr>
        <p:spPr>
          <a:xfrm>
            <a:off x="685800" y="50577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94E7DD"/>
                </a:solidFill>
              </a:defRPr>
            </a:pPr>
            <a:r>
              <a:rPr lang="zh-CN" altLang="en-US" sz="1800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“Leadership does not reside in a title.”</a:t>
            </a:r>
          </a:p>
        </p:txBody>
      </p:sp>
      <p:sp>
        <p:nvSpPr>
          <p:cNvPr id="11" name="领导力并不取决于头衔。Judith Humphrey, Impromp">
            <a:extLst>
              <a:ext uri="{FF2B5EF4-FFF2-40B4-BE49-F238E27FC236}">
                <a16:creationId xmlns:a16="http://schemas.microsoft.com/office/drawing/2014/main" id="{EE386D69-A3D4-475F-A019-F587C9B84C42}"/>
              </a:ext>
            </a:extLst>
          </p:cNvPr>
          <p:cNvSpPr>
            <a:spLocks noGrp="1"/>
          </p:cNvSpPr>
          <p:nvPr/>
        </p:nvSpPr>
        <p:spPr>
          <a:xfrm>
            <a:off x="685800" y="5514975"/>
            <a:ext cx="108204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B5BAC8"/>
                </a:solidFill>
              </a:defRPr>
            </a:pPr>
            <a:r>
              <a:rPr lang="zh-CN" altLang="en-US" sz="135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领导力并不取决于头衔。</a:t>
            </a:r>
            <a:r>
              <a:rPr lang="zh-CN" altLang="en-US" sz="135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Judith Humphrey, Impromptu, Chapter 1, p.15</a:t>
            </a:r>
            <a:r>
              <a:rPr lang="zh-CN" altLang="en-US" sz="135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。[</a:t>
            </a:r>
            <a:r>
              <a:rPr lang="zh-CN" altLang="en-US" sz="135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S14</a:t>
            </a:r>
            <a:r>
              <a:rPr lang="zh-CN" altLang="en-US" sz="1350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</a:t>
            </a:r>
          </a:p>
        </p:txBody>
      </p:sp>
      <p:sp>
        <p:nvSpPr>
          <p:cNvPr id="12" name="官方规则与作者建议分别使用。[S13] 2024-02-06为上传日，">
            <a:extLst>
              <a:ext uri="{FF2B5EF4-FFF2-40B4-BE49-F238E27FC236}">
                <a16:creationId xmlns:a16="http://schemas.microsoft.com/office/drawing/2014/main" id="{BB52FE56-A7F7-45D5-8172-00485B47AEF9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官方规则与作者建议分别使用。[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S13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] 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2024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-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02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-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06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为上传日，比赛日未确认。</a:t>
            </a:r>
          </a:p>
        </p:txBody>
      </p:sp>
      <p:sp>
        <p:nvSpPr>
          <p:cNvPr id="13" name="Impromptu Speech Speechcraft by Sin">
            <a:extLst>
              <a:ext uri="{FF2B5EF4-FFF2-40B4-BE49-F238E27FC236}">
                <a16:creationId xmlns:a16="http://schemas.microsoft.com/office/drawing/2014/main" id="{25001EB7-4594-4336-B83B-75CAB3DD811D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4" name="51">
            <a:extLst>
              <a:ext uri="{FF2B5EF4-FFF2-40B4-BE49-F238E27FC236}">
                <a16:creationId xmlns:a16="http://schemas.microsoft.com/office/drawing/2014/main" id="{1E731977-B328-4232-9E5A-046DEDE3C3EF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10221137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F8F29469-6C1E-4F10-B8FE-6578B1DA1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学员练习手册">
            <a:extLst>
              <a:ext uri="{FF2B5EF4-FFF2-40B4-BE49-F238E27FC236}">
                <a16:creationId xmlns:a16="http://schemas.microsoft.com/office/drawing/2014/main" id="{EF3D61E7-329B-4C77-ABA6-11F374D6D473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学员练习手册</a:t>
            </a:r>
          </a:p>
        </p:txBody>
      </p:sp>
      <p:sp>
        <p:nvSpPr>
          <p:cNvPr id="3" name="我们每个人都是一股力量">
            <a:extLst>
              <a:ext uri="{FF2B5EF4-FFF2-40B4-BE49-F238E27FC236}">
                <a16:creationId xmlns:a16="http://schemas.microsoft.com/office/drawing/2014/main" id="{9DF2BC0F-1E25-485D-8754-88E1A2BAEDD0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1" i="0">
                <a:solidFill>
                  <a:srgbClr val="F6F3EC"/>
                </a:solidFill>
                <a:latin typeface="Source Han Serif CN"/>
                <a:ea typeface="Source Han Serif CN"/>
                <a:cs typeface="Source Han Serif CN"/>
              </a:rPr>
              <a:t>我们每个人都是一股力量</a:t>
            </a:r>
          </a:p>
        </p:txBody>
      </p:sp>
      <p:sp>
        <p:nvSpPr>
          <p:cNvPr id="4" name="从随口表达到构建影响力">
            <a:extLst>
              <a:ext uri="{FF2B5EF4-FFF2-40B4-BE49-F238E27FC236}">
                <a16:creationId xmlns:a16="http://schemas.microsoft.com/office/drawing/2014/main" id="{242BF412-C401-47CD-BD6A-2DEE20737E79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475">
                <a:solidFill>
                  <a:srgbClr val="94E7DD"/>
                </a:solidFill>
              </a:defRPr>
            </a:pPr>
            <a:r>
              <a:rPr lang="zh-CN" altLang="en-US" sz="247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从随口表达到构建影响力</a:t>
            </a:r>
          </a:p>
        </p:txBody>
      </p:sp>
      <p:sp>
        <p:nvSpPr>
          <p:cNvPr id="5" name="下一次临时被问到，不必等一份完美答案。">
            <a:extLst>
              <a:ext uri="{FF2B5EF4-FFF2-40B4-BE49-F238E27FC236}">
                <a16:creationId xmlns:a16="http://schemas.microsoft.com/office/drawing/2014/main" id="{0C2CDA66-E9CF-44CF-BC93-63AD5904F5AE}"/>
              </a:ext>
            </a:extLst>
          </p:cNvPr>
          <p:cNvSpPr>
            <a:spLocks noGrp="1"/>
          </p:cNvSpPr>
          <p:nvPr/>
        </p:nvSpPr>
        <p:spPr>
          <a:xfrm>
            <a:off x="685800" y="308610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250">
                <a:solidFill>
                  <a:srgbClr val="F6F3EC"/>
                </a:solidFill>
              </a:defRPr>
            </a:pPr>
            <a:r>
              <a:rPr lang="zh-CN" altLang="en-US" sz="22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下一次临时被问到，不必等一份完美答案。</a:t>
            </a:r>
          </a:p>
        </p:txBody>
      </p:sp>
      <p:sp>
        <p:nvSpPr>
          <p:cNvPr id="6" name="给自己一点时间，说说想法，也听听眼前的人。">
            <a:extLst>
              <a:ext uri="{FF2B5EF4-FFF2-40B4-BE49-F238E27FC236}">
                <a16:creationId xmlns:a16="http://schemas.microsoft.com/office/drawing/2014/main" id="{5D05DF82-D2B1-405F-BE9D-1A5EFC43A461}"/>
              </a:ext>
            </a:extLst>
          </p:cNvPr>
          <p:cNvSpPr>
            <a:spLocks noGrp="1"/>
          </p:cNvSpPr>
          <p:nvPr/>
        </p:nvSpPr>
        <p:spPr>
          <a:xfrm>
            <a:off x="685800" y="3933825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250">
                <a:solidFill>
                  <a:srgbClr val="F6F3EC"/>
                </a:solidFill>
              </a:defRPr>
            </a:pPr>
            <a:r>
              <a:rPr lang="zh-CN" altLang="en-US" sz="22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给自己一点时间，说说想法，也听听眼前的人。</a:t>
            </a:r>
          </a:p>
        </p:txBody>
      </p:sp>
      <p:sp>
        <p:nvSpPr>
          <p:cNvPr id="7" name="从一次真实的交流开始。">
            <a:extLst>
              <a:ext uri="{FF2B5EF4-FFF2-40B4-BE49-F238E27FC236}">
                <a16:creationId xmlns:a16="http://schemas.microsoft.com/office/drawing/2014/main" id="{59CEFDEA-C1A8-4ADE-9221-04CC57B9C7D8}"/>
              </a:ext>
            </a:extLst>
          </p:cNvPr>
          <p:cNvSpPr>
            <a:spLocks noGrp="1"/>
          </p:cNvSpPr>
          <p:nvPr/>
        </p:nvSpPr>
        <p:spPr>
          <a:xfrm>
            <a:off x="685800" y="47815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250">
                <a:solidFill>
                  <a:srgbClr val="F6F3EC"/>
                </a:solidFill>
              </a:defRPr>
            </a:pPr>
            <a:r>
              <a:rPr lang="zh-CN" altLang="en-US" sz="225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从一次真实的交流开始。</a:t>
            </a:r>
          </a:p>
        </p:txBody>
      </p:sp>
      <p:sp>
        <p:nvSpPr>
          <p:cNvPr id="8" name="基于公开资料与课程整理，非 Toastmasters Internat">
            <a:extLst>
              <a:ext uri="{FF2B5EF4-FFF2-40B4-BE49-F238E27FC236}">
                <a16:creationId xmlns:a16="http://schemas.microsoft.com/office/drawing/2014/main" id="{4CEFCCF9-35CD-4EAC-88DE-00C31D13FA4B}"/>
              </a:ext>
            </a:extLst>
          </p:cNvPr>
          <p:cNvSpPr>
            <a:spLocks noGrp="1"/>
          </p:cNvSpPr>
          <p:nvPr/>
        </p:nvSpPr>
        <p:spPr>
          <a:xfrm>
            <a:off x="685800" y="6010275"/>
            <a:ext cx="10820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基于公开资料与课程整理，非 </a:t>
            </a: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Toastmasters International </a:t>
            </a:r>
            <a:r>
              <a:rPr lang="zh-CN" altLang="en-US" sz="127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官方出版物。</a:t>
            </a:r>
          </a:p>
        </p:txBody>
      </p:sp>
      <p:sp>
        <p:nvSpPr>
          <p:cNvPr id="9" name="Impromptu Speech Speechcraft by Sin">
            <a:extLst>
              <a:ext uri="{FF2B5EF4-FFF2-40B4-BE49-F238E27FC236}">
                <a16:creationId xmlns:a16="http://schemas.microsoft.com/office/drawing/2014/main" id="{CBEB24AF-62AB-4C93-A4B1-E314D3CAEC4E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0" name="52">
            <a:extLst>
              <a:ext uri="{FF2B5EF4-FFF2-40B4-BE49-F238E27FC236}">
                <a16:creationId xmlns:a16="http://schemas.microsoft.com/office/drawing/2014/main" id="{13131344-EDA7-4467-9ACE-F2343733E787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17905336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AAE445BE-E4C3-412D-A02C-A0FEDD8DB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3" y="0"/>
            <a:ext cx="12182475" cy="6858000"/>
          </a:xfrm>
          <a:prstGeom prst="rect">
            <a:avLst/>
          </a:prstGeom>
        </p:spPr>
      </p:pic>
      <p:sp>
        <p:nvSpPr>
          <p:cNvPr id="2" name="关于作者">
            <a:extLst>
              <a:ext uri="{FF2B5EF4-FFF2-40B4-BE49-F238E27FC236}">
                <a16:creationId xmlns:a16="http://schemas.microsoft.com/office/drawing/2014/main" id="{BC7267B1-ED6E-4621-9FB2-B4B39D1E64E7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98107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FC296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FC296"/>
                </a:solidFill>
              </a:defRPr>
            </a:pPr>
            <a:r>
              <a:rPr lang="zh-CN" altLang="en-US" sz="1350" b="0" i="0">
                <a:solidFill>
                  <a:srgbClr val="FFC296"/>
                </a:solidFill>
                <a:latin typeface="Source Han Sans CN"/>
                <a:ea typeface="Source Han Sans CN"/>
                <a:cs typeface="Source Han Sans CN"/>
              </a:rPr>
              <a:t>关于作者</a:t>
            </a:r>
          </a:p>
        </p:txBody>
      </p:sp>
      <p:sp>
        <p:nvSpPr>
          <p:cNvPr id="3" name="Sing">
            <a:extLst>
              <a:ext uri="{FF2B5EF4-FFF2-40B4-BE49-F238E27FC236}">
                <a16:creationId xmlns:a16="http://schemas.microsoft.com/office/drawing/2014/main" id="{8F8B815E-BD9E-4A2F-8941-3860DE218939}"/>
              </a:ext>
            </a:extLst>
          </p:cNvPr>
          <p:cNvSpPr>
            <a:spLocks noGrp="1"/>
          </p:cNvSpPr>
          <p:nvPr/>
        </p:nvSpPr>
        <p:spPr>
          <a:xfrm>
            <a:off x="685800" y="914400"/>
            <a:ext cx="108204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3450">
                <a:solidFill>
                  <a:srgbClr val="F6F3EC"/>
                </a:solidFill>
              </a:defRPr>
            </a:pPr>
            <a:r>
              <a:rPr lang="zh-CN" altLang="en-US" sz="345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Sing</a:t>
            </a:r>
          </a:p>
        </p:txBody>
      </p:sp>
      <p:sp>
        <p:nvSpPr>
          <p:cNvPr id="4" name="Artist &amp; Entrepreneur｜艺术家与创业者">
            <a:extLst>
              <a:ext uri="{FF2B5EF4-FFF2-40B4-BE49-F238E27FC236}">
                <a16:creationId xmlns:a16="http://schemas.microsoft.com/office/drawing/2014/main" id="{2ABB6E03-EBAF-4B1C-8EE7-6D3E59CA664B}"/>
              </a:ext>
            </a:extLst>
          </p:cNvPr>
          <p:cNvSpPr>
            <a:spLocks noGrp="1"/>
          </p:cNvSpPr>
          <p:nvPr/>
        </p:nvSpPr>
        <p:spPr>
          <a:xfrm>
            <a:off x="685800" y="1743075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2025">
                <a:solidFill>
                  <a:srgbClr val="94E7DD"/>
                </a:solidFill>
              </a:defRPr>
            </a:pPr>
            <a:r>
              <a:rPr lang="zh-CN" altLang="en-US" sz="202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Artist </a:t>
            </a:r>
            <a:r>
              <a:rPr lang="zh-CN" altLang="en-US" sz="202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&amp; </a:t>
            </a:r>
            <a:r>
              <a:rPr lang="zh-CN" altLang="en-US" sz="2025" b="0" i="0">
                <a:solidFill>
                  <a:srgbClr val="94E7DD"/>
                </a:solidFill>
                <a:latin typeface="Montserrat"/>
                <a:ea typeface="Montserrat"/>
                <a:cs typeface="Montserrat"/>
              </a:rPr>
              <a:t>Entrepreneur</a:t>
            </a:r>
            <a:r>
              <a:rPr lang="zh-CN" altLang="en-US" sz="2025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</a:rPr>
              <a:t>｜艺术家与创业者</a:t>
            </a:r>
          </a:p>
        </p:txBody>
      </p:sp>
      <p:sp>
        <p:nvSpPr>
          <p:cNvPr id="5" name="胡同双语头马俱乐部，2+年马龄。&#10;7年留美经历，3年互联网社交产品出海">
            <a:extLst>
              <a:ext uri="{FF2B5EF4-FFF2-40B4-BE49-F238E27FC236}">
                <a16:creationId xmlns:a16="http://schemas.microsoft.com/office/drawing/2014/main" id="{3CF6697B-3AA4-4B6B-BAAA-942B75A1DC99}"/>
              </a:ext>
            </a:extLst>
          </p:cNvPr>
          <p:cNvSpPr>
            <a:spLocks noGrp="1"/>
          </p:cNvSpPr>
          <p:nvPr/>
        </p:nvSpPr>
        <p:spPr>
          <a:xfrm>
            <a:off x="685800" y="2352675"/>
            <a:ext cx="74485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F6F3EC"/>
                </a:solidFill>
              </a:defRPr>
            </a:pPr>
            <a:r>
              <a:rPr lang="zh-CN" altLang="en-US" sz="187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胡同双语头马俱乐部，</a:t>
            </a:r>
            <a:r>
              <a:rPr lang="zh-CN" altLang="en-US" sz="1875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2</a:t>
            </a:r>
            <a:r>
              <a:rPr lang="zh-CN" altLang="en-US" sz="187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+年马龄。</a:t>
            </a:r>
          </a:p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F6F3EC"/>
                </a:solidFill>
              </a:defRPr>
            </a:pPr>
            <a:r>
              <a:rPr lang="zh-CN" altLang="en-US" sz="1875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7</a:t>
            </a:r>
            <a:r>
              <a:rPr lang="zh-CN" altLang="en-US" sz="187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年留美经历，</a:t>
            </a:r>
            <a:r>
              <a:rPr lang="zh-CN" altLang="en-US" sz="1875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3</a:t>
            </a:r>
            <a:r>
              <a:rPr lang="zh-CN" altLang="en-US" sz="187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年互联网社交产品出海增长经验。</a:t>
            </a:r>
          </a:p>
        </p:txBody>
      </p:sp>
      <p:sp>
        <p:nvSpPr>
          <p:cNvPr id="6" name="裸辞后成立公司创业。在「Building in Public·公开建造">
            <a:extLst>
              <a:ext uri="{FF2B5EF4-FFF2-40B4-BE49-F238E27FC236}">
                <a16:creationId xmlns:a16="http://schemas.microsoft.com/office/drawing/2014/main" id="{0D59A333-DFDB-47B1-B826-50584CE2FBA7}"/>
              </a:ext>
            </a:extLst>
          </p:cNvPr>
          <p:cNvSpPr>
            <a:spLocks noGrp="1"/>
          </p:cNvSpPr>
          <p:nvPr/>
        </p:nvSpPr>
        <p:spPr>
          <a:xfrm>
            <a:off x="685800" y="3295650"/>
            <a:ext cx="7448550" cy="1266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75">
                <a:solidFill>
                  <a:srgbClr val="F6F3EC"/>
                </a:solidFill>
              </a:defRPr>
            </a:pPr>
            <a:r>
              <a:rPr lang="zh-CN" altLang="en-US" sz="187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裸辞后成立公司创业。在「</a:t>
            </a:r>
            <a:r>
              <a:rPr lang="zh-CN" altLang="en-US" sz="1875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Building in Public</a:t>
            </a:r>
            <a:r>
              <a:rPr lang="zh-CN" altLang="en-US" sz="187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·公开建造」专栏，持续写下创作、创业与人生选择，公开问题和试错，探索如何把想法变成行动，重新拿回解释、定价、选择与建造人生的主动权。</a:t>
            </a:r>
          </a:p>
        </p:txBody>
      </p:sp>
      <p:sp>
        <p:nvSpPr>
          <p:cNvPr id="7" name="目前运营自己的OPC，成立「创造者实验室」，致力于帮助社群成员在30天">
            <a:extLst>
              <a:ext uri="{FF2B5EF4-FFF2-40B4-BE49-F238E27FC236}">
                <a16:creationId xmlns:a16="http://schemas.microsoft.com/office/drawing/2014/main" id="{2B1C1862-57C9-4F62-8678-C2978B8C2A1D}"/>
              </a:ext>
            </a:extLst>
          </p:cNvPr>
          <p:cNvSpPr>
            <a:spLocks noGrp="1"/>
          </p:cNvSpPr>
          <p:nvPr/>
        </p:nvSpPr>
        <p:spPr>
          <a:xfrm>
            <a:off x="685800" y="4695825"/>
            <a:ext cx="74485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800">
                <a:solidFill>
                  <a:srgbClr val="F6F3EC"/>
                </a:solidFill>
              </a:defRPr>
            </a:pPr>
            <a:r>
              <a:rPr lang="zh-CN" altLang="en-US" sz="18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目前运营自己的</a:t>
            </a:r>
            <a:r>
              <a:rPr lang="zh-CN" altLang="en-US" sz="18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OPC</a:t>
            </a:r>
            <a:r>
              <a:rPr lang="zh-CN" altLang="en-US" sz="18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，成立「创造者实验室」，致力于帮助社群成员在</a:t>
            </a:r>
            <a:r>
              <a:rPr lang="zh-CN" altLang="en-US" sz="18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30</a:t>
            </a:r>
            <a:r>
              <a:rPr lang="zh-CN" altLang="en-US" sz="18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天内把想法变成行动，在</a:t>
            </a:r>
            <a:r>
              <a:rPr lang="zh-CN" altLang="en-US" sz="1800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AI</a:t>
            </a:r>
            <a:r>
              <a:rPr lang="zh-CN" altLang="en-US" sz="1800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时代找到自己的声音，打造自己的产品。</a:t>
            </a:r>
          </a:p>
        </p:txBody>
      </p:sp>
      <p:sp>
        <p:nvSpPr>
          <p:cNvPr id="8" name="近期实践：Codex / Claude Code 工作流、Obsidi">
            <a:extLst>
              <a:ext uri="{FF2B5EF4-FFF2-40B4-BE49-F238E27FC236}">
                <a16:creationId xmlns:a16="http://schemas.microsoft.com/office/drawing/2014/main" id="{945346C4-40DF-4D1A-AA9F-F356A540209D}"/>
              </a:ext>
            </a:extLst>
          </p:cNvPr>
          <p:cNvSpPr>
            <a:spLocks noGrp="1"/>
          </p:cNvSpPr>
          <p:nvPr/>
        </p:nvSpPr>
        <p:spPr>
          <a:xfrm>
            <a:off x="685800" y="5791200"/>
            <a:ext cx="7448550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425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425">
                <a:solidFill>
                  <a:srgbClr val="B5BAC8"/>
                </a:solidFill>
              </a:defRPr>
            </a:pPr>
            <a:r>
              <a:rPr lang="zh-CN" altLang="en-US" sz="142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近期实践：</a:t>
            </a:r>
            <a:r>
              <a:rPr lang="zh-CN" altLang="en-US" sz="142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Codex / Claude Code </a:t>
            </a:r>
            <a:r>
              <a:rPr lang="zh-CN" altLang="en-US" sz="142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工作流、</a:t>
            </a:r>
            <a:r>
              <a:rPr lang="zh-CN" altLang="en-US" sz="142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Obsidian</a:t>
            </a:r>
            <a:r>
              <a:rPr lang="zh-CN" altLang="en-US" sz="142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个人知识库、</a:t>
            </a:r>
            <a:r>
              <a:rPr lang="zh-CN" altLang="en-US" sz="142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vibe coding</a:t>
            </a:r>
            <a:r>
              <a:rPr lang="zh-CN" altLang="en-US" sz="142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网站与产品</a:t>
            </a:r>
            <a:r>
              <a:rPr lang="zh-CN" altLang="en-US" sz="142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demo</a:t>
            </a:r>
            <a:r>
              <a:rPr lang="zh-CN" altLang="en-US" sz="142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B0CD8F5-4548-42E9-8022-A5CE7F7D4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201150" y="2276475"/>
            <a:ext cx="2152650" cy="2152650"/>
          </a:xfrm>
          <a:prstGeom prst="rect">
            <a:avLst/>
          </a:prstGeom>
        </p:spPr>
      </p:pic>
      <p:sp>
        <p:nvSpPr>
          <p:cNvPr id="10" name="SingSing在发光">
            <a:extLst>
              <a:ext uri="{FF2B5EF4-FFF2-40B4-BE49-F238E27FC236}">
                <a16:creationId xmlns:a16="http://schemas.microsoft.com/office/drawing/2014/main" id="{899BFB0A-2BE9-4BBE-B5C8-4D40DB68A718}"/>
              </a:ext>
            </a:extLst>
          </p:cNvPr>
          <p:cNvSpPr>
            <a:spLocks noGrp="1"/>
          </p:cNvSpPr>
          <p:nvPr/>
        </p:nvSpPr>
        <p:spPr>
          <a:xfrm>
            <a:off x="8867775" y="4638675"/>
            <a:ext cx="2857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875">
                <a:solidFill>
                  <a:srgbClr val="F6F3EC"/>
                </a:solidFill>
              </a:defRPr>
            </a:defPPr>
          </a:lstStyle>
          <a:p>
            <a:pPr algn="ctr" eaLnBrk="1" latinLnBrk="0" hangingPunct="0">
              <a:lnSpc>
                <a:spcPct val="120000"/>
              </a:lnSpc>
              <a:buNone/>
              <a:defRPr sz="1875">
                <a:solidFill>
                  <a:srgbClr val="F6F3EC"/>
                </a:solidFill>
              </a:defRPr>
            </a:pPr>
            <a:r>
              <a:rPr lang="zh-CN" altLang="en-US" sz="1875" b="0" i="0">
                <a:solidFill>
                  <a:srgbClr val="F6F3EC"/>
                </a:solidFill>
                <a:latin typeface="Montserrat"/>
                <a:ea typeface="Montserrat"/>
                <a:cs typeface="Montserrat"/>
              </a:rPr>
              <a:t>SingSing</a:t>
            </a:r>
            <a:r>
              <a:rPr lang="zh-CN" altLang="en-US" sz="1875" b="0" i="0">
                <a:solidFill>
                  <a:srgbClr val="F6F3EC"/>
                </a:solidFill>
                <a:latin typeface="Source Han Sans CN"/>
                <a:ea typeface="Source Han Sans CN"/>
                <a:cs typeface="Source Han Sans CN"/>
              </a:rPr>
              <a:t>在发光</a:t>
            </a:r>
          </a:p>
        </p:txBody>
      </p:sp>
      <p:sp>
        <p:nvSpPr>
          <p:cNvPr id="11" name="扫码关注个人公众号">
            <a:extLst>
              <a:ext uri="{FF2B5EF4-FFF2-40B4-BE49-F238E27FC236}">
                <a16:creationId xmlns:a16="http://schemas.microsoft.com/office/drawing/2014/main" id="{A2DEDA8D-1D05-4357-BA7A-BA168FAB0D92}"/>
              </a:ext>
            </a:extLst>
          </p:cNvPr>
          <p:cNvSpPr>
            <a:spLocks noGrp="1"/>
          </p:cNvSpPr>
          <p:nvPr/>
        </p:nvSpPr>
        <p:spPr>
          <a:xfrm>
            <a:off x="8782050" y="5095875"/>
            <a:ext cx="2952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1425">
                <a:solidFill>
                  <a:srgbClr val="B5BAC8"/>
                </a:solidFill>
              </a:defRPr>
            </a:defPPr>
          </a:lstStyle>
          <a:p>
            <a:pPr algn="ctr" eaLnBrk="1" latinLnBrk="0" hangingPunct="0">
              <a:lnSpc>
                <a:spcPct val="120000"/>
              </a:lnSpc>
              <a:buNone/>
              <a:defRPr sz="1425">
                <a:solidFill>
                  <a:srgbClr val="B5BAC8"/>
                </a:solidFill>
              </a:defRPr>
            </a:pPr>
            <a:r>
              <a:rPr lang="zh-CN" altLang="en-US" sz="1425" b="0" i="0">
                <a:solidFill>
                  <a:srgbClr val="B5BAC8"/>
                </a:solidFill>
                <a:latin typeface="Source Han Sans CN"/>
                <a:ea typeface="Source Han Sans CN"/>
                <a:cs typeface="Source Han Sans CN"/>
              </a:rPr>
              <a:t>扫码关注个人公众号</a:t>
            </a:r>
          </a:p>
        </p:txBody>
      </p:sp>
      <p:sp>
        <p:nvSpPr>
          <p:cNvPr id="12" name="创造者实验室">
            <a:extLst>
              <a:ext uri="{FF2B5EF4-FFF2-40B4-BE49-F238E27FC236}">
                <a16:creationId xmlns:a16="http://schemas.microsoft.com/office/drawing/2014/main" id="{37035C22-F768-40E0-B0B7-F7531CBE2093}"/>
              </a:ext>
            </a:extLst>
          </p:cNvPr>
          <p:cNvSpPr>
            <a:spLocks noGrp="1"/>
          </p:cNvSpPr>
          <p:nvPr/>
        </p:nvSpPr>
        <p:spPr>
          <a:xfrm>
            <a:off x="8810625" y="5543550"/>
            <a:ext cx="2762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>
                <a:solidFill>
                  <a:srgbClr val="94E7DD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500">
                <a:solidFill>
                  <a:srgbClr val="94E7DD"/>
                </a:solidFill>
              </a:defRPr>
            </a:pPr>
            <a:r>
              <a:rPr lang="zh-CN" altLang="en-US" sz="1500" b="0" i="0">
                <a:solidFill>
                  <a:srgbClr val="94E7DD"/>
                </a:solidFill>
                <a:latin typeface="Source Han Sans CN"/>
                <a:ea typeface="Source Han Sans CN"/>
                <a:cs typeface="Source Han Sans CN"/>
                <a:hlinkClick r:id="rId5"/>
              </a:rPr>
              <a:t>创造者实验室</a:t>
            </a:r>
          </a:p>
        </p:txBody>
      </p:sp>
      <p:sp>
        <p:nvSpPr>
          <p:cNvPr id="13" name="www.she-creates.xyz">
            <a:extLst>
              <a:ext uri="{FF2B5EF4-FFF2-40B4-BE49-F238E27FC236}">
                <a16:creationId xmlns:a16="http://schemas.microsoft.com/office/drawing/2014/main" id="{6290FAC0-76E1-4A40-A452-B0A7035ACDB5}"/>
              </a:ext>
            </a:extLst>
          </p:cNvPr>
          <p:cNvSpPr>
            <a:spLocks noGrp="1"/>
          </p:cNvSpPr>
          <p:nvPr/>
        </p:nvSpPr>
        <p:spPr>
          <a:xfrm>
            <a:off x="8810625" y="5829300"/>
            <a:ext cx="2762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6F3EC"/>
                </a:solidFill>
              </a:defRPr>
            </a:pPr>
            <a:r>
              <a:rPr lang="zh-CN" altLang="en-US" sz="135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5"/>
              </a:rPr>
              <a:t>www.she-creates.xyz</a:t>
            </a:r>
          </a:p>
        </p:txBody>
      </p:sp>
      <p:sp>
        <p:nvSpPr>
          <p:cNvPr id="14" name="www.singxing.com">
            <a:extLst>
              <a:ext uri="{FF2B5EF4-FFF2-40B4-BE49-F238E27FC236}">
                <a16:creationId xmlns:a16="http://schemas.microsoft.com/office/drawing/2014/main" id="{0AE557EF-360B-4409-B6FA-2899C18B3744}"/>
              </a:ext>
            </a:extLst>
          </p:cNvPr>
          <p:cNvSpPr>
            <a:spLocks noGrp="1"/>
          </p:cNvSpPr>
          <p:nvPr/>
        </p:nvSpPr>
        <p:spPr>
          <a:xfrm>
            <a:off x="8810625" y="6124575"/>
            <a:ext cx="2762250" cy="257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350">
                <a:solidFill>
                  <a:srgbClr val="F6F3EC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350">
                <a:solidFill>
                  <a:srgbClr val="F6F3EC"/>
                </a:solidFill>
              </a:defRPr>
            </a:pPr>
            <a:r>
              <a:rPr lang="zh-CN" altLang="en-US" sz="1350" b="0" i="0">
                <a:solidFill>
                  <a:srgbClr val="94E7DD"/>
                </a:solidFill>
                <a:latin typeface="Montserrat"/>
                <a:ea typeface="Montserrat"/>
                <a:cs typeface="Montserrat"/>
                <a:hlinkClick r:id="rId6"/>
              </a:rPr>
              <a:t>www.singxing.com</a:t>
            </a:r>
          </a:p>
        </p:txBody>
      </p:sp>
      <p:sp>
        <p:nvSpPr>
          <p:cNvPr id="15" name="Impromptu Speech Speechcraft by Sin">
            <a:extLst>
              <a:ext uri="{FF2B5EF4-FFF2-40B4-BE49-F238E27FC236}">
                <a16:creationId xmlns:a16="http://schemas.microsoft.com/office/drawing/2014/main" id="{4AE096E5-EB9A-414E-9C1D-5382A378FF2A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8382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>
                <a:solidFill>
                  <a:srgbClr val="B5BAC8"/>
                </a:solidFill>
              </a:defRPr>
            </a:defPPr>
          </a:lstStyle>
          <a:p>
            <a:pPr algn="l" eaLnBrk="1" latinLnBrk="0" hangingPunct="0">
              <a:lnSpc>
                <a:spcPct val="120000"/>
              </a:lnSpc>
              <a:buNone/>
              <a:defRPr sz="1200">
                <a:solidFill>
                  <a:srgbClr val="B5BAC8"/>
                </a:solidFill>
              </a:defRPr>
            </a:pPr>
            <a:r>
              <a:rPr lang="zh-CN" altLang="en-US" sz="1200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Impromptu Speech Speechcraft by Sing</a:t>
            </a:r>
          </a:p>
        </p:txBody>
      </p:sp>
      <p:sp>
        <p:nvSpPr>
          <p:cNvPr id="16" name="53">
            <a:extLst>
              <a:ext uri="{FF2B5EF4-FFF2-40B4-BE49-F238E27FC236}">
                <a16:creationId xmlns:a16="http://schemas.microsoft.com/office/drawing/2014/main" id="{DEE5276E-16B9-444F-8553-B9BEEF6DD00F}"/>
              </a:ext>
            </a:extLst>
          </p:cNvPr>
          <p:cNvSpPr>
            <a:spLocks noGrp="1"/>
          </p:cNvSpPr>
          <p:nvPr/>
        </p:nvSpPr>
        <p:spPr>
          <a:xfrm>
            <a:off x="10953750" y="64198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>
                <a:solidFill>
                  <a:srgbClr val="B5BAC8"/>
                </a:solidFill>
              </a:defRPr>
            </a:defPPr>
          </a:lstStyle>
          <a:p>
            <a:pPr algn="r" eaLnBrk="1" latinLnBrk="0" hangingPunct="0">
              <a:lnSpc>
                <a:spcPct val="120000"/>
              </a:lnSpc>
              <a:buNone/>
              <a:defRPr sz="1275">
                <a:solidFill>
                  <a:srgbClr val="B5BAC8"/>
                </a:solidFill>
              </a:defRPr>
            </a:pPr>
            <a:r>
              <a:rPr lang="zh-CN" altLang="en-US" sz="1275" b="0" i="0">
                <a:solidFill>
                  <a:srgbClr val="B5BAC8"/>
                </a:solidFill>
                <a:latin typeface="Montserrat"/>
                <a:ea typeface="Montserrat"/>
                <a:cs typeface="Montserrat"/>
              </a:rPr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41084534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13454</Words>
  <Application>Microsoft Office PowerPoint</Application>
  <DocSecurity>0</DocSecurity>
  <PresentationFormat>宽屏</PresentationFormat>
  <Paragraphs>1955</Paragraphs>
  <Slides>53</Slides>
  <Notes>53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53</vt:i4>
      </vt:variant>
    </vt:vector>
  </HeadingPairs>
  <TitlesOfParts>
    <vt:vector size="58" baseType="lpstr">
      <vt:lpstr>Aptos</vt:lpstr>
      <vt:lpstr>Source Han Serif CN</vt:lpstr>
      <vt:lpstr>Source Han Sans CN</vt:lpstr>
      <vt:lpstr>Montserrat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Scynge Xing</cp:lastModifiedBy>
  <cp:revision>1</cp:revision>
  <dcterms:created xsi:type="dcterms:W3CDTF">2026-10-14T11:55:02Z</dcterms:created>
  <dcterms:modified xsi:type="dcterms:W3CDTF">2026-10-14T11:55:33Z</dcterms:modified>
</cp:coreProperties>
</file>